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9"/>
  </p:notesMasterIdLst>
  <p:sldIdLst>
    <p:sldId id="256" r:id="rId2"/>
    <p:sldId id="266" r:id="rId3"/>
    <p:sldId id="267" r:id="rId4"/>
    <p:sldId id="257" r:id="rId5"/>
    <p:sldId id="263" r:id="rId6"/>
    <p:sldId id="265" r:id="rId7"/>
    <p:sldId id="264" r:id="rId8"/>
    <p:sldId id="258" r:id="rId9"/>
    <p:sldId id="262" r:id="rId10"/>
    <p:sldId id="259" r:id="rId11"/>
    <p:sldId id="261" r:id="rId12"/>
    <p:sldId id="260" r:id="rId13"/>
    <p:sldId id="273" r:id="rId14"/>
    <p:sldId id="268" r:id="rId15"/>
    <p:sldId id="269" r:id="rId16"/>
    <p:sldId id="272" r:id="rId17"/>
    <p:sldId id="271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6229" autoAdjust="0"/>
  </p:normalViewPr>
  <p:slideViewPr>
    <p:cSldViewPr>
      <p:cViewPr>
        <p:scale>
          <a:sx n="100" d="100"/>
          <a:sy n="100" d="100"/>
        </p:scale>
        <p:origin x="-1944" y="-36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726BDED-CFF6-4FA1-A4ED-DDC11065D4F1}" type="datetimeFigureOut">
              <a:rPr lang="en-GB" smtClean="0"/>
              <a:t>09/02/2016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18E646C-0BA9-418A-B7A8-29F044196BE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952669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Talk for 20mins</a:t>
            </a:r>
          </a:p>
          <a:p>
            <a:r>
              <a:rPr lang="en-GB" dirty="0" smtClean="0"/>
              <a:t>Explain what a postdoc</a:t>
            </a:r>
            <a:r>
              <a:rPr lang="en-GB" baseline="0" dirty="0" smtClean="0"/>
              <a:t> is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8E646C-0BA9-418A-B7A8-29F044196BE0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592102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8E646C-0BA9-418A-B7A8-29F044196BE0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9293264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Fleming</a:t>
            </a:r>
            <a:r>
              <a:rPr lang="en-GB" baseline="0" dirty="0" smtClean="0"/>
              <a:t> (1928): S</a:t>
            </a:r>
            <a:r>
              <a:rPr lang="en-GB" dirty="0" smtClean="0"/>
              <a:t>ome bacteria he had left in a petri dish had been killed by naturally occurring </a:t>
            </a:r>
            <a:r>
              <a:rPr lang="en-GB" dirty="0" err="1" smtClean="0"/>
              <a:t>penicillium</a:t>
            </a:r>
            <a:r>
              <a:rPr lang="en-GB" dirty="0" smtClean="0"/>
              <a:t> mould</a:t>
            </a:r>
          </a:p>
          <a:p>
            <a:r>
              <a:rPr lang="en-GB" dirty="0" smtClean="0"/>
              <a:t>George Crum: A customer at his restaurant complained this French fries were too thick. Crum sliced potatoes as thin as he could and deep-fried them until they were hard, then sent them out to the complainer, who loved them</a:t>
            </a:r>
          </a:p>
          <a:p>
            <a:r>
              <a:rPr lang="en-GB" dirty="0" smtClean="0"/>
              <a:t>Wilhelm Roentgen (1895): He was trying to make electrons pass through air, when he noticed that with a high charge, his vacuum tube caused a screen all the way across his lab to light up</a:t>
            </a:r>
          </a:p>
          <a:p>
            <a:r>
              <a:rPr lang="en-GB" dirty="0" smtClean="0"/>
              <a:t>Spencer Silver (1968): He was attempting to develop a super-strong adhesive. Instead he accidentally created a "low-tack", reusable, pressure-sensitive adhesive</a:t>
            </a:r>
          </a:p>
          <a:p>
            <a:r>
              <a:rPr lang="en-GB" dirty="0" smtClean="0"/>
              <a:t>Percy Spencer (1945):</a:t>
            </a:r>
            <a:r>
              <a:rPr lang="en-GB" baseline="0" dirty="0" smtClean="0"/>
              <a:t> He saw the specific heating effect of a high-power microwave beam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8E646C-0BA9-418A-B7A8-29F044196BE0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8785837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Explain</a:t>
            </a:r>
            <a:r>
              <a:rPr lang="en-GB" baseline="0" dirty="0" smtClean="0"/>
              <a:t> what Genetic epidemiology is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baseline="0" dirty="0" smtClean="0"/>
              <a:t>What do I do day-to-day?</a:t>
            </a:r>
            <a:endParaRPr lang="en-GB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8E646C-0BA9-418A-B7A8-29F044196BE0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9340345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 smtClean="0"/>
              <a:t>Because you were too clever at A levels</a:t>
            </a:r>
            <a:r>
              <a:rPr lang="en-GB" baseline="0" dirty="0" smtClean="0"/>
              <a:t> or during your tutorials – writing a paper or proposal is a nightmare! Politics, competitive environments, </a:t>
            </a:r>
            <a:r>
              <a:rPr lang="en-GB" dirty="0" smtClean="0"/>
              <a:t>Collaboration is a must!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8E646C-0BA9-418A-B7A8-29F044196BE0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4646387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Show notebook</a:t>
            </a:r>
            <a:r>
              <a:rPr lang="en-GB" baseline="0" dirty="0" smtClean="0"/>
              <a:t> to students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8E646C-0BA9-418A-B7A8-29F044196BE0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60892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2" name="Subtitle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08A9C89-7D9B-41DC-8D5F-8AF050043E52}" type="datetimeFigureOut">
              <a:rPr lang="en-GB" smtClean="0"/>
              <a:t>09/02/2016</a:t>
            </a:fld>
            <a:endParaRPr lang="en-GB"/>
          </a:p>
        </p:txBody>
      </p:sp>
      <p:sp>
        <p:nvSpPr>
          <p:cNvPr id="20" name="Footer Placeholder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3D12C06-9EAA-4DAE-88A2-17FFA52A0966}" type="slidenum">
              <a:rPr lang="en-GB" smtClean="0"/>
              <a:t>‹#›</a:t>
            </a:fld>
            <a:endParaRPr lang="en-GB"/>
          </a:p>
        </p:txBody>
      </p:sp>
      <p:sp>
        <p:nvSpPr>
          <p:cNvPr id="8" name="Oval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08A9C89-7D9B-41DC-8D5F-8AF050043E52}" type="datetimeFigureOut">
              <a:rPr lang="en-GB" smtClean="0"/>
              <a:t>09/02/2016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3D12C06-9EAA-4DAE-88A2-17FFA52A0966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08A9C89-7D9B-41DC-8D5F-8AF050043E52}" type="datetimeFigureOut">
              <a:rPr lang="en-GB" smtClean="0"/>
              <a:t>09/02/2016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3D12C06-9EAA-4DAE-88A2-17FFA52A0966}" type="slidenum">
              <a:rPr lang="en-GB" smtClean="0"/>
              <a:t>‹#›</a:t>
            </a:fld>
            <a:endParaRPr lang="en-GB"/>
          </a:p>
        </p:txBody>
      </p:sp>
      <p:sp>
        <p:nvSpPr>
          <p:cNvPr id="10" name="Rectangle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08A9C89-7D9B-41DC-8D5F-8AF050043E52}" type="datetimeFigureOut">
              <a:rPr lang="en-GB" smtClean="0"/>
              <a:t>09/02/2016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3D12C06-9EAA-4DAE-88A2-17FFA52A0966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08A9C89-7D9B-41DC-8D5F-8AF050043E52}" type="datetimeFigureOut">
              <a:rPr lang="en-GB" smtClean="0"/>
              <a:t>09/02/2016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3D12C06-9EAA-4DAE-88A2-17FFA52A0966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08A9C89-7D9B-41DC-8D5F-8AF050043E52}" type="datetimeFigureOut">
              <a:rPr lang="en-GB" smtClean="0"/>
              <a:t>09/02/2016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3D12C06-9EAA-4DAE-88A2-17FFA52A0966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08A9C89-7D9B-41DC-8D5F-8AF050043E52}" type="datetimeFigureOut">
              <a:rPr lang="en-GB" smtClean="0"/>
              <a:t>09/02/2016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3D12C06-9EAA-4DAE-88A2-17FFA52A0966}" type="slidenum">
              <a:rPr lang="en-GB" smtClean="0"/>
              <a:t>‹#›</a:t>
            </a:fld>
            <a:endParaRPr lang="en-GB"/>
          </a:p>
        </p:txBody>
      </p:sp>
      <p:sp>
        <p:nvSpPr>
          <p:cNvPr id="6" name="Rectangle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08A9C89-7D9B-41DC-8D5F-8AF050043E52}" type="datetimeFigureOut">
              <a:rPr lang="en-GB" smtClean="0"/>
              <a:t>09/02/2016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3D12C06-9EAA-4DAE-88A2-17FFA52A0966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08A9C89-7D9B-41DC-8D5F-8AF050043E52}" type="datetimeFigureOut">
              <a:rPr lang="en-GB" smtClean="0"/>
              <a:t>09/02/2016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3D12C06-9EAA-4DAE-88A2-17FFA52A0966}" type="slidenum">
              <a:rPr lang="en-GB" smtClean="0"/>
              <a:t>‹#›</a:t>
            </a:fld>
            <a:endParaRPr lang="en-GB"/>
          </a:p>
        </p:txBody>
      </p:sp>
      <p:sp>
        <p:nvSpPr>
          <p:cNvPr id="8" name="Rectangle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9" name="Flowchart: Process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Flowchart: Process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08A9C89-7D9B-41DC-8D5F-8AF050043E52}" type="datetimeFigureOut">
              <a:rPr lang="en-GB" smtClean="0"/>
              <a:t>09/02/2016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3D12C06-9EAA-4DAE-88A2-17FFA52A0966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08A9C89-7D9B-41DC-8D5F-8AF050043E52}" type="datetimeFigureOut">
              <a:rPr lang="en-GB" smtClean="0"/>
              <a:t>09/02/2016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3D12C06-9EAA-4DAE-88A2-17FFA52A0966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e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Donut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008A9C89-7D9B-41DC-8D5F-8AF050043E52}" type="datetimeFigureOut">
              <a:rPr lang="en-GB" smtClean="0"/>
              <a:t>09/02/2016</a:t>
            </a:fld>
            <a:endParaRPr lang="en-GB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en-GB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43D12C06-9EAA-4DAE-88A2-17FFA52A0966}" type="slidenum">
              <a:rPr lang="en-GB" smtClean="0"/>
              <a:t>‹#›</a:t>
            </a:fld>
            <a:endParaRPr lang="en-GB"/>
          </a:p>
        </p:txBody>
      </p:sp>
      <p:sp>
        <p:nvSpPr>
          <p:cNvPr id="15" name="Rectangle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gif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87624" y="188640"/>
            <a:ext cx="7406640" cy="1472184"/>
          </a:xfrm>
        </p:spPr>
        <p:txBody>
          <a:bodyPr/>
          <a:lstStyle/>
          <a:p>
            <a:r>
              <a:rPr lang="en-GB" dirty="0" smtClean="0"/>
              <a:t>Postdoctoral Research Associate in Genetic Epidemiology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76576" y="1700808"/>
            <a:ext cx="7171888" cy="1752600"/>
          </a:xfrm>
        </p:spPr>
        <p:txBody>
          <a:bodyPr/>
          <a:lstStyle/>
          <a:p>
            <a:pPr algn="r"/>
            <a:r>
              <a:rPr lang="en-GB" dirty="0" smtClean="0"/>
              <a:t>A. Mesut </a:t>
            </a:r>
            <a:r>
              <a:rPr lang="en-GB" dirty="0" err="1" smtClean="0"/>
              <a:t>Erzurumluoglu</a:t>
            </a:r>
            <a:endParaRPr lang="en-GB" dirty="0" smtClean="0"/>
          </a:p>
          <a:p>
            <a:pPr algn="r"/>
            <a:r>
              <a:rPr lang="en-GB" dirty="0" smtClean="0"/>
              <a:t>10/02/16</a:t>
            </a: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9036" y="1916832"/>
            <a:ext cx="4245052" cy="192210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3276" y="4293096"/>
            <a:ext cx="4147236" cy="2139689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127148" y="3789040"/>
            <a:ext cx="216024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500" dirty="0" err="1" smtClean="0"/>
              <a:t>Erzurumluoglu</a:t>
            </a:r>
            <a:r>
              <a:rPr lang="en-GB" sz="1500" dirty="0" smtClean="0"/>
              <a:t> </a:t>
            </a:r>
            <a:r>
              <a:rPr lang="en-GB" sz="1500" i="1" dirty="0" smtClean="0"/>
              <a:t>et al</a:t>
            </a:r>
            <a:r>
              <a:rPr lang="en-GB" sz="1500" dirty="0" smtClean="0"/>
              <a:t>, 2015</a:t>
            </a:r>
            <a:endParaRPr lang="en-GB" sz="1500" dirty="0"/>
          </a:p>
        </p:txBody>
      </p:sp>
      <p:sp>
        <p:nvSpPr>
          <p:cNvPr id="7" name="TextBox 6"/>
          <p:cNvSpPr txBox="1"/>
          <p:nvPr/>
        </p:nvSpPr>
        <p:spPr>
          <a:xfrm>
            <a:off x="5537332" y="6346195"/>
            <a:ext cx="3380956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500" dirty="0" err="1" smtClean="0"/>
              <a:t>Alsaadi</a:t>
            </a:r>
            <a:r>
              <a:rPr lang="en-GB" sz="1500" dirty="0" smtClean="0"/>
              <a:t> and </a:t>
            </a:r>
            <a:r>
              <a:rPr lang="en-GB" sz="1500" dirty="0" err="1" smtClean="0"/>
              <a:t>Erzurumluoglu</a:t>
            </a:r>
            <a:r>
              <a:rPr lang="en-GB" sz="1500" dirty="0" smtClean="0"/>
              <a:t> </a:t>
            </a:r>
            <a:r>
              <a:rPr lang="en-GB" sz="1500" i="1" dirty="0" smtClean="0"/>
              <a:t>et al</a:t>
            </a:r>
            <a:r>
              <a:rPr lang="en-GB" sz="1500" dirty="0" smtClean="0"/>
              <a:t>, 2014</a:t>
            </a:r>
            <a:endParaRPr lang="en-GB" sz="1500" dirty="0"/>
          </a:p>
        </p:txBody>
      </p:sp>
      <p:sp>
        <p:nvSpPr>
          <p:cNvPr id="8" name="Rectangle 7"/>
          <p:cNvSpPr/>
          <p:nvPr/>
        </p:nvSpPr>
        <p:spPr>
          <a:xfrm>
            <a:off x="5652120" y="2780928"/>
            <a:ext cx="3168352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2000" b="1" dirty="0" smtClean="0"/>
              <a:t>Interested in a </a:t>
            </a:r>
            <a:r>
              <a:rPr lang="en-GB" sz="2000" b="1" dirty="0"/>
              <a:t>career in 'following your curiosity'? </a:t>
            </a:r>
            <a:endParaRPr lang="en-GB" sz="2000" b="1" dirty="0" smtClean="0"/>
          </a:p>
          <a:p>
            <a:pPr algn="ctr"/>
            <a:endParaRPr lang="en-GB" sz="2000" b="1" dirty="0" smtClean="0"/>
          </a:p>
          <a:p>
            <a:pPr algn="ctr"/>
            <a:r>
              <a:rPr lang="en-GB" sz="2000" b="1" dirty="0" smtClean="0"/>
              <a:t>Become </a:t>
            </a:r>
            <a:r>
              <a:rPr lang="en-GB" sz="2000" b="1" dirty="0"/>
              <a:t>an academic!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4300813"/>
            <a:ext cx="3917660" cy="24614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0440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Contents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5608" y="1196752"/>
            <a:ext cx="7498080" cy="4800600"/>
          </a:xfrm>
        </p:spPr>
        <p:txBody>
          <a:bodyPr/>
          <a:lstStyle/>
          <a:p>
            <a:r>
              <a:rPr lang="en-GB" dirty="0" smtClean="0"/>
              <a:t>What is a Postdoc?</a:t>
            </a:r>
          </a:p>
          <a:p>
            <a:pPr lvl="1"/>
            <a:r>
              <a:rPr lang="en-GB" dirty="0" smtClean="0"/>
              <a:t>Genetic Epidemiology</a:t>
            </a:r>
          </a:p>
          <a:p>
            <a:r>
              <a:rPr lang="en-GB" dirty="0" smtClean="0"/>
              <a:t>My background</a:t>
            </a:r>
          </a:p>
          <a:p>
            <a:r>
              <a:rPr lang="en-GB" dirty="0" smtClean="0"/>
              <a:t>Why I chose academia/research?</a:t>
            </a:r>
          </a:p>
          <a:p>
            <a:pPr lvl="1"/>
            <a:r>
              <a:rPr lang="en-GB" dirty="0" smtClean="0"/>
              <a:t>Why you shouldn’t choose</a:t>
            </a:r>
          </a:p>
          <a:p>
            <a:r>
              <a:rPr lang="en-GB" dirty="0" smtClean="0"/>
              <a:t>Suggestions</a:t>
            </a:r>
            <a:endParaRPr lang="en-GB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50" t="3494" r="1477" b="5445"/>
          <a:stretch/>
        </p:blipFill>
        <p:spPr>
          <a:xfrm>
            <a:off x="1907704" y="4581128"/>
            <a:ext cx="5330128" cy="2160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75036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me26\AppData\Local\Microsoft\Windows\Temporary Internet Files\Content.IE5\E8LMHPW2\microwave[1]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836712"/>
            <a:ext cx="2495550" cy="1838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ame26\AppData\Local\Microsoft\Windows\Temporary Internet Files\Content.IE5\44EI959H\188959691[1]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872" r="21726"/>
          <a:stretch/>
        </p:blipFill>
        <p:spPr bwMode="auto">
          <a:xfrm>
            <a:off x="1043608" y="2636912"/>
            <a:ext cx="1919686" cy="2677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C:\Users\ame26\AppData\Local\Microsoft\Windows\Temporary Internet Files\Content.IE5\95Q8OST9\as2614[1].gif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52567" y="3717032"/>
            <a:ext cx="1905000" cy="2676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7895" y="476672"/>
            <a:ext cx="3718470" cy="2003176"/>
          </a:xfrm>
          <a:prstGeom prst="rect">
            <a:avLst/>
          </a:prstGeom>
        </p:spPr>
      </p:pic>
      <p:pic>
        <p:nvPicPr>
          <p:cNvPr id="1031" name="Picture 7" descr="C:\Users\ame26\AppData\Local\Microsoft\Windows\Temporary Internet Files\Content.IE5\QS53THHG\1024px-Post-it_sticker_small_yellow_emtpy_single_left_up_-_GIMP_2.8[1]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4993" y="3568735"/>
            <a:ext cx="3619007" cy="23679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2804495" y="2267580"/>
            <a:ext cx="1296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Penicillin</a:t>
            </a:r>
            <a:endParaRPr lang="en-GB" dirty="0"/>
          </a:p>
        </p:txBody>
      </p:sp>
      <p:sp>
        <p:nvSpPr>
          <p:cNvPr id="13" name="TextBox 12"/>
          <p:cNvSpPr txBox="1"/>
          <p:nvPr/>
        </p:nvSpPr>
        <p:spPr>
          <a:xfrm>
            <a:off x="6228184" y="2492896"/>
            <a:ext cx="20162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Microwave oven</a:t>
            </a:r>
            <a:endParaRPr lang="en-GB" dirty="0"/>
          </a:p>
        </p:txBody>
      </p:sp>
      <p:sp>
        <p:nvSpPr>
          <p:cNvPr id="14" name="TextBox 13"/>
          <p:cNvSpPr txBox="1"/>
          <p:nvPr/>
        </p:nvSpPr>
        <p:spPr>
          <a:xfrm>
            <a:off x="6686424" y="5867980"/>
            <a:ext cx="14139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Post-It notes</a:t>
            </a:r>
            <a:endParaRPr lang="en-GB" dirty="0"/>
          </a:p>
        </p:txBody>
      </p:sp>
      <p:sp>
        <p:nvSpPr>
          <p:cNvPr id="15" name="TextBox 14"/>
          <p:cNvSpPr txBox="1"/>
          <p:nvPr/>
        </p:nvSpPr>
        <p:spPr>
          <a:xfrm>
            <a:off x="3756995" y="6228020"/>
            <a:ext cx="1296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X-ray scan</a:t>
            </a:r>
            <a:endParaRPr lang="en-GB" dirty="0"/>
          </a:p>
        </p:txBody>
      </p:sp>
      <p:sp>
        <p:nvSpPr>
          <p:cNvPr id="16" name="TextBox 15"/>
          <p:cNvSpPr txBox="1"/>
          <p:nvPr/>
        </p:nvSpPr>
        <p:spPr>
          <a:xfrm>
            <a:off x="1607407" y="5022095"/>
            <a:ext cx="7920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Crisps</a:t>
            </a:r>
            <a:endParaRPr lang="en-GB" dirty="0"/>
          </a:p>
        </p:txBody>
      </p:sp>
      <p:sp>
        <p:nvSpPr>
          <p:cNvPr id="5" name="Rectangle 4"/>
          <p:cNvSpPr/>
          <p:nvPr/>
        </p:nvSpPr>
        <p:spPr>
          <a:xfrm>
            <a:off x="2641247" y="2636912"/>
            <a:ext cx="4090993" cy="9694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7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</a:rPr>
              <a:t>Serendipity</a:t>
            </a:r>
            <a:endParaRPr lang="en-US" sz="57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</a:endParaRPr>
          </a:p>
        </p:txBody>
      </p:sp>
    </p:spTree>
    <p:extLst>
      <p:ext uri="{BB962C8B-B14F-4D97-AF65-F5344CB8AC3E}">
        <p14:creationId xmlns:p14="http://schemas.microsoft.com/office/powerpoint/2010/main" val="1593871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What do I do?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GB" dirty="0" smtClean="0"/>
              <a:t>Postdoctoral RA in Genetic Epidemiology</a:t>
            </a:r>
          </a:p>
          <a:p>
            <a:r>
              <a:rPr lang="en-GB" dirty="0" smtClean="0"/>
              <a:t>Study the genetic aetiology of common and rare respiratory diseases</a:t>
            </a:r>
          </a:p>
          <a:p>
            <a:pPr lvl="1"/>
            <a:r>
              <a:rPr lang="en-GB" dirty="0"/>
              <a:t>Chronic Obstructive Pulmonary </a:t>
            </a:r>
            <a:r>
              <a:rPr lang="en-GB" dirty="0" smtClean="0"/>
              <a:t>Disease (COPD)</a:t>
            </a:r>
            <a:endParaRPr lang="en-GB" dirty="0"/>
          </a:p>
          <a:p>
            <a:pPr lvl="1"/>
            <a:r>
              <a:rPr lang="en-GB" dirty="0"/>
              <a:t>Smoking </a:t>
            </a:r>
            <a:r>
              <a:rPr lang="en-GB" dirty="0" smtClean="0"/>
              <a:t>addiction</a:t>
            </a:r>
            <a:endParaRPr lang="en-GB" dirty="0" smtClean="0"/>
          </a:p>
          <a:p>
            <a:pPr lvl="1"/>
            <a:r>
              <a:rPr lang="en-GB" dirty="0" smtClean="0"/>
              <a:t>Primary </a:t>
            </a:r>
            <a:r>
              <a:rPr lang="en-GB" dirty="0" smtClean="0"/>
              <a:t>Ciliary </a:t>
            </a:r>
            <a:r>
              <a:rPr lang="en-GB" dirty="0" smtClean="0"/>
              <a:t>Dyskinesia (PCD)</a:t>
            </a:r>
            <a:endParaRPr lang="en-GB" dirty="0" smtClean="0"/>
          </a:p>
          <a:p>
            <a:r>
              <a:rPr lang="en-GB" dirty="0" smtClean="0"/>
              <a:t>Consanguineous </a:t>
            </a:r>
            <a:r>
              <a:rPr lang="en-GB" dirty="0" smtClean="0"/>
              <a:t>unions</a:t>
            </a:r>
          </a:p>
          <a:p>
            <a:pPr lvl="1"/>
            <a:r>
              <a:rPr lang="en-GB" dirty="0" smtClean="0"/>
              <a:t>Novel gene functions</a:t>
            </a:r>
          </a:p>
          <a:p>
            <a:pPr lvl="1"/>
            <a:r>
              <a:rPr lang="en-GB" dirty="0" smtClean="0"/>
              <a:t>Autosomal recessive disease causal variants</a:t>
            </a:r>
          </a:p>
          <a:p>
            <a:pPr lvl="1"/>
            <a:r>
              <a:rPr lang="en-GB" dirty="0" smtClean="0"/>
              <a:t>Genetic counselling and diagnostics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07780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My background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A levels in Maths (A), Further Maths (B), Physics (B) and Electronics (A) – WQEI</a:t>
            </a:r>
          </a:p>
          <a:p>
            <a:r>
              <a:rPr lang="en-GB" dirty="0" smtClean="0"/>
              <a:t>A level in Biology (B) – External student</a:t>
            </a:r>
          </a:p>
          <a:p>
            <a:r>
              <a:rPr lang="en-GB" dirty="0" smtClean="0"/>
              <a:t>BSc in ‘Biological Sciences (Genetics)’ – University of Leicester (2.1)</a:t>
            </a:r>
          </a:p>
          <a:p>
            <a:pPr lvl="1"/>
            <a:r>
              <a:rPr lang="en-GB" dirty="0" smtClean="0"/>
              <a:t>Genetics – DNA fingerprinting</a:t>
            </a:r>
          </a:p>
          <a:p>
            <a:r>
              <a:rPr lang="en-GB" dirty="0" smtClean="0"/>
              <a:t>PhD in ‘Genetic Epidemiology’ – University of Bristol</a:t>
            </a:r>
          </a:p>
          <a:p>
            <a:pPr lvl="1"/>
            <a:r>
              <a:rPr lang="en-GB" dirty="0" smtClean="0"/>
              <a:t>Genetics of Consanguineous unions</a:t>
            </a:r>
          </a:p>
        </p:txBody>
      </p:sp>
    </p:spTree>
    <p:extLst>
      <p:ext uri="{BB962C8B-B14F-4D97-AF65-F5344CB8AC3E}">
        <p14:creationId xmlns:p14="http://schemas.microsoft.com/office/powerpoint/2010/main" val="3350429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Biography Timeline</a:t>
            </a:r>
            <a:endParaRPr lang="en-GB" dirty="0"/>
          </a:p>
        </p:txBody>
      </p:sp>
      <p:cxnSp>
        <p:nvCxnSpPr>
          <p:cNvPr id="5" name="Straight Connector 4"/>
          <p:cNvCxnSpPr/>
          <p:nvPr/>
        </p:nvCxnSpPr>
        <p:spPr>
          <a:xfrm>
            <a:off x="1435608" y="3848100"/>
            <a:ext cx="7498080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 flipV="1">
            <a:off x="1439826" y="3571275"/>
            <a:ext cx="0" cy="275084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flipV="1">
            <a:off x="4445986" y="3577222"/>
            <a:ext cx="0" cy="275084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V="1">
            <a:off x="5526106" y="3577222"/>
            <a:ext cx="0" cy="275084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 flipV="1">
            <a:off x="8748464" y="3573016"/>
            <a:ext cx="0" cy="275084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1115616" y="3068960"/>
            <a:ext cx="7920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u="sng" dirty="0" smtClean="0"/>
              <a:t>Born</a:t>
            </a:r>
            <a:r>
              <a:rPr lang="en-GB" sz="1200" dirty="0" smtClean="0"/>
              <a:t> </a:t>
            </a:r>
          </a:p>
          <a:p>
            <a:pPr algn="ctr"/>
            <a:r>
              <a:rPr lang="en-GB" sz="1200" dirty="0" smtClean="0"/>
              <a:t>Aug 1988</a:t>
            </a:r>
            <a:endParaRPr lang="en-GB" sz="1200" dirty="0"/>
          </a:p>
        </p:txBody>
      </p:sp>
      <p:sp>
        <p:nvSpPr>
          <p:cNvPr id="16" name="TextBox 15"/>
          <p:cNvSpPr txBox="1"/>
          <p:nvPr/>
        </p:nvSpPr>
        <p:spPr>
          <a:xfrm>
            <a:off x="8316416" y="3111351"/>
            <a:ext cx="8640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u="sng" dirty="0" smtClean="0"/>
              <a:t>PhD</a:t>
            </a:r>
          </a:p>
          <a:p>
            <a:pPr algn="ctr"/>
            <a:r>
              <a:rPr lang="en-GB" sz="1200" dirty="0" smtClean="0"/>
              <a:t>Nov 2015</a:t>
            </a:r>
            <a:endParaRPr lang="en-GB" sz="1200" dirty="0"/>
          </a:p>
        </p:txBody>
      </p:sp>
      <p:sp>
        <p:nvSpPr>
          <p:cNvPr id="18" name="TextBox 17"/>
          <p:cNvSpPr txBox="1"/>
          <p:nvPr/>
        </p:nvSpPr>
        <p:spPr>
          <a:xfrm>
            <a:off x="3977934" y="2924944"/>
            <a:ext cx="9721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u="sng" dirty="0" smtClean="0"/>
              <a:t>Moved to Leicester</a:t>
            </a:r>
            <a:endParaRPr lang="en-GB" sz="1200" dirty="0" smtClean="0"/>
          </a:p>
          <a:p>
            <a:pPr algn="ctr"/>
            <a:r>
              <a:rPr lang="en-GB" sz="1200" dirty="0" smtClean="0"/>
              <a:t>Sept 2000</a:t>
            </a:r>
            <a:endParaRPr lang="en-GB" sz="1200" dirty="0"/>
          </a:p>
        </p:txBody>
      </p:sp>
      <p:sp>
        <p:nvSpPr>
          <p:cNvPr id="19" name="TextBox 18"/>
          <p:cNvSpPr txBox="1"/>
          <p:nvPr/>
        </p:nvSpPr>
        <p:spPr>
          <a:xfrm>
            <a:off x="5102442" y="3111351"/>
            <a:ext cx="9721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u="sng" dirty="0" smtClean="0"/>
              <a:t>GCSEs</a:t>
            </a:r>
            <a:endParaRPr lang="en-GB" sz="1200" dirty="0" smtClean="0"/>
          </a:p>
          <a:p>
            <a:pPr algn="ctr"/>
            <a:r>
              <a:rPr lang="en-GB" sz="1200" dirty="0" smtClean="0"/>
              <a:t>Jun 2004</a:t>
            </a:r>
            <a:endParaRPr lang="en-GB" sz="1200" dirty="0"/>
          </a:p>
        </p:txBody>
      </p:sp>
      <p:cxnSp>
        <p:nvCxnSpPr>
          <p:cNvPr id="20" name="Straight Connector 19"/>
          <p:cNvCxnSpPr/>
          <p:nvPr/>
        </p:nvCxnSpPr>
        <p:spPr>
          <a:xfrm flipV="1">
            <a:off x="6246186" y="3571275"/>
            <a:ext cx="0" cy="275084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5760132" y="3111351"/>
            <a:ext cx="9721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u="sng" dirty="0" smtClean="0"/>
              <a:t>A Levels</a:t>
            </a:r>
            <a:endParaRPr lang="en-GB" sz="1200" dirty="0" smtClean="0"/>
          </a:p>
          <a:p>
            <a:pPr algn="ctr"/>
            <a:r>
              <a:rPr lang="en-GB" sz="1200" dirty="0" smtClean="0"/>
              <a:t>Jun 2006</a:t>
            </a:r>
            <a:endParaRPr lang="en-GB" sz="1200" dirty="0"/>
          </a:p>
        </p:txBody>
      </p:sp>
      <p:cxnSp>
        <p:nvCxnSpPr>
          <p:cNvPr id="22" name="Straight Connector 21"/>
          <p:cNvCxnSpPr/>
          <p:nvPr/>
        </p:nvCxnSpPr>
        <p:spPr>
          <a:xfrm flipV="1">
            <a:off x="7668344" y="3571275"/>
            <a:ext cx="0" cy="275084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7200292" y="3111351"/>
            <a:ext cx="9721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u="sng" dirty="0" smtClean="0"/>
              <a:t>BSc</a:t>
            </a:r>
            <a:endParaRPr lang="en-GB" sz="1200" dirty="0" smtClean="0"/>
          </a:p>
          <a:p>
            <a:pPr algn="ctr"/>
            <a:r>
              <a:rPr lang="en-GB" sz="1200" dirty="0" smtClean="0"/>
              <a:t>Jun 2011</a:t>
            </a:r>
            <a:endParaRPr lang="en-GB" sz="1200" dirty="0"/>
          </a:p>
        </p:txBody>
      </p:sp>
      <p:cxnSp>
        <p:nvCxnSpPr>
          <p:cNvPr id="24" name="Straight Arrow Connector 23"/>
          <p:cNvCxnSpPr/>
          <p:nvPr/>
        </p:nvCxnSpPr>
        <p:spPr>
          <a:xfrm flipV="1">
            <a:off x="5022630" y="3933056"/>
            <a:ext cx="323456" cy="576064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4436368" y="4509120"/>
            <a:ext cx="11437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 smtClean="0"/>
              <a:t>“You’re dumb!”</a:t>
            </a:r>
          </a:p>
          <a:p>
            <a:pPr algn="ctr"/>
            <a:r>
              <a:rPr lang="en-GB" sz="1200" dirty="0" smtClean="0"/>
              <a:t>Ms. P</a:t>
            </a:r>
            <a:endParaRPr lang="en-GB" sz="1200" dirty="0"/>
          </a:p>
        </p:txBody>
      </p:sp>
      <p:cxnSp>
        <p:nvCxnSpPr>
          <p:cNvPr id="28" name="Straight Arrow Connector 27"/>
          <p:cNvCxnSpPr/>
          <p:nvPr/>
        </p:nvCxnSpPr>
        <p:spPr>
          <a:xfrm flipV="1">
            <a:off x="7308304" y="3933056"/>
            <a:ext cx="183684" cy="504056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6740624" y="4437112"/>
            <a:ext cx="114374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 err="1" smtClean="0"/>
              <a:t>Dr.</a:t>
            </a:r>
            <a:r>
              <a:rPr lang="en-GB" sz="1200" dirty="0" smtClean="0"/>
              <a:t> Fred Tata</a:t>
            </a:r>
            <a:endParaRPr lang="en-GB" sz="1200" dirty="0"/>
          </a:p>
        </p:txBody>
      </p:sp>
      <p:sp>
        <p:nvSpPr>
          <p:cNvPr id="26" name="Right Brace 25"/>
          <p:cNvSpPr/>
          <p:nvPr/>
        </p:nvSpPr>
        <p:spPr>
          <a:xfrm rot="16200000">
            <a:off x="4818391" y="2210501"/>
            <a:ext cx="344928" cy="1053734"/>
          </a:xfrm>
          <a:prstGeom prst="rightBrac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3" name="TextBox 32"/>
          <p:cNvSpPr txBox="1"/>
          <p:nvPr/>
        </p:nvSpPr>
        <p:spPr>
          <a:xfrm>
            <a:off x="4436368" y="2132856"/>
            <a:ext cx="10897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 smtClean="0"/>
              <a:t>Crown Hills Com. College</a:t>
            </a:r>
            <a:endParaRPr lang="en-GB" sz="1200" dirty="0"/>
          </a:p>
        </p:txBody>
      </p:sp>
      <p:sp>
        <p:nvSpPr>
          <p:cNvPr id="34" name="Right Brace 33"/>
          <p:cNvSpPr/>
          <p:nvPr/>
        </p:nvSpPr>
        <p:spPr>
          <a:xfrm rot="5400000">
            <a:off x="6219454" y="3924326"/>
            <a:ext cx="344928" cy="248596"/>
          </a:xfrm>
          <a:prstGeom prst="rightBrac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5" name="TextBox 34"/>
          <p:cNvSpPr txBox="1"/>
          <p:nvPr/>
        </p:nvSpPr>
        <p:spPr>
          <a:xfrm>
            <a:off x="5436096" y="2318683"/>
            <a:ext cx="85571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 smtClean="0"/>
              <a:t>WQEI</a:t>
            </a:r>
            <a:endParaRPr lang="en-GB" sz="1200" dirty="0"/>
          </a:p>
        </p:txBody>
      </p:sp>
      <p:sp>
        <p:nvSpPr>
          <p:cNvPr id="2052" name="Rectangle 2051"/>
          <p:cNvSpPr/>
          <p:nvPr/>
        </p:nvSpPr>
        <p:spPr>
          <a:xfrm>
            <a:off x="7232104" y="4797152"/>
            <a:ext cx="16858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1200" dirty="0" err="1" smtClean="0"/>
              <a:t>Prof.</a:t>
            </a:r>
            <a:r>
              <a:rPr lang="en-GB" sz="1200" dirty="0" smtClean="0"/>
              <a:t> </a:t>
            </a:r>
            <a:r>
              <a:rPr lang="en-GB" sz="1200" dirty="0"/>
              <a:t>Annette </a:t>
            </a:r>
            <a:r>
              <a:rPr lang="en-GB" sz="1200" dirty="0" err="1"/>
              <a:t>Cashmore</a:t>
            </a:r>
            <a:endParaRPr lang="en-GB" sz="1200" dirty="0"/>
          </a:p>
        </p:txBody>
      </p:sp>
      <p:cxnSp>
        <p:nvCxnSpPr>
          <p:cNvPr id="40" name="Straight Arrow Connector 39"/>
          <p:cNvCxnSpPr/>
          <p:nvPr/>
        </p:nvCxnSpPr>
        <p:spPr>
          <a:xfrm flipH="1" flipV="1">
            <a:off x="7589633" y="3933057"/>
            <a:ext cx="366743" cy="864095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2" name="Right Brace 41"/>
          <p:cNvSpPr/>
          <p:nvPr/>
        </p:nvSpPr>
        <p:spPr>
          <a:xfrm rot="16200000">
            <a:off x="5695680" y="2377329"/>
            <a:ext cx="344928" cy="720080"/>
          </a:xfrm>
          <a:prstGeom prst="rightBrac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3" name="Right Brace 42"/>
          <p:cNvSpPr/>
          <p:nvPr/>
        </p:nvSpPr>
        <p:spPr>
          <a:xfrm rot="5400000">
            <a:off x="6740659" y="3924326"/>
            <a:ext cx="344928" cy="248596"/>
          </a:xfrm>
          <a:prstGeom prst="rightBrac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4" name="TextBox 43"/>
          <p:cNvSpPr txBox="1"/>
          <p:nvPr/>
        </p:nvSpPr>
        <p:spPr>
          <a:xfrm>
            <a:off x="6074550" y="4234177"/>
            <a:ext cx="117498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 smtClean="0"/>
              <a:t>Two Gap years</a:t>
            </a:r>
            <a:endParaRPr lang="en-GB" sz="1200" dirty="0"/>
          </a:p>
        </p:txBody>
      </p:sp>
      <p:sp>
        <p:nvSpPr>
          <p:cNvPr id="47" name="Right Brace 46"/>
          <p:cNvSpPr/>
          <p:nvPr/>
        </p:nvSpPr>
        <p:spPr>
          <a:xfrm rot="16200000">
            <a:off x="6919815" y="2161305"/>
            <a:ext cx="344929" cy="1152128"/>
          </a:xfrm>
          <a:prstGeom prst="rightBrac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8" name="TextBox 47"/>
          <p:cNvSpPr txBox="1"/>
          <p:nvPr/>
        </p:nvSpPr>
        <p:spPr>
          <a:xfrm>
            <a:off x="6372200" y="2294084"/>
            <a:ext cx="144016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 smtClean="0"/>
              <a:t>Univ. of Leicester</a:t>
            </a:r>
            <a:endParaRPr lang="en-GB" sz="1200" dirty="0"/>
          </a:p>
        </p:txBody>
      </p:sp>
      <p:sp>
        <p:nvSpPr>
          <p:cNvPr id="49" name="Right Brace 48"/>
          <p:cNvSpPr/>
          <p:nvPr/>
        </p:nvSpPr>
        <p:spPr>
          <a:xfrm rot="16200000">
            <a:off x="8136396" y="2312876"/>
            <a:ext cx="360040" cy="864096"/>
          </a:xfrm>
          <a:prstGeom prst="rightBrac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0" name="TextBox 49"/>
          <p:cNvSpPr txBox="1"/>
          <p:nvPr/>
        </p:nvSpPr>
        <p:spPr>
          <a:xfrm>
            <a:off x="7773003" y="2294313"/>
            <a:ext cx="114494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 smtClean="0"/>
              <a:t>Univ. of Bristol</a:t>
            </a:r>
            <a:endParaRPr lang="en-GB" sz="1200" dirty="0"/>
          </a:p>
        </p:txBody>
      </p:sp>
      <p:cxnSp>
        <p:nvCxnSpPr>
          <p:cNvPr id="51" name="Straight Connector 50"/>
          <p:cNvCxnSpPr/>
          <p:nvPr/>
        </p:nvCxnSpPr>
        <p:spPr>
          <a:xfrm flipV="1">
            <a:off x="7884368" y="3577222"/>
            <a:ext cx="0" cy="275084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2" name="Straight Arrow Connector 51"/>
          <p:cNvCxnSpPr/>
          <p:nvPr/>
        </p:nvCxnSpPr>
        <p:spPr>
          <a:xfrm flipV="1">
            <a:off x="6175778" y="4511176"/>
            <a:ext cx="183684" cy="504056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3" name="TextBox 52"/>
          <p:cNvSpPr txBox="1"/>
          <p:nvPr/>
        </p:nvSpPr>
        <p:spPr>
          <a:xfrm>
            <a:off x="5553329" y="5074151"/>
            <a:ext cx="11437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 smtClean="0"/>
              <a:t>A level in Biology</a:t>
            </a:r>
            <a:endParaRPr lang="en-GB" sz="1200" dirty="0"/>
          </a:p>
        </p:txBody>
      </p:sp>
      <p:sp>
        <p:nvSpPr>
          <p:cNvPr id="55" name="TextBox 54"/>
          <p:cNvSpPr txBox="1"/>
          <p:nvPr/>
        </p:nvSpPr>
        <p:spPr>
          <a:xfrm>
            <a:off x="6267620" y="5517232"/>
            <a:ext cx="11437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 smtClean="0"/>
              <a:t>Work </a:t>
            </a:r>
            <a:r>
              <a:rPr lang="en-GB" sz="1200" dirty="0"/>
              <a:t>Experience</a:t>
            </a:r>
          </a:p>
        </p:txBody>
      </p:sp>
      <p:cxnSp>
        <p:nvCxnSpPr>
          <p:cNvPr id="56" name="Straight Arrow Connector 55"/>
          <p:cNvCxnSpPr>
            <a:stCxn id="55" idx="0"/>
          </p:cNvCxnSpPr>
          <p:nvPr/>
        </p:nvCxnSpPr>
        <p:spPr>
          <a:xfrm flipH="1" flipV="1">
            <a:off x="6694310" y="4511176"/>
            <a:ext cx="145182" cy="1006056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8" name="Right Brace 57"/>
          <p:cNvSpPr/>
          <p:nvPr/>
        </p:nvSpPr>
        <p:spPr>
          <a:xfrm rot="5400000">
            <a:off x="3647644" y="3412300"/>
            <a:ext cx="344928" cy="1232520"/>
          </a:xfrm>
          <a:prstGeom prst="rightBrac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0" name="Right Brace 59"/>
          <p:cNvSpPr/>
          <p:nvPr/>
        </p:nvSpPr>
        <p:spPr>
          <a:xfrm rot="5400000">
            <a:off x="2311304" y="3313543"/>
            <a:ext cx="344928" cy="1440159"/>
          </a:xfrm>
          <a:prstGeom prst="rightBrac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1" name="Right Brace 60"/>
          <p:cNvSpPr/>
          <p:nvPr/>
        </p:nvSpPr>
        <p:spPr>
          <a:xfrm rot="5400000">
            <a:off x="1425100" y="3867500"/>
            <a:ext cx="344928" cy="332247"/>
          </a:xfrm>
          <a:prstGeom prst="rightBrac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2" name="TextBox 61"/>
          <p:cNvSpPr txBox="1"/>
          <p:nvPr/>
        </p:nvSpPr>
        <p:spPr>
          <a:xfrm>
            <a:off x="1259632" y="4160113"/>
            <a:ext cx="7200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 smtClean="0"/>
              <a:t>Turkey</a:t>
            </a:r>
            <a:endParaRPr lang="en-GB" sz="1200" dirty="0"/>
          </a:p>
        </p:txBody>
      </p:sp>
      <p:sp>
        <p:nvSpPr>
          <p:cNvPr id="63" name="TextBox 62"/>
          <p:cNvSpPr txBox="1"/>
          <p:nvPr/>
        </p:nvSpPr>
        <p:spPr>
          <a:xfrm>
            <a:off x="3460068" y="4160113"/>
            <a:ext cx="7200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 smtClean="0"/>
              <a:t>Turkey</a:t>
            </a:r>
            <a:endParaRPr lang="en-GB" sz="1200" dirty="0"/>
          </a:p>
        </p:txBody>
      </p:sp>
      <p:sp>
        <p:nvSpPr>
          <p:cNvPr id="64" name="TextBox 63"/>
          <p:cNvSpPr txBox="1"/>
          <p:nvPr/>
        </p:nvSpPr>
        <p:spPr>
          <a:xfrm>
            <a:off x="2132112" y="4160113"/>
            <a:ext cx="7200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 smtClean="0"/>
              <a:t>UK</a:t>
            </a:r>
            <a:endParaRPr lang="en-GB" sz="1200" dirty="0"/>
          </a:p>
        </p:txBody>
      </p:sp>
      <p:cxnSp>
        <p:nvCxnSpPr>
          <p:cNvPr id="45" name="Straight Arrow Connector 44"/>
          <p:cNvCxnSpPr>
            <a:stCxn id="46" idx="0"/>
          </p:cNvCxnSpPr>
          <p:nvPr/>
        </p:nvCxnSpPr>
        <p:spPr>
          <a:xfrm flipH="1" flipV="1">
            <a:off x="5588496" y="3933058"/>
            <a:ext cx="131440" cy="1872206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6" name="TextBox 45"/>
          <p:cNvSpPr txBox="1"/>
          <p:nvPr/>
        </p:nvSpPr>
        <p:spPr>
          <a:xfrm>
            <a:off x="5148064" y="5805264"/>
            <a:ext cx="11437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 smtClean="0"/>
              <a:t>Parents returned to Turkey</a:t>
            </a:r>
            <a:endParaRPr lang="en-GB" sz="1200" dirty="0"/>
          </a:p>
        </p:txBody>
      </p:sp>
    </p:spTree>
    <p:extLst>
      <p:ext uri="{BB962C8B-B14F-4D97-AF65-F5344CB8AC3E}">
        <p14:creationId xmlns:p14="http://schemas.microsoft.com/office/powerpoint/2010/main" val="1331643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87624" y="191542"/>
            <a:ext cx="7498080" cy="1143000"/>
          </a:xfrm>
        </p:spPr>
        <p:txBody>
          <a:bodyPr/>
          <a:lstStyle/>
          <a:p>
            <a:r>
              <a:rPr lang="en-GB" dirty="0" smtClean="0"/>
              <a:t>Hardships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87624" y="1364704"/>
            <a:ext cx="7498080" cy="4800600"/>
          </a:xfrm>
        </p:spPr>
        <p:txBody>
          <a:bodyPr>
            <a:normAutofit lnSpcReduction="10000"/>
          </a:bodyPr>
          <a:lstStyle/>
          <a:p>
            <a:r>
              <a:rPr lang="en-GB" dirty="0" smtClean="0"/>
              <a:t>Visa issues (&amp; fee status)</a:t>
            </a:r>
          </a:p>
          <a:p>
            <a:r>
              <a:rPr lang="en-GB" dirty="0" smtClean="0"/>
              <a:t>Never settled in one place</a:t>
            </a:r>
          </a:p>
          <a:p>
            <a:r>
              <a:rPr lang="en-GB" dirty="0" smtClean="0"/>
              <a:t>Separation from parents </a:t>
            </a:r>
            <a:r>
              <a:rPr lang="en-GB" dirty="0" smtClean="0"/>
              <a:t>~ age 15</a:t>
            </a:r>
            <a:endParaRPr lang="en-GB" dirty="0" smtClean="0"/>
          </a:p>
          <a:p>
            <a:pPr lvl="1"/>
            <a:r>
              <a:rPr lang="en-GB" dirty="0" smtClean="0"/>
              <a:t>No relatives in the UK</a:t>
            </a:r>
          </a:p>
          <a:p>
            <a:r>
              <a:rPr lang="en-GB" dirty="0" smtClean="0"/>
              <a:t>Financial issues</a:t>
            </a:r>
            <a:endParaRPr lang="en-GB" dirty="0"/>
          </a:p>
          <a:p>
            <a:pPr lvl="1"/>
            <a:r>
              <a:rPr lang="en-GB" dirty="0" smtClean="0"/>
              <a:t>Harsh environments</a:t>
            </a:r>
          </a:p>
          <a:p>
            <a:pPr lvl="1"/>
            <a:r>
              <a:rPr lang="en-GB" dirty="0" smtClean="0"/>
              <a:t>Setting priorities</a:t>
            </a:r>
          </a:p>
          <a:p>
            <a:r>
              <a:rPr lang="en-GB" dirty="0" smtClean="0"/>
              <a:t>Language/cultural</a:t>
            </a:r>
          </a:p>
          <a:p>
            <a:r>
              <a:rPr lang="en-GB" dirty="0" smtClean="0"/>
              <a:t>No margin for error</a:t>
            </a:r>
            <a:endParaRPr lang="en-GB" dirty="0"/>
          </a:p>
        </p:txBody>
      </p:sp>
      <p:pic>
        <p:nvPicPr>
          <p:cNvPr id="1026" name="Picture 2" descr="C:\Users\ame26\AppData\Local\Microsoft\Windows\Temporary Internet Files\Content.IE5\E8LMHPW2\lifewithoutproblems-300x300[1]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2" y="3212976"/>
            <a:ext cx="3240360" cy="3240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538261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If I can do it, you can do it!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dirty="0" smtClean="0"/>
              <a:t>Nothing special</a:t>
            </a:r>
          </a:p>
          <a:p>
            <a:pPr lvl="1"/>
            <a:r>
              <a:rPr lang="en-GB" dirty="0" smtClean="0"/>
              <a:t>No </a:t>
            </a:r>
            <a:r>
              <a:rPr lang="en-GB" dirty="0"/>
              <a:t>p</a:t>
            </a:r>
            <a:r>
              <a:rPr lang="en-GB" dirty="0" smtClean="0"/>
              <a:t>hotogenic memory</a:t>
            </a:r>
          </a:p>
          <a:p>
            <a:pPr lvl="1"/>
            <a:r>
              <a:rPr lang="en-GB" dirty="0" smtClean="0"/>
              <a:t>A</a:t>
            </a:r>
            <a:r>
              <a:rPr lang="en-GB" strike="sngStrike" dirty="0" smtClean="0"/>
              <a:t>verag</a:t>
            </a:r>
            <a:r>
              <a:rPr lang="en-GB" dirty="0" smtClean="0"/>
              <a:t>e IQ</a:t>
            </a:r>
          </a:p>
          <a:p>
            <a:r>
              <a:rPr lang="en-GB" dirty="0" smtClean="0"/>
              <a:t>Dream as a kid: Football player</a:t>
            </a:r>
          </a:p>
          <a:p>
            <a:r>
              <a:rPr lang="en-GB" dirty="0" smtClean="0"/>
              <a:t>One academic in the whole family</a:t>
            </a:r>
          </a:p>
          <a:p>
            <a:pPr lvl="1"/>
            <a:r>
              <a:rPr lang="en-GB" dirty="0" smtClean="0"/>
              <a:t>No contacts</a:t>
            </a:r>
          </a:p>
          <a:p>
            <a:pPr lvl="1"/>
            <a:r>
              <a:rPr lang="en-GB" dirty="0" smtClean="0"/>
              <a:t>Not much advice</a:t>
            </a:r>
          </a:p>
          <a:p>
            <a:r>
              <a:rPr lang="en-GB" dirty="0" smtClean="0"/>
              <a:t>Not from a privileged background</a:t>
            </a:r>
          </a:p>
          <a:p>
            <a:r>
              <a:rPr lang="en-GB" dirty="0" smtClean="0"/>
              <a:t>Learned English afterwards </a:t>
            </a:r>
            <a:r>
              <a:rPr lang="en-GB" dirty="0" smtClean="0"/>
              <a:t>(age of 13)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40986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Made the right choice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GB" dirty="0" smtClean="0"/>
              <a:t>Happy, proud and respected</a:t>
            </a:r>
          </a:p>
          <a:p>
            <a:r>
              <a:rPr lang="en-GB" dirty="0" smtClean="0"/>
              <a:t>Looking forward to work</a:t>
            </a:r>
          </a:p>
          <a:p>
            <a:pPr lvl="1"/>
            <a:r>
              <a:rPr lang="en-GB" dirty="0" smtClean="0"/>
              <a:t>Exciting projects</a:t>
            </a:r>
          </a:p>
          <a:p>
            <a:r>
              <a:rPr lang="en-GB" dirty="0" smtClean="0"/>
              <a:t>Meet brilliant people</a:t>
            </a:r>
          </a:p>
          <a:p>
            <a:pPr lvl="1"/>
            <a:r>
              <a:rPr lang="en-GB" dirty="0" smtClean="0"/>
              <a:t>See fantastic places</a:t>
            </a:r>
          </a:p>
          <a:p>
            <a:r>
              <a:rPr lang="en-GB" dirty="0" smtClean="0"/>
              <a:t>Decent wage and amount of free time</a:t>
            </a:r>
            <a:endParaRPr lang="en-GB" dirty="0"/>
          </a:p>
          <a:p>
            <a:r>
              <a:rPr lang="en-GB" dirty="0" smtClean="0"/>
              <a:t>Working for myself (</a:t>
            </a:r>
            <a:r>
              <a:rPr lang="en-GB" dirty="0" smtClean="0"/>
              <a:t>ultimately!)</a:t>
            </a:r>
            <a:endParaRPr lang="en-GB" dirty="0" smtClean="0"/>
          </a:p>
          <a:p>
            <a:r>
              <a:rPr lang="en-GB" dirty="0" smtClean="0"/>
              <a:t>So many job opportunities!</a:t>
            </a:r>
          </a:p>
          <a:p>
            <a:pPr lvl="1"/>
            <a:r>
              <a:rPr lang="en-GB" dirty="0" smtClean="0"/>
              <a:t>Genetic Epidemiology</a:t>
            </a:r>
          </a:p>
          <a:p>
            <a:pPr lvl="1"/>
            <a:r>
              <a:rPr lang="en-GB" dirty="0" smtClean="0"/>
              <a:t>Bioinformatics and Biostatistics</a:t>
            </a:r>
          </a:p>
        </p:txBody>
      </p:sp>
    </p:spTree>
    <p:extLst>
      <p:ext uri="{BB962C8B-B14F-4D97-AF65-F5344CB8AC3E}">
        <p14:creationId xmlns:p14="http://schemas.microsoft.com/office/powerpoint/2010/main" val="9852877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Why I chose Academia?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5608" y="1340768"/>
            <a:ext cx="7498080" cy="4800600"/>
          </a:xfrm>
        </p:spPr>
        <p:txBody>
          <a:bodyPr>
            <a:normAutofit lnSpcReduction="10000"/>
          </a:bodyPr>
          <a:lstStyle/>
          <a:p>
            <a:r>
              <a:rPr lang="en-GB" dirty="0" smtClean="0"/>
              <a:t>Ideals: making a difference in people’s lives</a:t>
            </a:r>
          </a:p>
          <a:p>
            <a:pPr lvl="1"/>
            <a:r>
              <a:rPr lang="en-GB" dirty="0" smtClean="0"/>
              <a:t>Mankind as a whole</a:t>
            </a:r>
          </a:p>
          <a:p>
            <a:pPr lvl="1"/>
            <a:r>
              <a:rPr lang="en-GB" dirty="0" smtClean="0"/>
              <a:t>Students</a:t>
            </a:r>
          </a:p>
          <a:p>
            <a:pPr lvl="1"/>
            <a:r>
              <a:rPr lang="en-GB" dirty="0" smtClean="0"/>
              <a:t>Local community</a:t>
            </a:r>
          </a:p>
          <a:p>
            <a:r>
              <a:rPr lang="en-GB" dirty="0" smtClean="0"/>
              <a:t>Learning all the time</a:t>
            </a:r>
          </a:p>
          <a:p>
            <a:pPr lvl="1"/>
            <a:r>
              <a:rPr lang="en-GB" dirty="0" smtClean="0"/>
              <a:t>Endless knowledge</a:t>
            </a:r>
          </a:p>
          <a:p>
            <a:pPr lvl="1"/>
            <a:r>
              <a:rPr lang="en-GB" dirty="0" smtClean="0"/>
              <a:t>Always new challenges</a:t>
            </a:r>
          </a:p>
          <a:p>
            <a:pPr lvl="1"/>
            <a:r>
              <a:rPr lang="en-GB" dirty="0" smtClean="0"/>
              <a:t>Serendipity</a:t>
            </a:r>
          </a:p>
          <a:p>
            <a:r>
              <a:rPr lang="en-GB" dirty="0" smtClean="0"/>
              <a:t>Work in your own tempo</a:t>
            </a:r>
          </a:p>
          <a:p>
            <a:pPr lvl="1"/>
            <a:r>
              <a:rPr lang="en-GB" dirty="0" smtClean="0"/>
              <a:t>Indeterminate hours</a:t>
            </a:r>
          </a:p>
        </p:txBody>
      </p:sp>
    </p:spTree>
    <p:extLst>
      <p:ext uri="{BB962C8B-B14F-4D97-AF65-F5344CB8AC3E}">
        <p14:creationId xmlns:p14="http://schemas.microsoft.com/office/powerpoint/2010/main" val="3710242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Why you </a:t>
            </a:r>
            <a:r>
              <a:rPr lang="en-GB" u="sng" dirty="0" smtClean="0"/>
              <a:t>shouldn’t</a:t>
            </a:r>
            <a:r>
              <a:rPr lang="en-GB" dirty="0" smtClean="0"/>
              <a:t> choose Academia?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5608" y="1580728"/>
            <a:ext cx="7498080" cy="4800600"/>
          </a:xfrm>
        </p:spPr>
        <p:txBody>
          <a:bodyPr>
            <a:normAutofit lnSpcReduction="10000"/>
          </a:bodyPr>
          <a:lstStyle/>
          <a:p>
            <a:r>
              <a:rPr lang="en-GB" dirty="0" smtClean="0"/>
              <a:t>Money</a:t>
            </a:r>
          </a:p>
          <a:p>
            <a:r>
              <a:rPr lang="en-GB" dirty="0" smtClean="0"/>
              <a:t>Respect </a:t>
            </a:r>
          </a:p>
          <a:p>
            <a:pPr lvl="1"/>
            <a:r>
              <a:rPr lang="en-GB" dirty="0" smtClean="0"/>
              <a:t>‘</a:t>
            </a:r>
            <a:r>
              <a:rPr lang="en-GB" dirty="0" err="1" smtClean="0"/>
              <a:t>Dr.</a:t>
            </a:r>
            <a:r>
              <a:rPr lang="en-GB" dirty="0" smtClean="0"/>
              <a:t>’ </a:t>
            </a:r>
            <a:r>
              <a:rPr lang="en-GB" dirty="0" smtClean="0"/>
              <a:t>title</a:t>
            </a:r>
            <a:endParaRPr lang="en-GB" i="1" dirty="0" smtClean="0"/>
          </a:p>
          <a:p>
            <a:r>
              <a:rPr lang="en-GB" dirty="0" smtClean="0"/>
              <a:t>Your parents want you to</a:t>
            </a:r>
          </a:p>
          <a:p>
            <a:r>
              <a:rPr lang="en-GB" dirty="0" smtClean="0"/>
              <a:t>You </a:t>
            </a:r>
            <a:r>
              <a:rPr lang="en-GB" dirty="0" smtClean="0"/>
              <a:t>feel it’s going to be easy</a:t>
            </a:r>
          </a:p>
          <a:p>
            <a:pPr lvl="1"/>
            <a:r>
              <a:rPr lang="en-GB" dirty="0" smtClean="0"/>
              <a:t>“I’m </a:t>
            </a:r>
            <a:r>
              <a:rPr lang="en-GB" dirty="0" smtClean="0"/>
              <a:t>too </a:t>
            </a:r>
            <a:r>
              <a:rPr lang="en-GB" dirty="0" smtClean="0"/>
              <a:t>clever”</a:t>
            </a:r>
            <a:endParaRPr lang="en-GB" dirty="0" smtClean="0"/>
          </a:p>
          <a:p>
            <a:pPr lvl="1"/>
            <a:r>
              <a:rPr lang="en-GB" dirty="0" smtClean="0"/>
              <a:t>It won’t get easier</a:t>
            </a:r>
          </a:p>
          <a:p>
            <a:r>
              <a:rPr lang="en-GB" dirty="0" smtClean="0"/>
              <a:t>“Everyone (around you) is doing it”</a:t>
            </a:r>
          </a:p>
          <a:p>
            <a:r>
              <a:rPr lang="en-GB" dirty="0" smtClean="0"/>
              <a:t>“I’ll </a:t>
            </a:r>
            <a:r>
              <a:rPr lang="en-GB" dirty="0" smtClean="0"/>
              <a:t>work on my </a:t>
            </a:r>
            <a:r>
              <a:rPr lang="en-GB" dirty="0" smtClean="0"/>
              <a:t>own”</a:t>
            </a:r>
            <a:endParaRPr lang="en-GB" dirty="0" smtClean="0"/>
          </a:p>
        </p:txBody>
      </p:sp>
    </p:spTree>
    <p:extLst>
      <p:ext uri="{BB962C8B-B14F-4D97-AF65-F5344CB8AC3E}">
        <p14:creationId xmlns:p14="http://schemas.microsoft.com/office/powerpoint/2010/main" val="19551875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9632" y="260648"/>
            <a:ext cx="7498080" cy="1143000"/>
          </a:xfrm>
        </p:spPr>
        <p:txBody>
          <a:bodyPr/>
          <a:lstStyle/>
          <a:p>
            <a:r>
              <a:rPr lang="en-GB" dirty="0" smtClean="0"/>
              <a:t>Suggestions from a friend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5608" y="1412776"/>
            <a:ext cx="7498080" cy="4968552"/>
          </a:xfrm>
        </p:spPr>
        <p:txBody>
          <a:bodyPr>
            <a:normAutofit fontScale="77500" lnSpcReduction="20000"/>
          </a:bodyPr>
          <a:lstStyle/>
          <a:p>
            <a:r>
              <a:rPr lang="en-GB" dirty="0" smtClean="0"/>
              <a:t>Get your priorities right</a:t>
            </a:r>
            <a:endParaRPr lang="en-GB" dirty="0"/>
          </a:p>
          <a:p>
            <a:r>
              <a:rPr lang="en-GB" dirty="0" smtClean="0"/>
              <a:t>Listen to people wiser than you!</a:t>
            </a:r>
          </a:p>
          <a:p>
            <a:pPr lvl="1"/>
            <a:r>
              <a:rPr lang="en-GB" dirty="0" smtClean="0"/>
              <a:t>Take notes</a:t>
            </a:r>
          </a:p>
          <a:p>
            <a:pPr lvl="1"/>
            <a:r>
              <a:rPr lang="en-GB" dirty="0" smtClean="0"/>
              <a:t>Attend seminars</a:t>
            </a:r>
          </a:p>
          <a:p>
            <a:r>
              <a:rPr lang="en-GB" dirty="0" smtClean="0"/>
              <a:t>Learn from others’ mistakes/experiences</a:t>
            </a:r>
          </a:p>
          <a:p>
            <a:r>
              <a:rPr lang="en-GB" dirty="0" smtClean="0"/>
              <a:t>Work experience/Volunteering/Sports</a:t>
            </a:r>
          </a:p>
          <a:p>
            <a:pPr lvl="1"/>
            <a:r>
              <a:rPr lang="en-GB" dirty="0" smtClean="0"/>
              <a:t>Put something concrete in CV</a:t>
            </a:r>
          </a:p>
          <a:p>
            <a:pPr lvl="1"/>
            <a:r>
              <a:rPr lang="en-GB" dirty="0" smtClean="0"/>
              <a:t>Everyone’s “hard working” and “enthusiastic”</a:t>
            </a:r>
          </a:p>
          <a:p>
            <a:r>
              <a:rPr lang="en-GB" dirty="0" smtClean="0"/>
              <a:t>Imposter </a:t>
            </a:r>
            <a:r>
              <a:rPr lang="en-GB" dirty="0"/>
              <a:t>syndrome</a:t>
            </a:r>
          </a:p>
          <a:p>
            <a:pPr lvl="1"/>
            <a:r>
              <a:rPr lang="en-GB" dirty="0"/>
              <a:t>Trust </a:t>
            </a:r>
            <a:r>
              <a:rPr lang="en-GB" dirty="0" smtClean="0"/>
              <a:t>yourself!</a:t>
            </a:r>
          </a:p>
          <a:p>
            <a:r>
              <a:rPr lang="en-GB" dirty="0"/>
              <a:t>If you don’t </a:t>
            </a:r>
            <a:r>
              <a:rPr lang="en-GB" u="sng" dirty="0"/>
              <a:t>hate</a:t>
            </a:r>
            <a:r>
              <a:rPr lang="en-GB" dirty="0"/>
              <a:t> what you’re doing, then you’ll learn to like it as you </a:t>
            </a:r>
            <a:r>
              <a:rPr lang="en-GB" dirty="0" smtClean="0"/>
              <a:t>mature</a:t>
            </a:r>
          </a:p>
          <a:p>
            <a:r>
              <a:rPr lang="en-GB" dirty="0"/>
              <a:t>Work hard</a:t>
            </a:r>
            <a:r>
              <a:rPr lang="en-GB" dirty="0" smtClean="0"/>
              <a:t>!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670448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 txBox="1">
            <a:spLocks noGrp="1"/>
          </p:cNvSpPr>
          <p:nvPr>
            <p:ph type="title"/>
          </p:nvPr>
        </p:nvSpPr>
        <p:spPr>
          <a:xfrm>
            <a:off x="1322392" y="2204864"/>
            <a:ext cx="7498080" cy="14157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Some of the places I got to see/visit during my PhD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986954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2157" y="2708920"/>
            <a:ext cx="5400203" cy="3850580"/>
          </a:xfrm>
        </p:spPr>
      </p:pic>
      <p:sp>
        <p:nvSpPr>
          <p:cNvPr id="5" name="TextBox 4"/>
          <p:cNvSpPr txBox="1"/>
          <p:nvPr/>
        </p:nvSpPr>
        <p:spPr>
          <a:xfrm>
            <a:off x="3563888" y="6516052"/>
            <a:ext cx="33843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Barcelona Supercomputer centre</a:t>
            </a:r>
            <a:endParaRPr lang="en-GB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7704" y="84604"/>
            <a:ext cx="6312449" cy="253748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043608" y="3068960"/>
            <a:ext cx="144016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Some of the places I got to see/live in during my PhD</a:t>
            </a:r>
            <a:endParaRPr lang="en-GB" dirty="0"/>
          </a:p>
        </p:txBody>
      </p:sp>
      <p:sp>
        <p:nvSpPr>
          <p:cNvPr id="7" name="TextBox 6"/>
          <p:cNvSpPr txBox="1"/>
          <p:nvPr/>
        </p:nvSpPr>
        <p:spPr>
          <a:xfrm>
            <a:off x="1043608" y="764704"/>
            <a:ext cx="92920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CSHL, Long Island, NY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49775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9632" y="116632"/>
            <a:ext cx="7499350" cy="1801791"/>
          </a:xfrm>
        </p:spPr>
      </p:pic>
      <p:pic>
        <p:nvPicPr>
          <p:cNvPr id="9" name="Content Placeholder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5656" y="2105050"/>
            <a:ext cx="7258407" cy="453650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72000" y="6165304"/>
            <a:ext cx="1440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solidFill>
                  <a:schemeClr val="bg1"/>
                </a:solidFill>
              </a:rPr>
              <a:t>Manhattan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915816" y="1772816"/>
            <a:ext cx="54726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European Bioinformatics Institute, Cambridge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423489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6" y="620688"/>
            <a:ext cx="7887692" cy="5256584"/>
          </a:xfrm>
        </p:spPr>
      </p:pic>
      <p:sp>
        <p:nvSpPr>
          <p:cNvPr id="5" name="TextBox 4"/>
          <p:cNvSpPr txBox="1"/>
          <p:nvPr/>
        </p:nvSpPr>
        <p:spPr>
          <a:xfrm>
            <a:off x="3558555" y="6021288"/>
            <a:ext cx="33843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Clifton Suspension Bridge, Bristol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96517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624" y="764704"/>
            <a:ext cx="7776864" cy="5205224"/>
          </a:xfrm>
        </p:spPr>
      </p:pic>
      <p:sp>
        <p:nvSpPr>
          <p:cNvPr id="5" name="TextBox 4"/>
          <p:cNvSpPr txBox="1"/>
          <p:nvPr/>
        </p:nvSpPr>
        <p:spPr>
          <a:xfrm>
            <a:off x="2699792" y="6021288"/>
            <a:ext cx="42431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The best of all </a:t>
            </a:r>
            <a:r>
              <a:rPr lang="en-GB" dirty="0" smtClean="0">
                <a:sym typeface="Wingdings" panose="05000000000000000000" pitchFamily="2" charset="2"/>
              </a:rPr>
              <a:t></a:t>
            </a:r>
            <a:r>
              <a:rPr lang="en-GB" dirty="0" smtClean="0"/>
              <a:t> - Victoria Park, Leicester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546346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olstice">
  <a:themeElements>
    <a:clrScheme name="Solstice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Solstice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olstice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608</TotalTime>
  <Words>788</Words>
  <Application>Microsoft Office PowerPoint</Application>
  <PresentationFormat>On-screen Show (4:3)</PresentationFormat>
  <Paragraphs>156</Paragraphs>
  <Slides>17</Slides>
  <Notes>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Solstice</vt:lpstr>
      <vt:lpstr>Postdoctoral Research Associate in Genetic Epidemiology</vt:lpstr>
      <vt:lpstr>Contents</vt:lpstr>
      <vt:lpstr>PowerPoint Presentation</vt:lpstr>
      <vt:lpstr>What do I do?</vt:lpstr>
      <vt:lpstr>My background</vt:lpstr>
      <vt:lpstr>Biography Timeline</vt:lpstr>
      <vt:lpstr>Hardships</vt:lpstr>
      <vt:lpstr>If I can do it, you can do it!</vt:lpstr>
      <vt:lpstr>Made the right choice</vt:lpstr>
      <vt:lpstr>Why I chose Academia?</vt:lpstr>
      <vt:lpstr>Why you shouldn’t choose Academia?</vt:lpstr>
      <vt:lpstr>Suggestions from a friend</vt:lpstr>
      <vt:lpstr>Some of the places I got to see/visit during my PhD</vt:lpstr>
      <vt:lpstr>PowerPoint Presentation</vt:lpstr>
      <vt:lpstr>PowerPoint Presentation</vt:lpstr>
      <vt:lpstr>PowerPoint Presentation</vt:lpstr>
      <vt:lpstr>PowerPoint Presentation</vt:lpstr>
    </vt:vector>
  </TitlesOfParts>
  <Company>University of Leicester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Postdoctoral Research Associate</dc:title>
  <dc:creator>ame26</dc:creator>
  <cp:lastModifiedBy>ame26</cp:lastModifiedBy>
  <cp:revision>42</cp:revision>
  <dcterms:created xsi:type="dcterms:W3CDTF">2015-11-20T16:12:40Z</dcterms:created>
  <dcterms:modified xsi:type="dcterms:W3CDTF">2016-02-09T09:49:25Z</dcterms:modified>
</cp:coreProperties>
</file>