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66" r:id="rId3"/>
    <p:sldId id="288" r:id="rId4"/>
    <p:sldId id="291" r:id="rId5"/>
    <p:sldId id="279" r:id="rId6"/>
    <p:sldId id="292" r:id="rId7"/>
    <p:sldId id="268" r:id="rId8"/>
    <p:sldId id="273" r:id="rId9"/>
    <p:sldId id="263" r:id="rId10"/>
    <p:sldId id="267" r:id="rId11"/>
    <p:sldId id="275" r:id="rId12"/>
    <p:sldId id="280" r:id="rId13"/>
    <p:sldId id="276" r:id="rId14"/>
    <p:sldId id="277" r:id="rId15"/>
    <p:sldId id="262" r:id="rId16"/>
    <p:sldId id="274" r:id="rId17"/>
    <p:sldId id="287" r:id="rId18"/>
    <p:sldId id="286" r:id="rId19"/>
    <p:sldId id="278" r:id="rId20"/>
    <p:sldId id="281" r:id="rId21"/>
    <p:sldId id="283" r:id="rId22"/>
    <p:sldId id="285" r:id="rId23"/>
    <p:sldId id="282" r:id="rId24"/>
    <p:sldId id="265" r:id="rId25"/>
    <p:sldId id="261" r:id="rId26"/>
    <p:sldId id="257" r:id="rId27"/>
    <p:sldId id="258" r:id="rId28"/>
    <p:sldId id="284" r:id="rId29"/>
    <p:sldId id="289" r:id="rId30"/>
    <p:sldId id="260" r:id="rId31"/>
    <p:sldId id="270" r:id="rId32"/>
    <p:sldId id="259" r:id="rId33"/>
    <p:sldId id="272" r:id="rId34"/>
    <p:sldId id="29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514" autoAdjust="0"/>
  </p:normalViewPr>
  <p:slideViewPr>
    <p:cSldViewPr>
      <p:cViewPr>
        <p:scale>
          <a:sx n="118" d="100"/>
          <a:sy n="118" d="100"/>
        </p:scale>
        <p:origin x="-143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36F56E-9323-419A-8075-2E63B91F7118}" type="datetimeFigureOut">
              <a:rPr lang="en-GB" smtClean="0"/>
              <a:t>27/01/2016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A720C9-2FEF-4BD2-90FA-8616AEACC82E}" type="slidenum">
              <a:rPr lang="en-GB" smtClean="0"/>
              <a:t>‹#›</a:t>
            </a:fld>
            <a:endParaRPr lang="en-GB"/>
          </a:p>
        </p:txBody>
      </p:sp>
    </p:spTree>
    <p:extLst>
      <p:ext uri="{BB962C8B-B14F-4D97-AF65-F5344CB8AC3E}">
        <p14:creationId xmlns:p14="http://schemas.microsoft.com/office/powerpoint/2010/main" val="117501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Received 04-14, Accepted 02-15</a:t>
            </a:r>
          </a:p>
        </p:txBody>
      </p:sp>
      <p:sp>
        <p:nvSpPr>
          <p:cNvPr id="4" name="Slide Number Placeholder 3"/>
          <p:cNvSpPr>
            <a:spLocks noGrp="1"/>
          </p:cNvSpPr>
          <p:nvPr>
            <p:ph type="sldNum" sz="quarter" idx="10"/>
          </p:nvPr>
        </p:nvSpPr>
        <p:spPr/>
        <p:txBody>
          <a:bodyPr/>
          <a:lstStyle/>
          <a:p>
            <a:fld id="{81A720C9-2FEF-4BD2-90FA-8616AEACC82E}" type="slidenum">
              <a:rPr lang="en-GB" smtClean="0"/>
              <a:t>1</a:t>
            </a:fld>
            <a:endParaRPr lang="en-GB"/>
          </a:p>
        </p:txBody>
      </p:sp>
    </p:spTree>
    <p:extLst>
      <p:ext uri="{BB962C8B-B14F-4D97-AF65-F5344CB8AC3E}">
        <p14:creationId xmlns:p14="http://schemas.microsoft.com/office/powerpoint/2010/main" val="1442609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a:t>
            </a:fld>
            <a:endParaRPr lang="en-GB"/>
          </a:p>
        </p:txBody>
      </p:sp>
    </p:spTree>
    <p:extLst>
      <p:ext uri="{BB962C8B-B14F-4D97-AF65-F5344CB8AC3E}">
        <p14:creationId xmlns:p14="http://schemas.microsoft.com/office/powerpoint/2010/main" val="4117366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Fragments</a:t>
            </a:r>
            <a:r>
              <a:rPr lang="en-GB" baseline="0" dirty="0" smtClean="0"/>
              <a:t> per </a:t>
            </a:r>
            <a:r>
              <a:rPr lang="en-GB" baseline="0" dirty="0" err="1" smtClean="0"/>
              <a:t>kilobase</a:t>
            </a:r>
            <a:r>
              <a:rPr lang="en-GB" baseline="0" dirty="0" smtClean="0"/>
              <a:t> of exon per million fragments mapped – </a:t>
            </a:r>
            <a:r>
              <a:rPr lang="en-GB" baseline="0" dirty="0" err="1" smtClean="0"/>
              <a:t>Fagerberg</a:t>
            </a:r>
            <a:r>
              <a:rPr lang="en-GB" baseline="0" dirty="0" smtClean="0"/>
              <a:t> et al</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12</a:t>
            </a:fld>
            <a:endParaRPr lang="en-GB"/>
          </a:p>
        </p:txBody>
      </p:sp>
    </p:spTree>
    <p:extLst>
      <p:ext uri="{BB962C8B-B14F-4D97-AF65-F5344CB8AC3E}">
        <p14:creationId xmlns:p14="http://schemas.microsoft.com/office/powerpoint/2010/main" val="4152400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Singleton: Single </a:t>
            </a:r>
            <a:r>
              <a:rPr lang="en-GB" dirty="0" err="1" smtClean="0"/>
              <a:t>LoF</a:t>
            </a:r>
            <a:r>
              <a:rPr lang="en-GB" baseline="0" dirty="0" smtClean="0"/>
              <a:t> mutation found in 3603 genes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15</a:t>
            </a:fld>
            <a:endParaRPr lang="en-GB"/>
          </a:p>
        </p:txBody>
      </p:sp>
    </p:spTree>
    <p:extLst>
      <p:ext uri="{BB962C8B-B14F-4D97-AF65-F5344CB8AC3E}">
        <p14:creationId xmlns:p14="http://schemas.microsoft.com/office/powerpoint/2010/main" val="844399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of informative transmissions, where both parents are heterozygous</a:t>
            </a:r>
            <a:r>
              <a:rPr lang="en-GB" baseline="0" dirty="0" smtClean="0"/>
              <a:t> are below graphs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20</a:t>
            </a:fld>
            <a:endParaRPr lang="en-GB"/>
          </a:p>
        </p:txBody>
      </p:sp>
    </p:spTree>
    <p:extLst>
      <p:ext uri="{BB962C8B-B14F-4D97-AF65-F5344CB8AC3E}">
        <p14:creationId xmlns:p14="http://schemas.microsoft.com/office/powerpoint/2010/main" val="2099810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Stop gain mutations in</a:t>
            </a:r>
            <a:r>
              <a:rPr lang="en-GB" baseline="0" dirty="0" smtClean="0"/>
              <a:t> the middle exons of genes have lower non reference allele fractions than stop gains in the first or last exon, in contrast to synonymous SNPs whose allele specific expression did not depend on the position of the variant</a:t>
            </a:r>
          </a:p>
          <a:p>
            <a:r>
              <a:rPr lang="en-GB" baseline="0" dirty="0" smtClean="0"/>
              <a:t>As the strength of negative selection increases, a greater FRV is expected</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21</a:t>
            </a:fld>
            <a:endParaRPr lang="en-GB"/>
          </a:p>
        </p:txBody>
      </p:sp>
    </p:spTree>
    <p:extLst>
      <p:ext uri="{BB962C8B-B14F-4D97-AF65-F5344CB8AC3E}">
        <p14:creationId xmlns:p14="http://schemas.microsoft.com/office/powerpoint/2010/main" val="2050903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They observed 5 or fewer complete knockouts for 790 of 1171</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22</a:t>
            </a:fld>
            <a:endParaRPr lang="en-GB"/>
          </a:p>
        </p:txBody>
      </p:sp>
    </p:spTree>
    <p:extLst>
      <p:ext uri="{BB962C8B-B14F-4D97-AF65-F5344CB8AC3E}">
        <p14:creationId xmlns:p14="http://schemas.microsoft.com/office/powerpoint/2010/main" val="3067520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81A720C9-2FEF-4BD2-90FA-8616AEACC82E}" type="slidenum">
              <a:rPr lang="en-GB" smtClean="0"/>
              <a:t>25</a:t>
            </a:fld>
            <a:endParaRPr lang="en-GB"/>
          </a:p>
        </p:txBody>
      </p:sp>
    </p:spTree>
    <p:extLst>
      <p:ext uri="{BB962C8B-B14F-4D97-AF65-F5344CB8AC3E}">
        <p14:creationId xmlns:p14="http://schemas.microsoft.com/office/powerpoint/2010/main" val="2957139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28</a:t>
            </a:fld>
            <a:endParaRPr lang="en-GB"/>
          </a:p>
        </p:txBody>
      </p:sp>
    </p:spTree>
    <p:extLst>
      <p:ext uri="{BB962C8B-B14F-4D97-AF65-F5344CB8AC3E}">
        <p14:creationId xmlns:p14="http://schemas.microsoft.com/office/powerpoint/2010/main" val="1306242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CBD3031-1063-4243-8D0C-96BD738F8BBF}" type="datetimeFigureOut">
              <a:rPr lang="en-GB" smtClean="0"/>
              <a:t>27/01/2016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CBD3031-1063-4243-8D0C-96BD738F8BBF}" type="datetimeFigureOut">
              <a:rPr lang="en-GB" smtClean="0"/>
              <a:t>27/01/2016</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1186F5E-C15D-4D77-835E-44B16F21F44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640" y="300632"/>
            <a:ext cx="7406640" cy="1472184"/>
          </a:xfrm>
        </p:spPr>
        <p:txBody>
          <a:bodyPr/>
          <a:lstStyle/>
          <a:p>
            <a:r>
              <a:rPr lang="en-GB" dirty="0" smtClean="0"/>
              <a:t>Identification of a large set of rare complete human knockouts</a:t>
            </a:r>
            <a:endParaRPr lang="en-GB" dirty="0"/>
          </a:p>
        </p:txBody>
      </p:sp>
      <p:sp>
        <p:nvSpPr>
          <p:cNvPr id="3" name="Subtitle 2"/>
          <p:cNvSpPr>
            <a:spLocks noGrp="1"/>
          </p:cNvSpPr>
          <p:nvPr>
            <p:ph type="subTitle" idx="1"/>
          </p:nvPr>
        </p:nvSpPr>
        <p:spPr>
          <a:xfrm>
            <a:off x="2051720" y="3068960"/>
            <a:ext cx="6068049" cy="648072"/>
          </a:xfrm>
        </p:spPr>
        <p:txBody>
          <a:bodyPr>
            <a:normAutofit fontScale="92500"/>
          </a:bodyPr>
          <a:lstStyle/>
          <a:p>
            <a:r>
              <a:rPr lang="en-GB" dirty="0" smtClean="0"/>
              <a:t>Translation:</a:t>
            </a:r>
            <a:r>
              <a:rPr lang="en-GB" i="1" dirty="0" smtClean="0"/>
              <a:t> “Here’s a list of genes </a:t>
            </a:r>
            <a:r>
              <a:rPr lang="en-GB" i="1" dirty="0"/>
              <a:t>we </a:t>
            </a:r>
            <a:r>
              <a:rPr lang="en-GB" i="1" dirty="0" smtClean="0"/>
              <a:t>don’t need”</a:t>
            </a:r>
            <a:endParaRPr lang="en-GB" i="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4939" y="5733256"/>
            <a:ext cx="1949958" cy="867419"/>
          </a:xfrm>
          <a:prstGeom prst="rect">
            <a:avLst/>
          </a:prstGeom>
        </p:spPr>
      </p:pic>
      <p:sp>
        <p:nvSpPr>
          <p:cNvPr id="6" name="Subtitle 2"/>
          <p:cNvSpPr txBox="1">
            <a:spLocks/>
          </p:cNvSpPr>
          <p:nvPr/>
        </p:nvSpPr>
        <p:spPr>
          <a:xfrm>
            <a:off x="5508104" y="1916832"/>
            <a:ext cx="3456384" cy="432048"/>
          </a:xfrm>
          <a:prstGeom prst="rect">
            <a:avLst/>
          </a:prstGeom>
        </p:spPr>
        <p:txBody>
          <a:bodyPr tIns="0">
            <a:normAutofit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r>
              <a:rPr lang="en-GB" dirty="0" err="1" smtClean="0"/>
              <a:t>Sulem</a:t>
            </a:r>
            <a:r>
              <a:rPr lang="en-GB" dirty="0" smtClean="0"/>
              <a:t> P</a:t>
            </a:r>
            <a:r>
              <a:rPr lang="en-GB" i="1" dirty="0" smtClean="0"/>
              <a:t> et al</a:t>
            </a:r>
            <a:r>
              <a:rPr lang="en-GB" dirty="0" smtClean="0"/>
              <a:t>., May 2015</a:t>
            </a:r>
            <a:endParaRPr lang="en-GB" dirty="0"/>
          </a:p>
        </p:txBody>
      </p:sp>
      <p:sp>
        <p:nvSpPr>
          <p:cNvPr id="8" name="TextBox 7"/>
          <p:cNvSpPr txBox="1"/>
          <p:nvPr/>
        </p:nvSpPr>
        <p:spPr>
          <a:xfrm>
            <a:off x="1403648" y="5843799"/>
            <a:ext cx="2232248" cy="646331"/>
          </a:xfrm>
          <a:prstGeom prst="rect">
            <a:avLst/>
          </a:prstGeom>
          <a:noFill/>
        </p:spPr>
        <p:txBody>
          <a:bodyPr wrap="square" rtlCol="0">
            <a:spAutoFit/>
          </a:bodyPr>
          <a:lstStyle/>
          <a:p>
            <a:r>
              <a:rPr lang="en-GB" dirty="0" smtClean="0"/>
              <a:t>Journal club: 27/01/16 </a:t>
            </a:r>
          </a:p>
          <a:p>
            <a:r>
              <a:rPr lang="en-GB" dirty="0" smtClean="0"/>
              <a:t>Mesut </a:t>
            </a:r>
            <a:r>
              <a:rPr lang="en-GB" dirty="0" err="1" smtClean="0"/>
              <a:t>Erzurumluoglu</a:t>
            </a:r>
            <a:endParaRPr lang="en-GB" dirty="0"/>
          </a:p>
        </p:txBody>
      </p:sp>
      <p:sp>
        <p:nvSpPr>
          <p:cNvPr id="4" name="Rectangle 3"/>
          <p:cNvSpPr/>
          <p:nvPr/>
        </p:nvSpPr>
        <p:spPr>
          <a:xfrm>
            <a:off x="1394189" y="3933056"/>
            <a:ext cx="7505001" cy="1477328"/>
          </a:xfrm>
          <a:prstGeom prst="rect">
            <a:avLst/>
          </a:prstGeom>
        </p:spPr>
        <p:txBody>
          <a:bodyPr wrap="square">
            <a:spAutoFit/>
          </a:bodyPr>
          <a:lstStyle/>
          <a:p>
            <a:r>
              <a:rPr lang="en-GB" dirty="0" smtClean="0"/>
              <a:t>Also see: </a:t>
            </a:r>
          </a:p>
          <a:p>
            <a:r>
              <a:rPr lang="en-GB" dirty="0" smtClean="0"/>
              <a:t>Sequence </a:t>
            </a:r>
            <a:r>
              <a:rPr lang="en-GB" dirty="0"/>
              <a:t>variants from whole genome sequencing a large group of </a:t>
            </a:r>
            <a:r>
              <a:rPr lang="en-GB" dirty="0" smtClean="0"/>
              <a:t>Icelanders </a:t>
            </a:r>
            <a:r>
              <a:rPr lang="en-GB" dirty="0" err="1" smtClean="0"/>
              <a:t>Gudbjartsson</a:t>
            </a:r>
            <a:r>
              <a:rPr lang="en-GB" dirty="0" smtClean="0"/>
              <a:t> </a:t>
            </a:r>
            <a:r>
              <a:rPr lang="en-GB" i="1" dirty="0" smtClean="0"/>
              <a:t>et al</a:t>
            </a:r>
            <a:r>
              <a:rPr lang="en-GB" dirty="0" smtClean="0"/>
              <a:t>, Mar 2015, Scientific Data</a:t>
            </a:r>
          </a:p>
          <a:p>
            <a:r>
              <a:rPr lang="en-GB" dirty="0"/>
              <a:t>Large-scale whole-genome sequencing of the Icelandic population, </a:t>
            </a:r>
            <a:r>
              <a:rPr lang="en-GB" dirty="0" err="1"/>
              <a:t>Gudbjartsson</a:t>
            </a:r>
            <a:r>
              <a:rPr lang="en-GB" dirty="0"/>
              <a:t> </a:t>
            </a:r>
            <a:r>
              <a:rPr lang="en-GB" i="1" dirty="0"/>
              <a:t>et al</a:t>
            </a:r>
            <a:r>
              <a:rPr lang="en-GB" dirty="0"/>
              <a:t>, </a:t>
            </a:r>
            <a:r>
              <a:rPr lang="en-GB" dirty="0" smtClean="0"/>
              <a:t>Mar 2015</a:t>
            </a:r>
            <a:r>
              <a:rPr lang="en-GB" dirty="0"/>
              <a:t>, Nat </a:t>
            </a:r>
            <a:r>
              <a:rPr lang="en-GB" dirty="0" smtClean="0"/>
              <a:t>Genet</a:t>
            </a:r>
            <a:endParaRPr lang="en-GB" dirty="0"/>
          </a:p>
        </p:txBody>
      </p:sp>
    </p:spTree>
    <p:extLst>
      <p:ext uri="{BB962C8B-B14F-4D97-AF65-F5344CB8AC3E}">
        <p14:creationId xmlns:p14="http://schemas.microsoft.com/office/powerpoint/2010/main" val="8896145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98080" cy="1143000"/>
          </a:xfrm>
        </p:spPr>
        <p:txBody>
          <a:bodyPr/>
          <a:lstStyle/>
          <a:p>
            <a:r>
              <a:rPr lang="en-GB" dirty="0" smtClean="0"/>
              <a:t>Introduction</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7664" y="1484784"/>
            <a:ext cx="4257235" cy="4800600"/>
          </a:xfrm>
        </p:spPr>
      </p:pic>
      <p:sp>
        <p:nvSpPr>
          <p:cNvPr id="5" name="Rectangle 4"/>
          <p:cNvSpPr/>
          <p:nvPr/>
        </p:nvSpPr>
        <p:spPr>
          <a:xfrm>
            <a:off x="6084168" y="1628800"/>
            <a:ext cx="2304256" cy="1200329"/>
          </a:xfrm>
          <a:prstGeom prst="rect">
            <a:avLst/>
          </a:prstGeom>
        </p:spPr>
        <p:txBody>
          <a:bodyPr wrap="square">
            <a:spAutoFit/>
          </a:bodyPr>
          <a:lstStyle/>
          <a:p>
            <a:r>
              <a:rPr lang="en-GB" dirty="0"/>
              <a:t>Example of difference between union of (a) unrelated (b) related individuals</a:t>
            </a:r>
          </a:p>
        </p:txBody>
      </p:sp>
      <p:sp>
        <p:nvSpPr>
          <p:cNvPr id="6" name="Content Placeholder 2"/>
          <p:cNvSpPr txBox="1">
            <a:spLocks/>
          </p:cNvSpPr>
          <p:nvPr/>
        </p:nvSpPr>
        <p:spPr>
          <a:xfrm>
            <a:off x="5796136" y="3212976"/>
            <a:ext cx="3168352" cy="2125216"/>
          </a:xfrm>
          <a:prstGeom prst="rect">
            <a:avLst/>
          </a:prstGeom>
        </p:spPr>
        <p:txBody>
          <a:bodyPr>
            <a:normAutofit fontScale="62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dirty="0" smtClean="0"/>
              <a:t>Everyone possesses </a:t>
            </a:r>
            <a:r>
              <a:rPr lang="en-GB" dirty="0" err="1" smtClean="0"/>
              <a:t>LoF</a:t>
            </a:r>
            <a:r>
              <a:rPr lang="en-GB" dirty="0" smtClean="0"/>
              <a:t> variants</a:t>
            </a:r>
          </a:p>
          <a:p>
            <a:pPr lvl="1"/>
            <a:r>
              <a:rPr lang="en-GB" dirty="0" smtClean="0"/>
              <a:t>Rare</a:t>
            </a:r>
          </a:p>
          <a:p>
            <a:pPr lvl="1"/>
            <a:r>
              <a:rPr lang="en-GB" dirty="0" smtClean="0"/>
              <a:t>Unique to you/your family</a:t>
            </a:r>
          </a:p>
          <a:p>
            <a:pPr lvl="1"/>
            <a:r>
              <a:rPr lang="en-GB" dirty="0" smtClean="0"/>
              <a:t>Heterozygous</a:t>
            </a:r>
          </a:p>
          <a:p>
            <a:r>
              <a:rPr lang="en-GB" dirty="0" smtClean="0"/>
              <a:t>P(</a:t>
            </a:r>
            <a:r>
              <a:rPr lang="en-GB" dirty="0" err="1" smtClean="0"/>
              <a:t>Hom|Unr</a:t>
            </a:r>
            <a:r>
              <a:rPr lang="en-GB" dirty="0" smtClean="0"/>
              <a:t>) ≈ 0</a:t>
            </a:r>
          </a:p>
          <a:p>
            <a:endParaRPr lang="en-GB" dirty="0" smtClean="0"/>
          </a:p>
        </p:txBody>
      </p:sp>
    </p:spTree>
    <p:extLst>
      <p:ext uri="{BB962C8B-B14F-4D97-AF65-F5344CB8AC3E}">
        <p14:creationId xmlns:p14="http://schemas.microsoft.com/office/powerpoint/2010/main" val="1198215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404664"/>
            <a:ext cx="5640640" cy="5908298"/>
          </a:xfrm>
        </p:spPr>
      </p:pic>
      <p:sp>
        <p:nvSpPr>
          <p:cNvPr id="5" name="Content Placeholder 2"/>
          <p:cNvSpPr txBox="1">
            <a:spLocks/>
          </p:cNvSpPr>
          <p:nvPr/>
        </p:nvSpPr>
        <p:spPr>
          <a:xfrm>
            <a:off x="6372200" y="2348880"/>
            <a:ext cx="2340768" cy="792088"/>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sz="2000" dirty="0" smtClean="0"/>
              <a:t>P(</a:t>
            </a:r>
            <a:r>
              <a:rPr lang="en-GB" sz="2000" dirty="0" err="1" smtClean="0"/>
              <a:t>Hom|Cons</a:t>
            </a:r>
            <a:r>
              <a:rPr lang="en-GB" sz="2000" dirty="0" smtClean="0"/>
              <a:t>) ≈ 0.0625</a:t>
            </a:r>
          </a:p>
          <a:p>
            <a:endParaRPr lang="en-GB" dirty="0" smtClean="0"/>
          </a:p>
        </p:txBody>
      </p:sp>
    </p:spTree>
    <p:extLst>
      <p:ext uri="{BB962C8B-B14F-4D97-AF65-F5344CB8AC3E}">
        <p14:creationId xmlns:p14="http://schemas.microsoft.com/office/powerpoint/2010/main" val="3068061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3688" y="521155"/>
            <a:ext cx="6350817" cy="5932181"/>
          </a:xfrm>
        </p:spPr>
      </p:pic>
    </p:spTree>
    <p:extLst>
      <p:ext uri="{BB962C8B-B14F-4D97-AF65-F5344CB8AC3E}">
        <p14:creationId xmlns:p14="http://schemas.microsoft.com/office/powerpoint/2010/main" val="3543895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Iceland</a:t>
            </a:r>
            <a:endParaRPr lang="en-GB" dirty="0"/>
          </a:p>
        </p:txBody>
      </p:sp>
      <p:sp>
        <p:nvSpPr>
          <p:cNvPr id="3" name="Content Placeholder 2"/>
          <p:cNvSpPr>
            <a:spLocks noGrp="1"/>
          </p:cNvSpPr>
          <p:nvPr>
            <p:ph idx="1"/>
          </p:nvPr>
        </p:nvSpPr>
        <p:spPr/>
        <p:txBody>
          <a:bodyPr/>
          <a:lstStyle/>
          <a:p>
            <a:r>
              <a:rPr lang="en-GB" dirty="0"/>
              <a:t>Founded </a:t>
            </a:r>
            <a:r>
              <a:rPr lang="en-GB" dirty="0" smtClean="0"/>
              <a:t>~9</a:t>
            </a:r>
            <a:r>
              <a:rPr lang="en-GB" baseline="30000" dirty="0" smtClean="0"/>
              <a:t>th</a:t>
            </a:r>
            <a:r>
              <a:rPr lang="en-GB" dirty="0" smtClean="0"/>
              <a:t> century by </a:t>
            </a:r>
            <a:r>
              <a:rPr lang="en-GB" dirty="0"/>
              <a:t>a </a:t>
            </a:r>
            <a:r>
              <a:rPr lang="en-GB" dirty="0" smtClean="0"/>
              <a:t>small founder group of Norwegians (~8-20k) without much genetic admixture in future generations – Genetic isolate</a:t>
            </a:r>
          </a:p>
          <a:p>
            <a:r>
              <a:rPr lang="en-GB" dirty="0" smtClean="0"/>
              <a:t>Current population size: ~320k</a:t>
            </a:r>
          </a:p>
          <a:p>
            <a:r>
              <a:rPr lang="en-GB" dirty="0" smtClean="0"/>
              <a:t>Endogamous population</a:t>
            </a:r>
          </a:p>
          <a:p>
            <a:pPr lvl="1"/>
            <a:r>
              <a:rPr lang="en-GB" dirty="0" smtClean="0"/>
              <a:t>Geography</a:t>
            </a:r>
          </a:p>
          <a:p>
            <a:pPr lvl="1"/>
            <a:r>
              <a:rPr lang="en-GB" dirty="0" smtClean="0"/>
              <a:t>Elevated levels of homozygous variants</a:t>
            </a:r>
          </a:p>
          <a:p>
            <a:pPr lvl="2"/>
            <a:r>
              <a:rPr lang="en-GB" dirty="0" smtClean="0"/>
              <a:t>Violation of HWE</a:t>
            </a:r>
          </a:p>
        </p:txBody>
      </p:sp>
    </p:spTree>
    <p:extLst>
      <p:ext uri="{BB962C8B-B14F-4D97-AF65-F5344CB8AC3E}">
        <p14:creationId xmlns:p14="http://schemas.microsoft.com/office/powerpoint/2010/main" val="3030974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761" b="810"/>
          <a:stretch/>
        </p:blipFill>
        <p:spPr>
          <a:xfrm>
            <a:off x="1246172" y="620688"/>
            <a:ext cx="7637835" cy="5642547"/>
          </a:xfrm>
        </p:spPr>
      </p:pic>
    </p:spTree>
    <p:extLst>
      <p:ext uri="{BB962C8B-B14F-4D97-AF65-F5344CB8AC3E}">
        <p14:creationId xmlns:p14="http://schemas.microsoft.com/office/powerpoint/2010/main" val="806067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a:t>
            </a:r>
            <a:endParaRPr lang="en-GB" dirty="0"/>
          </a:p>
        </p:txBody>
      </p:sp>
      <p:sp>
        <p:nvSpPr>
          <p:cNvPr id="3" name="Content Placeholder 2"/>
          <p:cNvSpPr>
            <a:spLocks noGrp="1"/>
          </p:cNvSpPr>
          <p:nvPr>
            <p:ph idx="1"/>
          </p:nvPr>
        </p:nvSpPr>
        <p:spPr/>
        <p:txBody>
          <a:bodyPr>
            <a:normAutofit/>
          </a:bodyPr>
          <a:lstStyle/>
          <a:p>
            <a:r>
              <a:rPr lang="en-GB" dirty="0" smtClean="0"/>
              <a:t>Impute the genotype data of ~101.5k Icelanders from the whole-genome sequence of ~2600 Icelanders</a:t>
            </a:r>
          </a:p>
          <a:p>
            <a:r>
              <a:rPr lang="en-GB" dirty="0" smtClean="0"/>
              <a:t>Identify all loss of function (</a:t>
            </a:r>
            <a:r>
              <a:rPr lang="en-GB" dirty="0" err="1" smtClean="0"/>
              <a:t>LoF</a:t>
            </a:r>
            <a:r>
              <a:rPr lang="en-GB" dirty="0" smtClean="0"/>
              <a:t>) mutations</a:t>
            </a:r>
          </a:p>
          <a:p>
            <a:r>
              <a:rPr lang="en-GB" dirty="0" smtClean="0"/>
              <a:t>Identify all complete ‘knockouts’</a:t>
            </a:r>
          </a:p>
          <a:p>
            <a:r>
              <a:rPr lang="en-GB" dirty="0" smtClean="0"/>
              <a:t>Deficit of knockouts in certain genes</a:t>
            </a:r>
          </a:p>
          <a:p>
            <a:r>
              <a:rPr lang="en-GB" dirty="0" smtClean="0"/>
              <a:t>Deficit of human knockouts </a:t>
            </a:r>
            <a:r>
              <a:rPr lang="en-GB" i="1" dirty="0" smtClean="0"/>
              <a:t>per se</a:t>
            </a:r>
          </a:p>
        </p:txBody>
      </p:sp>
    </p:spTree>
    <p:extLst>
      <p:ext uri="{BB962C8B-B14F-4D97-AF65-F5344CB8AC3E}">
        <p14:creationId xmlns:p14="http://schemas.microsoft.com/office/powerpoint/2010/main" val="816115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(2)</a:t>
            </a:r>
            <a:endParaRPr lang="en-GB" dirty="0"/>
          </a:p>
        </p:txBody>
      </p:sp>
      <p:sp>
        <p:nvSpPr>
          <p:cNvPr id="3" name="Content Placeholder 2"/>
          <p:cNvSpPr>
            <a:spLocks noGrp="1"/>
          </p:cNvSpPr>
          <p:nvPr>
            <p:ph idx="1"/>
          </p:nvPr>
        </p:nvSpPr>
        <p:spPr/>
        <p:txBody>
          <a:bodyPr/>
          <a:lstStyle/>
          <a:p>
            <a:r>
              <a:rPr lang="en-GB" dirty="0" smtClean="0"/>
              <a:t>Phenotype human </a:t>
            </a:r>
            <a:r>
              <a:rPr lang="en-GB" dirty="0"/>
              <a:t>knockouts and assess whether they have medical conditions that may be attributed to these gene </a:t>
            </a:r>
            <a:r>
              <a:rPr lang="en-GB" dirty="0" smtClean="0"/>
              <a:t>knockouts</a:t>
            </a:r>
          </a:p>
          <a:p>
            <a:pPr lvl="1"/>
            <a:r>
              <a:rPr lang="en-GB" dirty="0" smtClean="0"/>
              <a:t>Link </a:t>
            </a:r>
            <a:r>
              <a:rPr lang="en-GB" dirty="0"/>
              <a:t>their genetic data with death records in the Icelandic </a:t>
            </a:r>
            <a:r>
              <a:rPr lang="en-GB" dirty="0" smtClean="0"/>
              <a:t>population</a:t>
            </a:r>
            <a:endParaRPr lang="en-GB" dirty="0"/>
          </a:p>
          <a:p>
            <a:r>
              <a:rPr lang="en-GB" dirty="0"/>
              <a:t>MAF of known disease causal </a:t>
            </a:r>
            <a:r>
              <a:rPr lang="en-GB" dirty="0" smtClean="0"/>
              <a:t>mutations</a:t>
            </a:r>
            <a:endParaRPr lang="en-GB" dirty="0"/>
          </a:p>
        </p:txBody>
      </p:sp>
    </p:spTree>
    <p:extLst>
      <p:ext uri="{BB962C8B-B14F-4D97-AF65-F5344CB8AC3E}">
        <p14:creationId xmlns:p14="http://schemas.microsoft.com/office/powerpoint/2010/main" val="2311378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Methods</a:t>
            </a:r>
            <a:endParaRPr lang="en-GB" dirty="0"/>
          </a:p>
        </p:txBody>
      </p:sp>
      <p:sp>
        <p:nvSpPr>
          <p:cNvPr id="3" name="Content Placeholder 2"/>
          <p:cNvSpPr>
            <a:spLocks noGrp="1"/>
          </p:cNvSpPr>
          <p:nvPr>
            <p:ph idx="1"/>
          </p:nvPr>
        </p:nvSpPr>
        <p:spPr>
          <a:xfrm>
            <a:off x="1259632" y="1447800"/>
            <a:ext cx="7674056" cy="5005536"/>
          </a:xfrm>
        </p:spPr>
        <p:txBody>
          <a:bodyPr>
            <a:normAutofit fontScale="70000" lnSpcReduction="20000"/>
          </a:bodyPr>
          <a:lstStyle/>
          <a:p>
            <a:r>
              <a:rPr lang="en-GB" dirty="0" smtClean="0"/>
              <a:t>Genome-wide SNP chip genotyping </a:t>
            </a:r>
            <a:r>
              <a:rPr lang="en-GB" dirty="0"/>
              <a:t>of 101584 individuals participating in the </a:t>
            </a:r>
            <a:r>
              <a:rPr lang="en-GB" dirty="0" err="1"/>
              <a:t>deCODE</a:t>
            </a:r>
            <a:r>
              <a:rPr lang="en-GB" dirty="0"/>
              <a:t> Genetics project </a:t>
            </a:r>
            <a:endParaRPr lang="en-GB" dirty="0" smtClean="0"/>
          </a:p>
          <a:p>
            <a:r>
              <a:rPr lang="en-GB" dirty="0" smtClean="0"/>
              <a:t>Whole-genome sequencing (20x) of 2636 </a:t>
            </a:r>
            <a:r>
              <a:rPr lang="en-GB" dirty="0"/>
              <a:t>individuals </a:t>
            </a:r>
            <a:r>
              <a:rPr lang="en-GB" dirty="0" smtClean="0"/>
              <a:t>participating in the </a:t>
            </a:r>
            <a:r>
              <a:rPr lang="en-GB" dirty="0" err="1" smtClean="0"/>
              <a:t>deCODE</a:t>
            </a:r>
            <a:r>
              <a:rPr lang="en-GB" dirty="0" smtClean="0"/>
              <a:t> Genetics project </a:t>
            </a:r>
          </a:p>
          <a:p>
            <a:pPr lvl="1"/>
            <a:r>
              <a:rPr lang="en-GB" dirty="0"/>
              <a:t>D</a:t>
            </a:r>
            <a:r>
              <a:rPr lang="en-GB" dirty="0" smtClean="0"/>
              <a:t>emographics: Supp. Table 2 and 3</a:t>
            </a:r>
          </a:p>
          <a:p>
            <a:r>
              <a:rPr lang="en-GB" dirty="0" smtClean="0"/>
              <a:t>Read alignment – BWA (&amp; GATK)</a:t>
            </a:r>
          </a:p>
          <a:p>
            <a:r>
              <a:rPr lang="en-GB" dirty="0" smtClean="0"/>
              <a:t>Variant calling and QC – GATK</a:t>
            </a:r>
          </a:p>
          <a:p>
            <a:pPr lvl="1"/>
            <a:r>
              <a:rPr lang="en-GB" dirty="0" smtClean="0"/>
              <a:t>SNPs and short </a:t>
            </a:r>
            <a:r>
              <a:rPr lang="en-GB" dirty="0" err="1" smtClean="0"/>
              <a:t>indels</a:t>
            </a:r>
            <a:endParaRPr lang="en-GB" dirty="0" smtClean="0"/>
          </a:p>
          <a:p>
            <a:pPr lvl="1"/>
            <a:r>
              <a:rPr lang="en-GB" dirty="0" smtClean="0"/>
              <a:t>Comparison with ESP and </a:t>
            </a:r>
            <a:r>
              <a:rPr lang="en-GB" dirty="0" err="1" smtClean="0"/>
              <a:t>dbSNP</a:t>
            </a:r>
            <a:r>
              <a:rPr lang="en-GB" dirty="0" smtClean="0"/>
              <a:t> </a:t>
            </a:r>
          </a:p>
          <a:p>
            <a:pPr lvl="2"/>
            <a:r>
              <a:rPr lang="en-GB" dirty="0" smtClean="0"/>
              <a:t>for SNP/</a:t>
            </a:r>
            <a:r>
              <a:rPr lang="en-GB" dirty="0" err="1" smtClean="0"/>
              <a:t>indels</a:t>
            </a:r>
            <a:r>
              <a:rPr lang="en-GB" dirty="0" smtClean="0"/>
              <a:t> with MAF&gt;2% ~ 100%</a:t>
            </a:r>
          </a:p>
          <a:p>
            <a:pPr lvl="1"/>
            <a:r>
              <a:rPr lang="en-GB" dirty="0" smtClean="0"/>
              <a:t>Trio comparisons</a:t>
            </a:r>
          </a:p>
          <a:p>
            <a:pPr lvl="2"/>
            <a:r>
              <a:rPr lang="en-GB" dirty="0" smtClean="0"/>
              <a:t>Haplotype sharing &lt;99% excluded</a:t>
            </a:r>
          </a:p>
          <a:p>
            <a:pPr lvl="1"/>
            <a:r>
              <a:rPr lang="en-GB" dirty="0" smtClean="0"/>
              <a:t>Sanger sequencing of ‘knockouts’</a:t>
            </a:r>
          </a:p>
          <a:p>
            <a:pPr lvl="2"/>
            <a:r>
              <a:rPr lang="en-GB" dirty="0" smtClean="0"/>
              <a:t>47/49 of complete knockouts (96%)</a:t>
            </a:r>
          </a:p>
          <a:p>
            <a:pPr lvl="2"/>
            <a:r>
              <a:rPr lang="en-GB" dirty="0" smtClean="0"/>
              <a:t>152/155 of carriers (98%)</a:t>
            </a:r>
          </a:p>
          <a:p>
            <a:endParaRPr lang="en-GB" dirty="0"/>
          </a:p>
        </p:txBody>
      </p:sp>
    </p:spTree>
    <p:extLst>
      <p:ext uri="{BB962C8B-B14F-4D97-AF65-F5344CB8AC3E}">
        <p14:creationId xmlns:p14="http://schemas.microsoft.com/office/powerpoint/2010/main" val="645037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Methods (2)</a:t>
            </a:r>
            <a:endParaRPr lang="en-GB" dirty="0"/>
          </a:p>
        </p:txBody>
      </p:sp>
      <p:sp>
        <p:nvSpPr>
          <p:cNvPr id="3" name="Content Placeholder 2"/>
          <p:cNvSpPr>
            <a:spLocks noGrp="1"/>
          </p:cNvSpPr>
          <p:nvPr>
            <p:ph idx="1"/>
          </p:nvPr>
        </p:nvSpPr>
        <p:spPr/>
        <p:txBody>
          <a:bodyPr>
            <a:normAutofit/>
          </a:bodyPr>
          <a:lstStyle/>
          <a:p>
            <a:r>
              <a:rPr lang="en-GB" dirty="0" smtClean="0"/>
              <a:t>Imputation and QC - IMPUTE</a:t>
            </a:r>
          </a:p>
          <a:p>
            <a:r>
              <a:rPr lang="en-GB" dirty="0" smtClean="0"/>
              <a:t>Variant annotation - VEP</a:t>
            </a:r>
          </a:p>
          <a:p>
            <a:r>
              <a:rPr lang="en-GB" dirty="0" smtClean="0"/>
              <a:t>Excluded sex chromosomes</a:t>
            </a:r>
          </a:p>
          <a:p>
            <a:r>
              <a:rPr lang="en-GB" dirty="0" smtClean="0"/>
              <a:t>MAF of 2% chosen as threshold</a:t>
            </a:r>
          </a:p>
          <a:p>
            <a:pPr lvl="1"/>
            <a:r>
              <a:rPr lang="en-GB" dirty="0" smtClean="0"/>
              <a:t>Cystic fibrosis being the most common Mendelian disease in northern Europeans with an incidence of 1 in 3200 </a:t>
            </a:r>
          </a:p>
          <a:p>
            <a:pPr lvl="1"/>
            <a:r>
              <a:rPr lang="en-GB" dirty="0" smtClean="0"/>
              <a:t>HWE =&gt; 1.8%</a:t>
            </a:r>
          </a:p>
          <a:p>
            <a:r>
              <a:rPr lang="en-GB" dirty="0" smtClean="0"/>
              <a:t>Screen for known mutations - HGMD</a:t>
            </a:r>
            <a:endParaRPr lang="en-GB" dirty="0"/>
          </a:p>
          <a:p>
            <a:endParaRPr lang="en-GB" dirty="0"/>
          </a:p>
        </p:txBody>
      </p:sp>
    </p:spTree>
    <p:extLst>
      <p:ext uri="{BB962C8B-B14F-4D97-AF65-F5344CB8AC3E}">
        <p14:creationId xmlns:p14="http://schemas.microsoft.com/office/powerpoint/2010/main" val="1308247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98080" cy="1143000"/>
          </a:xfrm>
        </p:spPr>
        <p:txBody>
          <a:bodyPr/>
          <a:lstStyle/>
          <a:p>
            <a:r>
              <a:rPr lang="en-GB" dirty="0" smtClean="0"/>
              <a:t>Methods (3)</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447800"/>
            <a:ext cx="6787055" cy="48006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196752"/>
            <a:ext cx="7361603" cy="5465316"/>
          </a:xfrm>
          <a:prstGeom prst="rect">
            <a:avLst/>
          </a:prstGeom>
        </p:spPr>
      </p:pic>
    </p:spTree>
    <p:extLst>
      <p:ext uri="{BB962C8B-B14F-4D97-AF65-F5344CB8AC3E}">
        <p14:creationId xmlns:p14="http://schemas.microsoft.com/office/powerpoint/2010/main" val="2451729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Methods (4)</a:t>
            </a:r>
            <a:endParaRPr lang="en-GB" dirty="0"/>
          </a:p>
        </p:txBody>
      </p:sp>
      <p:sp>
        <p:nvSpPr>
          <p:cNvPr id="3" name="Content Placeholder 2"/>
          <p:cNvSpPr>
            <a:spLocks noGrp="1"/>
          </p:cNvSpPr>
          <p:nvPr>
            <p:ph idx="1"/>
          </p:nvPr>
        </p:nvSpPr>
        <p:spPr/>
        <p:txBody>
          <a:bodyPr/>
          <a:lstStyle/>
          <a:p>
            <a:r>
              <a:rPr lang="en-GB" dirty="0" smtClean="0"/>
              <a:t>Genes highly expressed in 27 tissues</a:t>
            </a:r>
          </a:p>
          <a:p>
            <a:pPr lvl="1"/>
            <a:r>
              <a:rPr lang="en-GB" dirty="0" smtClean="0"/>
              <a:t>FPKM&gt; 20</a:t>
            </a:r>
          </a:p>
          <a:p>
            <a:pPr lvl="1"/>
            <a:r>
              <a:rPr lang="en-GB" dirty="0" smtClean="0"/>
              <a:t>Excluded gene if FPKM&gt;20 in all tissues</a:t>
            </a:r>
          </a:p>
          <a:p>
            <a:r>
              <a:rPr lang="en-GB" dirty="0" smtClean="0"/>
              <a:t>RNA-</a:t>
            </a:r>
            <a:r>
              <a:rPr lang="en-GB" dirty="0" err="1" smtClean="0"/>
              <a:t>seq</a:t>
            </a:r>
            <a:r>
              <a:rPr lang="en-GB" dirty="0" smtClean="0"/>
              <a:t> in 262 Icelanders with stop gains (n=215)</a:t>
            </a:r>
          </a:p>
          <a:p>
            <a:pPr lvl="1"/>
            <a:r>
              <a:rPr lang="en-GB" dirty="0" smtClean="0"/>
              <a:t>Read alignment – Tuxedo protocol</a:t>
            </a:r>
          </a:p>
          <a:p>
            <a:pPr lvl="1"/>
            <a:r>
              <a:rPr lang="en-GB" dirty="0" smtClean="0"/>
              <a:t>Allele </a:t>
            </a:r>
            <a:r>
              <a:rPr lang="en-GB" dirty="0"/>
              <a:t>specific expression of a </a:t>
            </a:r>
            <a:r>
              <a:rPr lang="en-GB" dirty="0" smtClean="0"/>
              <a:t>gene – </a:t>
            </a:r>
            <a:r>
              <a:rPr lang="en-GB" dirty="0" err="1" smtClean="0"/>
              <a:t>Samtools</a:t>
            </a:r>
            <a:r>
              <a:rPr lang="en-GB" dirty="0" smtClean="0"/>
              <a:t> (</a:t>
            </a:r>
            <a:r>
              <a:rPr lang="en-GB" dirty="0" err="1" smtClean="0"/>
              <a:t>mpileup</a:t>
            </a:r>
            <a:r>
              <a:rPr lang="en-GB" dirty="0" smtClean="0"/>
              <a:t>)</a:t>
            </a:r>
          </a:p>
        </p:txBody>
      </p:sp>
    </p:spTree>
    <p:extLst>
      <p:ext uri="{BB962C8B-B14F-4D97-AF65-F5344CB8AC3E}">
        <p14:creationId xmlns:p14="http://schemas.microsoft.com/office/powerpoint/2010/main" val="2834450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88640"/>
            <a:ext cx="7498080" cy="1143000"/>
          </a:xfrm>
        </p:spPr>
        <p:txBody>
          <a:bodyPr/>
          <a:lstStyle/>
          <a:p>
            <a:r>
              <a:rPr lang="en-GB" dirty="0" smtClean="0"/>
              <a:t>Results</a:t>
            </a:r>
            <a:endParaRPr lang="en-GB" dirty="0"/>
          </a:p>
        </p:txBody>
      </p:sp>
      <p:sp>
        <p:nvSpPr>
          <p:cNvPr id="8" name="Subtitle 2"/>
          <p:cNvSpPr txBox="1">
            <a:spLocks/>
          </p:cNvSpPr>
          <p:nvPr/>
        </p:nvSpPr>
        <p:spPr>
          <a:xfrm>
            <a:off x="3274754" y="1241015"/>
            <a:ext cx="3168352" cy="675817"/>
          </a:xfrm>
          <a:prstGeom prst="rect">
            <a:avLst/>
          </a:prstGeom>
          <a:ln>
            <a:solidFill>
              <a:schemeClr val="tx1"/>
            </a:solidFill>
          </a:ln>
        </p:spPr>
        <p:txBody>
          <a:bodyPr tIns="0">
            <a:normAutofit fontScale="85000"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All variants called in 101584 + 2636 individuals</a:t>
            </a:r>
            <a:endParaRPr lang="en-GB" dirty="0"/>
          </a:p>
        </p:txBody>
      </p:sp>
      <p:sp>
        <p:nvSpPr>
          <p:cNvPr id="9" name="Subtitle 2"/>
          <p:cNvSpPr txBox="1">
            <a:spLocks/>
          </p:cNvSpPr>
          <p:nvPr/>
        </p:nvSpPr>
        <p:spPr>
          <a:xfrm>
            <a:off x="3322216" y="5877272"/>
            <a:ext cx="3120890" cy="720080"/>
          </a:xfrm>
          <a:prstGeom prst="rect">
            <a:avLst/>
          </a:prstGeom>
          <a:ln>
            <a:solidFill>
              <a:schemeClr val="tx1"/>
            </a:solidFill>
          </a:ln>
        </p:spPr>
        <p:txBody>
          <a:bodyPr tIns="0">
            <a:normAutofit fontScale="700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1171 unique genes ‘completely knocked out’ in 8041 individuals</a:t>
            </a:r>
            <a:endParaRPr lang="en-GB" dirty="0"/>
          </a:p>
        </p:txBody>
      </p:sp>
      <p:cxnSp>
        <p:nvCxnSpPr>
          <p:cNvPr id="10" name="Straight Arrow Connector 9"/>
          <p:cNvCxnSpPr/>
          <p:nvPr/>
        </p:nvCxnSpPr>
        <p:spPr>
          <a:xfrm>
            <a:off x="4858930" y="5435336"/>
            <a:ext cx="0" cy="36992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4831271" y="1988840"/>
            <a:ext cx="0" cy="28803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3" name="Subtitle 2"/>
          <p:cNvSpPr txBox="1">
            <a:spLocks/>
          </p:cNvSpPr>
          <p:nvPr/>
        </p:nvSpPr>
        <p:spPr>
          <a:xfrm>
            <a:off x="3274093" y="3473263"/>
            <a:ext cx="3168352" cy="675817"/>
          </a:xfrm>
          <a:prstGeom prst="rect">
            <a:avLst/>
          </a:prstGeom>
          <a:ln>
            <a:solidFill>
              <a:schemeClr val="tx1"/>
            </a:solidFill>
          </a:ln>
        </p:spPr>
        <p:txBody>
          <a:bodyPr tIns="0">
            <a:normAutofit fontScale="92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6285 loss of function variants in </a:t>
            </a:r>
            <a:r>
              <a:rPr lang="en-GB" dirty="0" smtClean="0">
                <a:solidFill>
                  <a:srgbClr val="FF0000"/>
                </a:solidFill>
              </a:rPr>
              <a:t>?</a:t>
            </a:r>
            <a:r>
              <a:rPr lang="en-GB" dirty="0" smtClean="0"/>
              <a:t> genes</a:t>
            </a:r>
            <a:endParaRPr lang="en-GB" dirty="0"/>
          </a:p>
        </p:txBody>
      </p:sp>
      <p:cxnSp>
        <p:nvCxnSpPr>
          <p:cNvPr id="14" name="Straight Arrow Connector 13"/>
          <p:cNvCxnSpPr/>
          <p:nvPr/>
        </p:nvCxnSpPr>
        <p:spPr>
          <a:xfrm flipH="1">
            <a:off x="5292080" y="2154987"/>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9" name="Subtitle 2"/>
          <p:cNvSpPr txBox="1">
            <a:spLocks/>
          </p:cNvSpPr>
          <p:nvPr/>
        </p:nvSpPr>
        <p:spPr>
          <a:xfrm>
            <a:off x="7020272" y="1929160"/>
            <a:ext cx="1512168" cy="454000"/>
          </a:xfrm>
          <a:prstGeom prst="rect">
            <a:avLst/>
          </a:prstGeom>
          <a:ln>
            <a:solidFill>
              <a:schemeClr val="tx1"/>
            </a:solidFill>
          </a:ln>
        </p:spPr>
        <p:txBody>
          <a:bodyPr tIns="0">
            <a:normAutofit fontScale="77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SO terms from VEP</a:t>
            </a:r>
            <a:endParaRPr lang="en-GB" sz="2000" dirty="0"/>
          </a:p>
        </p:txBody>
      </p:sp>
      <p:sp>
        <p:nvSpPr>
          <p:cNvPr id="21" name="Subtitle 2"/>
          <p:cNvSpPr txBox="1">
            <a:spLocks/>
          </p:cNvSpPr>
          <p:nvPr/>
        </p:nvSpPr>
        <p:spPr>
          <a:xfrm>
            <a:off x="7041161" y="4077072"/>
            <a:ext cx="1512168" cy="360040"/>
          </a:xfrm>
          <a:prstGeom prst="rect">
            <a:avLst/>
          </a:prstGeom>
          <a:ln>
            <a:solidFill>
              <a:schemeClr val="tx1"/>
            </a:solidFill>
          </a:ln>
        </p:spPr>
        <p:txBody>
          <a:bodyPr tIns="0">
            <a:normAutofit fontScale="925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Homozygous</a:t>
            </a:r>
            <a:endParaRPr lang="en-GB" sz="2000" dirty="0"/>
          </a:p>
        </p:txBody>
      </p:sp>
      <p:cxnSp>
        <p:nvCxnSpPr>
          <p:cNvPr id="22" name="Straight Arrow Connector 21"/>
          <p:cNvCxnSpPr/>
          <p:nvPr/>
        </p:nvCxnSpPr>
        <p:spPr>
          <a:xfrm flipH="1">
            <a:off x="5418392" y="4293096"/>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3" name="Subtitle 2"/>
          <p:cNvSpPr txBox="1">
            <a:spLocks/>
          </p:cNvSpPr>
          <p:nvPr/>
        </p:nvSpPr>
        <p:spPr>
          <a:xfrm>
            <a:off x="3321941" y="4797152"/>
            <a:ext cx="3168352" cy="531801"/>
          </a:xfrm>
          <a:prstGeom prst="rect">
            <a:avLst/>
          </a:prstGeom>
          <a:ln>
            <a:solidFill>
              <a:schemeClr val="tx1"/>
            </a:solidFill>
          </a:ln>
        </p:spPr>
        <p:txBody>
          <a:bodyPr tIns="0">
            <a:normAutofit fontScale="700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1485 homozygous loss of function variants in 1171 genes</a:t>
            </a:r>
            <a:endParaRPr lang="en-GB" dirty="0"/>
          </a:p>
        </p:txBody>
      </p:sp>
      <p:sp>
        <p:nvSpPr>
          <p:cNvPr id="24" name="Subtitle 2"/>
          <p:cNvSpPr txBox="1">
            <a:spLocks/>
          </p:cNvSpPr>
          <p:nvPr/>
        </p:nvSpPr>
        <p:spPr>
          <a:xfrm>
            <a:off x="7058865" y="5423272"/>
            <a:ext cx="1512168" cy="454000"/>
          </a:xfrm>
          <a:prstGeom prst="rect">
            <a:avLst/>
          </a:prstGeom>
          <a:ln>
            <a:solidFill>
              <a:schemeClr val="tx1"/>
            </a:solidFill>
          </a:ln>
        </p:spPr>
        <p:txBody>
          <a:bodyPr tIns="0">
            <a:normAutofit fontScale="85000"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Unique genes</a:t>
            </a:r>
            <a:endParaRPr lang="en-GB" sz="2000" dirty="0"/>
          </a:p>
        </p:txBody>
      </p:sp>
      <p:cxnSp>
        <p:nvCxnSpPr>
          <p:cNvPr id="25" name="Straight Arrow Connector 24"/>
          <p:cNvCxnSpPr/>
          <p:nvPr/>
        </p:nvCxnSpPr>
        <p:spPr>
          <a:xfrm flipH="1">
            <a:off x="5436096" y="5629408"/>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4858930" y="4216144"/>
            <a:ext cx="0" cy="43699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3" name="Subtitle 2"/>
          <p:cNvSpPr txBox="1">
            <a:spLocks/>
          </p:cNvSpPr>
          <p:nvPr/>
        </p:nvSpPr>
        <p:spPr>
          <a:xfrm>
            <a:off x="7041161" y="4509120"/>
            <a:ext cx="1512168" cy="360040"/>
          </a:xfrm>
          <a:prstGeom prst="rect">
            <a:avLst/>
          </a:prstGeom>
          <a:ln>
            <a:solidFill>
              <a:schemeClr val="tx1"/>
            </a:solidFill>
          </a:ln>
        </p:spPr>
        <p:txBody>
          <a:bodyPr tIns="0">
            <a:normAutofit fontScale="77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Unique variants</a:t>
            </a:r>
            <a:endParaRPr lang="en-GB" sz="2000" dirty="0"/>
          </a:p>
        </p:txBody>
      </p:sp>
      <p:cxnSp>
        <p:nvCxnSpPr>
          <p:cNvPr id="34" name="Straight Arrow Connector 33"/>
          <p:cNvCxnSpPr/>
          <p:nvPr/>
        </p:nvCxnSpPr>
        <p:spPr>
          <a:xfrm flipH="1">
            <a:off x="5418392" y="4549288"/>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49" name="Subtitle 2"/>
          <p:cNvSpPr txBox="1">
            <a:spLocks/>
          </p:cNvSpPr>
          <p:nvPr/>
        </p:nvSpPr>
        <p:spPr>
          <a:xfrm>
            <a:off x="3274093" y="2420888"/>
            <a:ext cx="3168352" cy="675817"/>
          </a:xfrm>
          <a:prstGeom prst="rect">
            <a:avLst/>
          </a:prstGeom>
          <a:ln>
            <a:solidFill>
              <a:schemeClr val="tx1"/>
            </a:solidFill>
          </a:ln>
        </p:spPr>
        <p:txBody>
          <a:bodyPr tIns="0">
            <a:normAutofit fontScale="92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6795 </a:t>
            </a:r>
            <a:r>
              <a:rPr lang="en-GB" dirty="0"/>
              <a:t>loss of function variants in 4924 genes</a:t>
            </a:r>
          </a:p>
        </p:txBody>
      </p:sp>
      <p:cxnSp>
        <p:nvCxnSpPr>
          <p:cNvPr id="51" name="Straight Arrow Connector 50"/>
          <p:cNvCxnSpPr/>
          <p:nvPr/>
        </p:nvCxnSpPr>
        <p:spPr>
          <a:xfrm>
            <a:off x="4846607" y="3140968"/>
            <a:ext cx="0" cy="28803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52" name="Straight Arrow Connector 51"/>
          <p:cNvCxnSpPr/>
          <p:nvPr/>
        </p:nvCxnSpPr>
        <p:spPr>
          <a:xfrm flipH="1">
            <a:off x="5312969" y="3283811"/>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53" name="Subtitle 2"/>
          <p:cNvSpPr txBox="1">
            <a:spLocks/>
          </p:cNvSpPr>
          <p:nvPr/>
        </p:nvSpPr>
        <p:spPr>
          <a:xfrm>
            <a:off x="7041161" y="3057984"/>
            <a:ext cx="1512168" cy="454000"/>
          </a:xfrm>
          <a:prstGeom prst="rect">
            <a:avLst/>
          </a:prstGeom>
          <a:ln>
            <a:solidFill>
              <a:schemeClr val="tx1"/>
            </a:solidFill>
          </a:ln>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MAF &lt;2%</a:t>
            </a:r>
            <a:endParaRPr lang="en-GB" sz="2000" dirty="0"/>
          </a:p>
        </p:txBody>
      </p:sp>
    </p:spTree>
    <p:extLst>
      <p:ext uri="{BB962C8B-B14F-4D97-AF65-F5344CB8AC3E}">
        <p14:creationId xmlns:p14="http://schemas.microsoft.com/office/powerpoint/2010/main" val="34042423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98080" cy="1143000"/>
          </a:xfrm>
        </p:spPr>
        <p:txBody>
          <a:bodyPr>
            <a:normAutofit/>
          </a:bodyPr>
          <a:lstStyle/>
          <a:p>
            <a:r>
              <a:rPr lang="en-GB" dirty="0" smtClean="0"/>
              <a:t>Results (MAF &lt;0.5%)</a:t>
            </a:r>
            <a:endParaRPr lang="en-GB" dirty="0"/>
          </a:p>
        </p:txBody>
      </p:sp>
      <p:sp>
        <p:nvSpPr>
          <p:cNvPr id="8" name="Subtitle 2"/>
          <p:cNvSpPr txBox="1">
            <a:spLocks/>
          </p:cNvSpPr>
          <p:nvPr/>
        </p:nvSpPr>
        <p:spPr>
          <a:xfrm>
            <a:off x="3274754" y="1385031"/>
            <a:ext cx="3168352" cy="675817"/>
          </a:xfrm>
          <a:prstGeom prst="rect">
            <a:avLst/>
          </a:prstGeom>
          <a:ln>
            <a:solidFill>
              <a:schemeClr val="tx1"/>
            </a:solidFill>
          </a:ln>
        </p:spPr>
        <p:txBody>
          <a:bodyPr tIns="0">
            <a:normAutofit fontScale="85000"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All variants called in 101584 + 2636 individuals</a:t>
            </a:r>
            <a:endParaRPr lang="en-GB" dirty="0"/>
          </a:p>
        </p:txBody>
      </p:sp>
      <p:sp>
        <p:nvSpPr>
          <p:cNvPr id="9" name="Subtitle 2"/>
          <p:cNvSpPr txBox="1">
            <a:spLocks/>
          </p:cNvSpPr>
          <p:nvPr/>
        </p:nvSpPr>
        <p:spPr>
          <a:xfrm>
            <a:off x="3322216" y="5805264"/>
            <a:ext cx="3120890" cy="720080"/>
          </a:xfrm>
          <a:prstGeom prst="rect">
            <a:avLst/>
          </a:prstGeom>
          <a:ln>
            <a:solidFill>
              <a:schemeClr val="tx1"/>
            </a:solidFill>
          </a:ln>
        </p:spPr>
        <p:txBody>
          <a:bodyPr tIns="0">
            <a:normAutofit fontScale="700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775 unique genes ‘completely knocked out’ in 1741 individuals</a:t>
            </a:r>
            <a:endParaRPr lang="en-GB" dirty="0"/>
          </a:p>
        </p:txBody>
      </p:sp>
      <p:cxnSp>
        <p:nvCxnSpPr>
          <p:cNvPr id="10" name="Straight Arrow Connector 9"/>
          <p:cNvCxnSpPr/>
          <p:nvPr/>
        </p:nvCxnSpPr>
        <p:spPr>
          <a:xfrm>
            <a:off x="4858930" y="5085184"/>
            <a:ext cx="0" cy="64807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4831271" y="2132856"/>
            <a:ext cx="0" cy="72008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3" name="Subtitle 2"/>
          <p:cNvSpPr txBox="1">
            <a:spLocks/>
          </p:cNvSpPr>
          <p:nvPr/>
        </p:nvSpPr>
        <p:spPr>
          <a:xfrm>
            <a:off x="3274093" y="2996952"/>
            <a:ext cx="3168352" cy="675817"/>
          </a:xfrm>
          <a:prstGeom prst="rect">
            <a:avLst/>
          </a:prstGeom>
          <a:ln>
            <a:solidFill>
              <a:schemeClr val="tx1"/>
            </a:solidFill>
          </a:ln>
        </p:spPr>
        <p:txBody>
          <a:bodyPr tIns="0">
            <a:normAutofit fontScale="92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5775 loss of function variants in </a:t>
            </a:r>
            <a:r>
              <a:rPr lang="en-GB" dirty="0" smtClean="0">
                <a:solidFill>
                  <a:srgbClr val="FF0000"/>
                </a:solidFill>
              </a:rPr>
              <a:t>?</a:t>
            </a:r>
            <a:r>
              <a:rPr lang="en-GB" dirty="0" smtClean="0"/>
              <a:t> genes</a:t>
            </a:r>
            <a:endParaRPr lang="en-GB" dirty="0"/>
          </a:p>
        </p:txBody>
      </p:sp>
      <p:cxnSp>
        <p:nvCxnSpPr>
          <p:cNvPr id="14" name="Straight Arrow Connector 13"/>
          <p:cNvCxnSpPr/>
          <p:nvPr/>
        </p:nvCxnSpPr>
        <p:spPr>
          <a:xfrm flipH="1">
            <a:off x="5436096" y="2299003"/>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9" name="Subtitle 2"/>
          <p:cNvSpPr txBox="1">
            <a:spLocks/>
          </p:cNvSpPr>
          <p:nvPr/>
        </p:nvSpPr>
        <p:spPr>
          <a:xfrm>
            <a:off x="7020272" y="2073176"/>
            <a:ext cx="1512168" cy="454000"/>
          </a:xfrm>
          <a:prstGeom prst="rect">
            <a:avLst/>
          </a:prstGeom>
          <a:ln>
            <a:solidFill>
              <a:schemeClr val="tx1"/>
            </a:solidFill>
          </a:ln>
        </p:spPr>
        <p:txBody>
          <a:bodyPr tIns="0">
            <a:normAutofit fontScale="77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SO terms from VEP</a:t>
            </a:r>
            <a:endParaRPr lang="en-GB" sz="2000" dirty="0"/>
          </a:p>
        </p:txBody>
      </p:sp>
      <p:sp>
        <p:nvSpPr>
          <p:cNvPr id="21" name="Subtitle 2"/>
          <p:cNvSpPr txBox="1">
            <a:spLocks/>
          </p:cNvSpPr>
          <p:nvPr/>
        </p:nvSpPr>
        <p:spPr>
          <a:xfrm>
            <a:off x="7041161" y="3645024"/>
            <a:ext cx="1512168" cy="360040"/>
          </a:xfrm>
          <a:prstGeom prst="rect">
            <a:avLst/>
          </a:prstGeom>
          <a:ln>
            <a:solidFill>
              <a:schemeClr val="tx1"/>
            </a:solidFill>
          </a:ln>
        </p:spPr>
        <p:txBody>
          <a:bodyPr tIns="0">
            <a:normAutofit fontScale="925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Homozygous</a:t>
            </a:r>
            <a:endParaRPr lang="en-GB" sz="2000" dirty="0"/>
          </a:p>
        </p:txBody>
      </p:sp>
      <p:cxnSp>
        <p:nvCxnSpPr>
          <p:cNvPr id="22" name="Straight Arrow Connector 21"/>
          <p:cNvCxnSpPr/>
          <p:nvPr/>
        </p:nvCxnSpPr>
        <p:spPr>
          <a:xfrm flipH="1">
            <a:off x="5418392" y="3779152"/>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3" name="Subtitle 2"/>
          <p:cNvSpPr txBox="1">
            <a:spLocks/>
          </p:cNvSpPr>
          <p:nvPr/>
        </p:nvSpPr>
        <p:spPr>
          <a:xfrm>
            <a:off x="3321941" y="4437112"/>
            <a:ext cx="3168352" cy="504056"/>
          </a:xfrm>
          <a:prstGeom prst="rect">
            <a:avLst/>
          </a:prstGeom>
          <a:ln>
            <a:solidFill>
              <a:schemeClr val="tx1"/>
            </a:solidFill>
          </a:ln>
        </p:spPr>
        <p:txBody>
          <a:bodyPr tIns="0">
            <a:normAutofit fontScale="700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dirty="0" smtClean="0"/>
              <a:t>907 homozygous loss of function variants in 775 genes</a:t>
            </a:r>
            <a:endParaRPr lang="en-GB" dirty="0"/>
          </a:p>
        </p:txBody>
      </p:sp>
      <p:sp>
        <p:nvSpPr>
          <p:cNvPr id="24" name="Subtitle 2"/>
          <p:cNvSpPr txBox="1">
            <a:spLocks/>
          </p:cNvSpPr>
          <p:nvPr/>
        </p:nvSpPr>
        <p:spPr>
          <a:xfrm>
            <a:off x="7058865" y="5157192"/>
            <a:ext cx="1512168" cy="454000"/>
          </a:xfrm>
          <a:prstGeom prst="rect">
            <a:avLst/>
          </a:prstGeom>
          <a:ln>
            <a:solidFill>
              <a:schemeClr val="tx1"/>
            </a:solidFill>
          </a:ln>
        </p:spPr>
        <p:txBody>
          <a:bodyPr tIns="0">
            <a:normAutofit fontScale="85000"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Unique genes</a:t>
            </a:r>
            <a:endParaRPr lang="en-GB" sz="2000" dirty="0"/>
          </a:p>
        </p:txBody>
      </p:sp>
      <p:cxnSp>
        <p:nvCxnSpPr>
          <p:cNvPr id="25" name="Straight Arrow Connector 24"/>
          <p:cNvCxnSpPr/>
          <p:nvPr/>
        </p:nvCxnSpPr>
        <p:spPr>
          <a:xfrm flipH="1">
            <a:off x="5436096" y="5363328"/>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4858930" y="3779152"/>
            <a:ext cx="0" cy="513944"/>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3" name="Subtitle 2"/>
          <p:cNvSpPr txBox="1">
            <a:spLocks/>
          </p:cNvSpPr>
          <p:nvPr/>
        </p:nvSpPr>
        <p:spPr>
          <a:xfrm>
            <a:off x="7041161" y="4077072"/>
            <a:ext cx="1512168" cy="360040"/>
          </a:xfrm>
          <a:prstGeom prst="rect">
            <a:avLst/>
          </a:prstGeom>
          <a:ln>
            <a:solidFill>
              <a:schemeClr val="tx1"/>
            </a:solidFill>
          </a:ln>
        </p:spPr>
        <p:txBody>
          <a:bodyPr tIns="0">
            <a:normAutofit fontScale="77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Unique variants</a:t>
            </a:r>
            <a:endParaRPr lang="en-GB" sz="2000" dirty="0"/>
          </a:p>
        </p:txBody>
      </p:sp>
      <p:cxnSp>
        <p:nvCxnSpPr>
          <p:cNvPr id="34" name="Straight Arrow Connector 33"/>
          <p:cNvCxnSpPr/>
          <p:nvPr/>
        </p:nvCxnSpPr>
        <p:spPr>
          <a:xfrm flipH="1">
            <a:off x="5418392" y="4261256"/>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H="1">
            <a:off x="5415207" y="2730872"/>
            <a:ext cx="1512168"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0" name="Subtitle 2"/>
          <p:cNvSpPr txBox="1">
            <a:spLocks/>
          </p:cNvSpPr>
          <p:nvPr/>
        </p:nvSpPr>
        <p:spPr>
          <a:xfrm>
            <a:off x="7020272" y="2564904"/>
            <a:ext cx="1512168" cy="381992"/>
          </a:xfrm>
          <a:prstGeom prst="rect">
            <a:avLst/>
          </a:prstGeom>
          <a:ln>
            <a:solidFill>
              <a:schemeClr val="tx1"/>
            </a:solidFill>
          </a:ln>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a:r>
              <a:rPr lang="en-GB" sz="2000" dirty="0" smtClean="0"/>
              <a:t>MAF &lt;0.5%</a:t>
            </a:r>
            <a:endParaRPr lang="en-GB" sz="2000" dirty="0"/>
          </a:p>
        </p:txBody>
      </p:sp>
    </p:spTree>
    <p:extLst>
      <p:ext uri="{BB962C8B-B14F-4D97-AF65-F5344CB8AC3E}">
        <p14:creationId xmlns:p14="http://schemas.microsoft.com/office/powerpoint/2010/main" val="113917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a:t>
            </a:r>
            <a:endParaRPr lang="en-GB" dirty="0"/>
          </a:p>
        </p:txBody>
      </p:sp>
      <p:sp>
        <p:nvSpPr>
          <p:cNvPr id="3" name="Content Placeholder 2"/>
          <p:cNvSpPr>
            <a:spLocks noGrp="1"/>
          </p:cNvSpPr>
          <p:nvPr>
            <p:ph idx="1"/>
          </p:nvPr>
        </p:nvSpPr>
        <p:spPr/>
        <p:txBody>
          <a:bodyPr>
            <a:normAutofit/>
          </a:bodyPr>
          <a:lstStyle/>
          <a:p>
            <a:r>
              <a:rPr lang="en-GB" dirty="0" smtClean="0"/>
              <a:t>Overall, they identified 4924 genes </a:t>
            </a:r>
            <a:r>
              <a:rPr lang="en-GB" dirty="0"/>
              <a:t>that </a:t>
            </a:r>
            <a:r>
              <a:rPr lang="en-GB" dirty="0" smtClean="0"/>
              <a:t>harboured disruptive mutations (n= 6795, 3979 SNVs)</a:t>
            </a:r>
          </a:p>
          <a:p>
            <a:pPr lvl="1"/>
            <a:r>
              <a:rPr lang="en-GB" dirty="0" smtClean="0"/>
              <a:t>Singletons in 3603 genes</a:t>
            </a:r>
          </a:p>
          <a:p>
            <a:r>
              <a:rPr lang="en-GB" dirty="0" smtClean="0"/>
              <a:t>85% of </a:t>
            </a:r>
            <a:r>
              <a:rPr lang="en-GB" dirty="0" err="1" smtClean="0"/>
              <a:t>LoF</a:t>
            </a:r>
            <a:r>
              <a:rPr lang="en-GB" dirty="0" smtClean="0"/>
              <a:t> variants were rare (&lt;0.5%)</a:t>
            </a:r>
          </a:p>
          <a:p>
            <a:r>
              <a:rPr lang="en-GB" dirty="0" smtClean="0"/>
              <a:t>For </a:t>
            </a:r>
            <a:r>
              <a:rPr lang="en-GB" dirty="0"/>
              <a:t>1171 of these genes, they found </a:t>
            </a:r>
            <a:r>
              <a:rPr lang="en-GB" dirty="0" smtClean="0"/>
              <a:t>~7.7% (n= 8041) of </a:t>
            </a:r>
            <a:r>
              <a:rPr lang="en-GB" dirty="0"/>
              <a:t>Icelanders are either homozygous or compound </a:t>
            </a:r>
            <a:r>
              <a:rPr lang="en-GB" dirty="0" smtClean="0"/>
              <a:t>heterozygous</a:t>
            </a:r>
            <a:r>
              <a:rPr lang="en-GB" dirty="0"/>
              <a:t> </a:t>
            </a:r>
            <a:r>
              <a:rPr lang="en-GB" dirty="0" smtClean="0"/>
              <a:t>for a </a:t>
            </a:r>
            <a:r>
              <a:rPr lang="en-GB" dirty="0" err="1" smtClean="0"/>
              <a:t>LoF</a:t>
            </a:r>
            <a:r>
              <a:rPr lang="en-GB" dirty="0" smtClean="0"/>
              <a:t> mutation</a:t>
            </a:r>
          </a:p>
        </p:txBody>
      </p:sp>
    </p:spTree>
    <p:extLst>
      <p:ext uri="{BB962C8B-B14F-4D97-AF65-F5344CB8AC3E}">
        <p14:creationId xmlns:p14="http://schemas.microsoft.com/office/powerpoint/2010/main" val="3996256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274638"/>
            <a:ext cx="7498080" cy="1143000"/>
          </a:xfrm>
        </p:spPr>
        <p:txBody>
          <a:bodyPr/>
          <a:lstStyle/>
          <a:p>
            <a:r>
              <a:rPr lang="en-GB" dirty="0" smtClean="0"/>
              <a:t>Results (2)</a:t>
            </a:r>
            <a:endParaRPr lang="en-GB" dirty="0"/>
          </a:p>
        </p:txBody>
      </p:sp>
      <p:sp>
        <p:nvSpPr>
          <p:cNvPr id="3" name="Content Placeholder 2"/>
          <p:cNvSpPr>
            <a:spLocks noGrp="1"/>
          </p:cNvSpPr>
          <p:nvPr>
            <p:ph idx="1"/>
          </p:nvPr>
        </p:nvSpPr>
        <p:spPr/>
        <p:txBody>
          <a:bodyPr/>
          <a:lstStyle/>
          <a:p>
            <a:r>
              <a:rPr lang="en-GB" dirty="0" smtClean="0"/>
              <a:t>Homozygous </a:t>
            </a:r>
            <a:r>
              <a:rPr lang="en-GB" dirty="0" err="1" smtClean="0"/>
              <a:t>LoF</a:t>
            </a:r>
            <a:r>
              <a:rPr lang="en-GB" dirty="0" smtClean="0"/>
              <a:t> of two heterozygous parents occurred less frequently than expected</a:t>
            </a:r>
          </a:p>
          <a:p>
            <a:pPr lvl="1"/>
            <a:r>
              <a:rPr lang="en-GB" dirty="0" smtClean="0"/>
              <a:t>1.36% deficit</a:t>
            </a:r>
            <a:r>
              <a:rPr lang="en-GB" dirty="0"/>
              <a:t> </a:t>
            </a:r>
            <a:r>
              <a:rPr lang="en-GB" dirty="0" smtClean="0"/>
              <a:t>(95% CI: 0.1-2.61%) for variants with MAF &lt;2%</a:t>
            </a:r>
            <a:endParaRPr lang="en-GB" dirty="0"/>
          </a:p>
          <a:p>
            <a:r>
              <a:rPr lang="en-GB" dirty="0"/>
              <a:t>Genes highly expressed in the brain (3.1%) are less often ‘completely knocked out’ compared to other genes (3.9-6.9</a:t>
            </a:r>
            <a:r>
              <a:rPr lang="en-GB" dirty="0" smtClean="0"/>
              <a:t>%)</a:t>
            </a:r>
            <a:endParaRPr lang="en-GB" dirty="0"/>
          </a:p>
        </p:txBody>
      </p:sp>
    </p:spTree>
    <p:extLst>
      <p:ext uri="{BB962C8B-B14F-4D97-AF65-F5344CB8AC3E}">
        <p14:creationId xmlns:p14="http://schemas.microsoft.com/office/powerpoint/2010/main" val="3884019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196752"/>
            <a:ext cx="4032448" cy="5512371"/>
          </a:xfrm>
        </p:spPr>
      </p:pic>
      <p:sp>
        <p:nvSpPr>
          <p:cNvPr id="5" name="Title 1"/>
          <p:cNvSpPr>
            <a:spLocks noGrp="1"/>
          </p:cNvSpPr>
          <p:nvPr>
            <p:ph type="title"/>
          </p:nvPr>
        </p:nvSpPr>
        <p:spPr>
          <a:xfrm>
            <a:off x="1187624" y="44624"/>
            <a:ext cx="7498080" cy="1143000"/>
          </a:xfrm>
        </p:spPr>
        <p:txBody>
          <a:bodyPr/>
          <a:lstStyle/>
          <a:p>
            <a:r>
              <a:rPr lang="en-GB" dirty="0" smtClean="0"/>
              <a:t>Results (3)</a:t>
            </a:r>
            <a:endParaRPr lang="en-GB" dirty="0"/>
          </a:p>
        </p:txBody>
      </p:sp>
      <p:sp>
        <p:nvSpPr>
          <p:cNvPr id="7" name="TextBox 6"/>
          <p:cNvSpPr txBox="1"/>
          <p:nvPr/>
        </p:nvSpPr>
        <p:spPr>
          <a:xfrm>
            <a:off x="5868144" y="2513525"/>
            <a:ext cx="2952328" cy="1477328"/>
          </a:xfrm>
          <a:prstGeom prst="rect">
            <a:avLst/>
          </a:prstGeom>
          <a:noFill/>
        </p:spPr>
        <p:txBody>
          <a:bodyPr wrap="square" rtlCol="0">
            <a:spAutoFit/>
          </a:bodyPr>
          <a:lstStyle/>
          <a:p>
            <a:r>
              <a:rPr lang="en-GB" dirty="0" smtClean="0"/>
              <a:t>Table 3: </a:t>
            </a:r>
          </a:p>
          <a:p>
            <a:r>
              <a:rPr lang="en-GB" dirty="0" smtClean="0"/>
              <a:t>Highly expressed gene set</a:t>
            </a:r>
          </a:p>
          <a:p>
            <a:endParaRPr lang="en-GB" dirty="0" smtClean="0"/>
          </a:p>
          <a:p>
            <a:r>
              <a:rPr lang="en-GB" dirty="0" smtClean="0"/>
              <a:t>Supp. Table 9: </a:t>
            </a:r>
          </a:p>
          <a:p>
            <a:r>
              <a:rPr lang="en-GB" dirty="0" smtClean="0"/>
              <a:t>Tissue-specific gene-set</a:t>
            </a:r>
            <a:endParaRPr lang="en-GB" dirty="0"/>
          </a:p>
        </p:txBody>
      </p:sp>
    </p:spTree>
    <p:extLst>
      <p:ext uri="{BB962C8B-B14F-4D97-AF65-F5344CB8AC3E}">
        <p14:creationId xmlns:p14="http://schemas.microsoft.com/office/powerpoint/2010/main" val="9040619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2059" y="1484784"/>
            <a:ext cx="8021440" cy="4392488"/>
          </a:xfrm>
        </p:spPr>
      </p:pic>
      <p:sp>
        <p:nvSpPr>
          <p:cNvPr id="5" name="Title 1"/>
          <p:cNvSpPr>
            <a:spLocks noGrp="1"/>
          </p:cNvSpPr>
          <p:nvPr>
            <p:ph type="title"/>
          </p:nvPr>
        </p:nvSpPr>
        <p:spPr>
          <a:xfrm>
            <a:off x="1435608" y="274638"/>
            <a:ext cx="7498080" cy="1143000"/>
          </a:xfrm>
        </p:spPr>
        <p:txBody>
          <a:bodyPr/>
          <a:lstStyle/>
          <a:p>
            <a:r>
              <a:rPr lang="en-GB" dirty="0" smtClean="0"/>
              <a:t>Results (3) continued…</a:t>
            </a:r>
            <a:endParaRPr lang="en-GB" dirty="0"/>
          </a:p>
        </p:txBody>
      </p:sp>
    </p:spTree>
    <p:extLst>
      <p:ext uri="{BB962C8B-B14F-4D97-AF65-F5344CB8AC3E}">
        <p14:creationId xmlns:p14="http://schemas.microsoft.com/office/powerpoint/2010/main" val="829404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 (4)</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1268760"/>
            <a:ext cx="7824975" cy="3240360"/>
          </a:xfrm>
        </p:spPr>
      </p:pic>
      <p:sp>
        <p:nvSpPr>
          <p:cNvPr id="5" name="TextBox 4"/>
          <p:cNvSpPr txBox="1"/>
          <p:nvPr/>
        </p:nvSpPr>
        <p:spPr>
          <a:xfrm>
            <a:off x="1721520" y="4831992"/>
            <a:ext cx="6768752" cy="1477328"/>
          </a:xfrm>
          <a:prstGeom prst="rect">
            <a:avLst/>
          </a:prstGeom>
          <a:noFill/>
        </p:spPr>
        <p:txBody>
          <a:bodyPr wrap="square" rtlCol="0">
            <a:spAutoFit/>
          </a:bodyPr>
          <a:lstStyle/>
          <a:p>
            <a:pPr algn="ctr"/>
            <a:r>
              <a:rPr lang="en-GB" dirty="0" smtClean="0"/>
              <a:t>34 out of 1171 genes (~3%) belong to a class of olfactory receptor genes</a:t>
            </a:r>
            <a:endParaRPr lang="en-GB" dirty="0"/>
          </a:p>
          <a:p>
            <a:pPr algn="ctr"/>
            <a:endParaRPr lang="en-GB" dirty="0" smtClean="0"/>
          </a:p>
          <a:p>
            <a:pPr algn="ctr"/>
            <a:r>
              <a:rPr lang="en-GB" dirty="0" smtClean="0"/>
              <a:t>Similar results (9.2%, highest %) were also observed when the mouse knockout homologues were analysed (Supp. Table 10)</a:t>
            </a:r>
            <a:endParaRPr lang="en-GB" dirty="0"/>
          </a:p>
        </p:txBody>
      </p:sp>
    </p:spTree>
    <p:extLst>
      <p:ext uri="{BB962C8B-B14F-4D97-AF65-F5344CB8AC3E}">
        <p14:creationId xmlns:p14="http://schemas.microsoft.com/office/powerpoint/2010/main" val="3947324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 (5)</a:t>
            </a:r>
            <a:endParaRPr lang="en-GB"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1247" r="6706"/>
          <a:stretch/>
        </p:blipFill>
        <p:spPr>
          <a:xfrm>
            <a:off x="1142999" y="1484784"/>
            <a:ext cx="7938392" cy="2952328"/>
          </a:xfrm>
        </p:spPr>
      </p:pic>
      <p:sp>
        <p:nvSpPr>
          <p:cNvPr id="5" name="TextBox 4"/>
          <p:cNvSpPr txBox="1"/>
          <p:nvPr/>
        </p:nvSpPr>
        <p:spPr>
          <a:xfrm>
            <a:off x="1403648" y="4726885"/>
            <a:ext cx="7488832" cy="646331"/>
          </a:xfrm>
          <a:prstGeom prst="rect">
            <a:avLst/>
          </a:prstGeom>
          <a:noFill/>
        </p:spPr>
        <p:txBody>
          <a:bodyPr wrap="square" rtlCol="0">
            <a:spAutoFit/>
          </a:bodyPr>
          <a:lstStyle/>
          <a:p>
            <a:r>
              <a:rPr lang="en-GB" dirty="0" smtClean="0"/>
              <a:t>Figure 1: Transmission </a:t>
            </a:r>
            <a:r>
              <a:rPr lang="en-GB" dirty="0" smtClean="0"/>
              <a:t>probabilities from carrier </a:t>
            </a:r>
            <a:r>
              <a:rPr lang="en-GB" dirty="0"/>
              <a:t>parents </a:t>
            </a:r>
            <a:r>
              <a:rPr lang="en-GB" dirty="0" smtClean="0"/>
              <a:t>(</a:t>
            </a:r>
            <a:r>
              <a:rPr lang="en-GB" dirty="0"/>
              <a:t>a) </a:t>
            </a:r>
            <a:r>
              <a:rPr lang="en-GB" dirty="0" smtClean="0"/>
              <a:t>from </a:t>
            </a:r>
            <a:r>
              <a:rPr lang="en-GB" dirty="0"/>
              <a:t>a single heterozygous </a:t>
            </a:r>
            <a:r>
              <a:rPr lang="en-GB" dirty="0" smtClean="0"/>
              <a:t>parent (b) </a:t>
            </a:r>
            <a:r>
              <a:rPr lang="en-GB" dirty="0"/>
              <a:t>two heterozygous parents</a:t>
            </a:r>
          </a:p>
        </p:txBody>
      </p:sp>
    </p:spTree>
    <p:extLst>
      <p:ext uri="{BB962C8B-B14F-4D97-AF65-F5344CB8AC3E}">
        <p14:creationId xmlns:p14="http://schemas.microsoft.com/office/powerpoint/2010/main" val="31200782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 (6)</a:t>
            </a:r>
            <a:endParaRPr lang="en-GB"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886" r="2352"/>
          <a:stretch/>
        </p:blipFill>
        <p:spPr>
          <a:xfrm>
            <a:off x="1043608" y="1738100"/>
            <a:ext cx="4512734" cy="2816967"/>
          </a:xfrm>
        </p:spPr>
      </p:pic>
      <p:sp>
        <p:nvSpPr>
          <p:cNvPr id="5" name="Rectangle 4"/>
          <p:cNvSpPr/>
          <p:nvPr/>
        </p:nvSpPr>
        <p:spPr>
          <a:xfrm>
            <a:off x="1321401" y="5157192"/>
            <a:ext cx="7105535" cy="1077218"/>
          </a:xfrm>
          <a:prstGeom prst="rect">
            <a:avLst/>
          </a:prstGeom>
        </p:spPr>
        <p:txBody>
          <a:bodyPr wrap="none">
            <a:spAutoFit/>
          </a:bodyPr>
          <a:lstStyle/>
          <a:p>
            <a:pPr marL="82296" lvl="1" algn="ctr">
              <a:spcBef>
                <a:spcPts val="600"/>
              </a:spcBef>
              <a:buSzPct val="80000"/>
            </a:pPr>
            <a:r>
              <a:rPr lang="en-GB" dirty="0" smtClean="0"/>
              <a:t>Nonsense mediated decay of transcripts with premature stop codons</a:t>
            </a:r>
          </a:p>
          <a:p>
            <a:pPr marL="82296" lvl="1" algn="ctr">
              <a:spcBef>
                <a:spcPts val="600"/>
              </a:spcBef>
              <a:buSzPct val="80000"/>
            </a:pPr>
            <a:r>
              <a:rPr lang="en-GB" dirty="0" smtClean="0"/>
              <a:t>Lowest FRV near C terminus of protein as strength of selection decreases</a:t>
            </a:r>
          </a:p>
          <a:p>
            <a:pPr marL="82296" lvl="1" algn="ctr">
              <a:spcBef>
                <a:spcPts val="600"/>
              </a:spcBef>
              <a:buSzPct val="80000"/>
            </a:pPr>
            <a:r>
              <a:rPr lang="en-GB" dirty="0" smtClean="0"/>
              <a:t>Consistent with RNA-</a:t>
            </a:r>
            <a:r>
              <a:rPr lang="en-GB" dirty="0" err="1" smtClean="0"/>
              <a:t>seq</a:t>
            </a:r>
            <a:r>
              <a:rPr lang="en-GB" dirty="0" smtClean="0"/>
              <a:t> results: 0.36 (95% CI</a:t>
            </a:r>
            <a:r>
              <a:rPr lang="en-GB" dirty="0"/>
              <a:t>: 0.33-0.38)</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6126" t="4435" r="5910" b="4543"/>
          <a:stretch/>
        </p:blipFill>
        <p:spPr>
          <a:xfrm>
            <a:off x="5704847" y="1700808"/>
            <a:ext cx="3439153" cy="2848910"/>
          </a:xfrm>
          <a:prstGeom prst="rect">
            <a:avLst/>
          </a:prstGeom>
        </p:spPr>
      </p:pic>
      <p:sp>
        <p:nvSpPr>
          <p:cNvPr id="3" name="TextBox 2"/>
          <p:cNvSpPr txBox="1"/>
          <p:nvPr/>
        </p:nvSpPr>
        <p:spPr>
          <a:xfrm>
            <a:off x="2843808" y="4581128"/>
            <a:ext cx="1152128" cy="323165"/>
          </a:xfrm>
          <a:prstGeom prst="rect">
            <a:avLst/>
          </a:prstGeom>
          <a:noFill/>
        </p:spPr>
        <p:txBody>
          <a:bodyPr wrap="square" rtlCol="0">
            <a:spAutoFit/>
          </a:bodyPr>
          <a:lstStyle/>
          <a:p>
            <a:r>
              <a:rPr lang="en-GB" sz="1500" dirty="0" smtClean="0"/>
              <a:t>Figure 2</a:t>
            </a:r>
            <a:endParaRPr lang="en-GB" sz="1500" dirty="0"/>
          </a:p>
        </p:txBody>
      </p:sp>
      <p:sp>
        <p:nvSpPr>
          <p:cNvPr id="8" name="TextBox 7"/>
          <p:cNvSpPr txBox="1"/>
          <p:nvPr/>
        </p:nvSpPr>
        <p:spPr>
          <a:xfrm>
            <a:off x="7019190" y="4581128"/>
            <a:ext cx="1369234" cy="323165"/>
          </a:xfrm>
          <a:prstGeom prst="rect">
            <a:avLst/>
          </a:prstGeom>
          <a:noFill/>
        </p:spPr>
        <p:txBody>
          <a:bodyPr wrap="square" rtlCol="0">
            <a:spAutoFit/>
          </a:bodyPr>
          <a:lstStyle/>
          <a:p>
            <a:r>
              <a:rPr lang="en-GB" sz="1500" dirty="0" smtClean="0"/>
              <a:t>Supp. Figure </a:t>
            </a:r>
            <a:r>
              <a:rPr lang="en-GB" sz="1500" dirty="0"/>
              <a:t>7</a:t>
            </a:r>
          </a:p>
        </p:txBody>
      </p:sp>
    </p:spTree>
    <p:extLst>
      <p:ext uri="{BB962C8B-B14F-4D97-AF65-F5344CB8AC3E}">
        <p14:creationId xmlns:p14="http://schemas.microsoft.com/office/powerpoint/2010/main" val="3049210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3656"/>
          <a:stretch/>
        </p:blipFill>
        <p:spPr>
          <a:xfrm>
            <a:off x="1259632" y="1268760"/>
            <a:ext cx="7583234" cy="5184576"/>
          </a:xfrm>
        </p:spPr>
      </p:pic>
      <p:sp>
        <p:nvSpPr>
          <p:cNvPr id="5" name="Title 1"/>
          <p:cNvSpPr>
            <a:spLocks noGrp="1"/>
          </p:cNvSpPr>
          <p:nvPr>
            <p:ph type="title"/>
          </p:nvPr>
        </p:nvSpPr>
        <p:spPr>
          <a:xfrm>
            <a:off x="1435608" y="274638"/>
            <a:ext cx="7498080" cy="1143000"/>
          </a:xfrm>
        </p:spPr>
        <p:txBody>
          <a:bodyPr/>
          <a:lstStyle/>
          <a:p>
            <a:r>
              <a:rPr lang="en-GB" dirty="0" smtClean="0"/>
              <a:t>Results (7)</a:t>
            </a:r>
            <a:endParaRPr lang="en-GB" dirty="0"/>
          </a:p>
        </p:txBody>
      </p:sp>
      <p:cxnSp>
        <p:nvCxnSpPr>
          <p:cNvPr id="3" name="Straight Connector 2"/>
          <p:cNvCxnSpPr/>
          <p:nvPr/>
        </p:nvCxnSpPr>
        <p:spPr>
          <a:xfrm>
            <a:off x="3203848" y="2636912"/>
            <a:ext cx="360040"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6" name="Straight Connector 5"/>
          <p:cNvCxnSpPr/>
          <p:nvPr/>
        </p:nvCxnSpPr>
        <p:spPr>
          <a:xfrm>
            <a:off x="3563888" y="2636912"/>
            <a:ext cx="0" cy="1512168"/>
          </a:xfrm>
          <a:prstGeom prst="line">
            <a:avLst/>
          </a:prstGeom>
          <a:ln w="28575"/>
        </p:spPr>
        <p:style>
          <a:lnRef idx="1">
            <a:schemeClr val="accent3"/>
          </a:lnRef>
          <a:fillRef idx="0">
            <a:schemeClr val="accent3"/>
          </a:fillRef>
          <a:effectRef idx="0">
            <a:schemeClr val="accent3"/>
          </a:effectRef>
          <a:fontRef idx="minor">
            <a:schemeClr val="tx1"/>
          </a:fontRef>
        </p:style>
      </p:cxnSp>
      <p:sp>
        <p:nvSpPr>
          <p:cNvPr id="9" name="TextBox 8"/>
          <p:cNvSpPr txBox="1"/>
          <p:nvPr/>
        </p:nvSpPr>
        <p:spPr>
          <a:xfrm>
            <a:off x="3419872" y="4149080"/>
            <a:ext cx="216024" cy="369332"/>
          </a:xfrm>
          <a:prstGeom prst="rect">
            <a:avLst/>
          </a:prstGeom>
          <a:noFill/>
        </p:spPr>
        <p:txBody>
          <a:bodyPr wrap="square" rtlCol="0">
            <a:spAutoFit/>
          </a:bodyPr>
          <a:lstStyle/>
          <a:p>
            <a:r>
              <a:rPr lang="en-GB" dirty="0" smtClean="0"/>
              <a:t>5</a:t>
            </a:r>
            <a:endParaRPr lang="en-GB" dirty="0"/>
          </a:p>
        </p:txBody>
      </p:sp>
      <p:sp>
        <p:nvSpPr>
          <p:cNvPr id="10" name="TextBox 9"/>
          <p:cNvSpPr txBox="1"/>
          <p:nvPr/>
        </p:nvSpPr>
        <p:spPr>
          <a:xfrm>
            <a:off x="2627784" y="2483604"/>
            <a:ext cx="648072" cy="369332"/>
          </a:xfrm>
          <a:prstGeom prst="rect">
            <a:avLst/>
          </a:prstGeom>
          <a:noFill/>
        </p:spPr>
        <p:txBody>
          <a:bodyPr wrap="square" rtlCol="0">
            <a:spAutoFit/>
          </a:bodyPr>
          <a:lstStyle/>
          <a:p>
            <a:r>
              <a:rPr lang="en-GB" dirty="0" smtClean="0"/>
              <a:t>790</a:t>
            </a:r>
            <a:endParaRPr lang="en-GB" dirty="0"/>
          </a:p>
        </p:txBody>
      </p:sp>
    </p:spTree>
    <p:extLst>
      <p:ext uri="{BB962C8B-B14F-4D97-AF65-F5344CB8AC3E}">
        <p14:creationId xmlns:p14="http://schemas.microsoft.com/office/powerpoint/2010/main" val="35166128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 (8)</a:t>
            </a:r>
            <a:endParaRPr lang="en-GB" dirty="0"/>
          </a:p>
        </p:txBody>
      </p:sp>
      <p:sp>
        <p:nvSpPr>
          <p:cNvPr id="3" name="Content Placeholder 2"/>
          <p:cNvSpPr>
            <a:spLocks noGrp="1"/>
          </p:cNvSpPr>
          <p:nvPr>
            <p:ph idx="1"/>
          </p:nvPr>
        </p:nvSpPr>
        <p:spPr/>
        <p:txBody>
          <a:bodyPr/>
          <a:lstStyle/>
          <a:p>
            <a:r>
              <a:rPr lang="en-GB" dirty="0"/>
              <a:t>74.2% of </a:t>
            </a:r>
            <a:r>
              <a:rPr lang="en-GB" dirty="0" err="1"/>
              <a:t>LoF</a:t>
            </a:r>
            <a:r>
              <a:rPr lang="en-GB" dirty="0"/>
              <a:t> variants affected all transcripts of a </a:t>
            </a:r>
            <a:r>
              <a:rPr lang="en-GB" dirty="0" smtClean="0"/>
              <a:t>gene</a:t>
            </a:r>
            <a:endParaRPr lang="en-GB" i="1" dirty="0" smtClean="0"/>
          </a:p>
          <a:p>
            <a:r>
              <a:rPr lang="en-GB" dirty="0" err="1"/>
              <a:t>Indels</a:t>
            </a:r>
            <a:r>
              <a:rPr lang="en-GB" dirty="0"/>
              <a:t> overrepresented in </a:t>
            </a:r>
            <a:r>
              <a:rPr lang="en-GB" dirty="0" err="1"/>
              <a:t>LoF</a:t>
            </a:r>
            <a:r>
              <a:rPr lang="en-GB" dirty="0"/>
              <a:t> variant set</a:t>
            </a:r>
          </a:p>
          <a:p>
            <a:pPr lvl="1"/>
            <a:r>
              <a:rPr lang="en-GB" dirty="0"/>
              <a:t>7% (all sequence variants) to 41</a:t>
            </a:r>
            <a:r>
              <a:rPr lang="en-GB" dirty="0" smtClean="0"/>
              <a:t>%</a:t>
            </a:r>
            <a:endParaRPr lang="en-GB" i="1" dirty="0" smtClean="0"/>
          </a:p>
          <a:p>
            <a:r>
              <a:rPr lang="en-GB" i="1" dirty="0" smtClean="0"/>
              <a:t>DHCR7 </a:t>
            </a:r>
            <a:r>
              <a:rPr lang="en-GB" dirty="0"/>
              <a:t>(c.964-1G&gt;C) – splice acceptor variant</a:t>
            </a:r>
          </a:p>
          <a:p>
            <a:pPr lvl="1"/>
            <a:r>
              <a:rPr lang="en-GB" dirty="0" smtClean="0"/>
              <a:t>~19 </a:t>
            </a:r>
            <a:r>
              <a:rPr lang="en-GB" dirty="0"/>
              <a:t>homozygotes expected, 0 observed</a:t>
            </a:r>
          </a:p>
          <a:p>
            <a:pPr lvl="1"/>
            <a:r>
              <a:rPr lang="en-GB" dirty="0" smtClean="0"/>
              <a:t>Smith-</a:t>
            </a:r>
            <a:r>
              <a:rPr lang="en-GB" dirty="0" err="1" smtClean="0"/>
              <a:t>Lemli</a:t>
            </a:r>
            <a:r>
              <a:rPr lang="en-GB" dirty="0" smtClean="0"/>
              <a:t>-</a:t>
            </a:r>
            <a:r>
              <a:rPr lang="en-GB" dirty="0" err="1" smtClean="0"/>
              <a:t>Optiz</a:t>
            </a:r>
            <a:r>
              <a:rPr lang="en-GB" dirty="0" smtClean="0"/>
              <a:t> syndrome</a:t>
            </a:r>
          </a:p>
          <a:p>
            <a:pPr lvl="1"/>
            <a:r>
              <a:rPr lang="en-GB" dirty="0" smtClean="0"/>
              <a:t>Embryo loss or </a:t>
            </a:r>
            <a:r>
              <a:rPr lang="en-GB" dirty="0"/>
              <a:t>e</a:t>
            </a:r>
            <a:r>
              <a:rPr lang="en-GB" dirty="0" smtClean="0"/>
              <a:t>arly </a:t>
            </a:r>
            <a:r>
              <a:rPr lang="en-GB" dirty="0"/>
              <a:t>death</a:t>
            </a:r>
          </a:p>
          <a:p>
            <a:endParaRPr lang="en-GB" dirty="0" smtClean="0"/>
          </a:p>
          <a:p>
            <a:endParaRPr lang="en-GB" dirty="0"/>
          </a:p>
        </p:txBody>
      </p:sp>
    </p:spTree>
    <p:extLst>
      <p:ext uri="{BB962C8B-B14F-4D97-AF65-F5344CB8AC3E}">
        <p14:creationId xmlns:p14="http://schemas.microsoft.com/office/powerpoint/2010/main" val="36022708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(Their) Discussion</a:t>
            </a:r>
            <a:endParaRPr lang="en-GB" dirty="0"/>
          </a:p>
        </p:txBody>
      </p:sp>
      <p:sp>
        <p:nvSpPr>
          <p:cNvPr id="3" name="Content Placeholder 2"/>
          <p:cNvSpPr>
            <a:spLocks noGrp="1"/>
          </p:cNvSpPr>
          <p:nvPr>
            <p:ph idx="1"/>
          </p:nvPr>
        </p:nvSpPr>
        <p:spPr/>
        <p:txBody>
          <a:bodyPr>
            <a:normAutofit lnSpcReduction="10000"/>
          </a:bodyPr>
          <a:lstStyle/>
          <a:p>
            <a:r>
              <a:rPr lang="en-GB" dirty="0" smtClean="0"/>
              <a:t>Observed deficit in double transmission</a:t>
            </a:r>
          </a:p>
          <a:p>
            <a:pPr lvl="1"/>
            <a:r>
              <a:rPr lang="en-GB" dirty="0" smtClean="0"/>
              <a:t>Homozygotes are missing from the population</a:t>
            </a:r>
          </a:p>
          <a:p>
            <a:pPr lvl="2"/>
            <a:r>
              <a:rPr lang="en-GB" dirty="0" smtClean="0"/>
              <a:t>Early death</a:t>
            </a:r>
          </a:p>
          <a:p>
            <a:pPr lvl="1"/>
            <a:r>
              <a:rPr lang="en-GB" dirty="0" smtClean="0"/>
              <a:t>Homozygotes </a:t>
            </a:r>
            <a:r>
              <a:rPr lang="en-GB" dirty="0" err="1" smtClean="0"/>
              <a:t>undersampled</a:t>
            </a:r>
            <a:endParaRPr lang="en-GB" dirty="0" smtClean="0"/>
          </a:p>
          <a:p>
            <a:pPr lvl="2"/>
            <a:r>
              <a:rPr lang="en-GB" dirty="0" smtClean="0"/>
              <a:t>Illness/disability</a:t>
            </a:r>
          </a:p>
          <a:p>
            <a:r>
              <a:rPr lang="en-GB" dirty="0" smtClean="0"/>
              <a:t>Previous study by McArthur </a:t>
            </a:r>
            <a:r>
              <a:rPr lang="en-GB" i="1" dirty="0" smtClean="0"/>
              <a:t>et al </a:t>
            </a:r>
            <a:r>
              <a:rPr lang="en-GB" dirty="0" smtClean="0"/>
              <a:t>identified 253 complete knockouts</a:t>
            </a:r>
          </a:p>
          <a:p>
            <a:pPr lvl="1"/>
            <a:r>
              <a:rPr lang="en-GB" dirty="0" smtClean="0"/>
              <a:t>Smaller sample size (n= 185, WGS at 2-4x)</a:t>
            </a:r>
          </a:p>
          <a:p>
            <a:r>
              <a:rPr lang="en-GB" dirty="0" smtClean="0"/>
              <a:t>Future work: follow up knockouts</a:t>
            </a:r>
          </a:p>
          <a:p>
            <a:pPr lvl="1"/>
            <a:r>
              <a:rPr lang="en-GB" i="1" dirty="0" smtClean="0"/>
              <a:t>OTOP1</a:t>
            </a:r>
            <a:r>
              <a:rPr lang="en-GB" dirty="0" smtClean="0"/>
              <a:t> and </a:t>
            </a:r>
            <a:r>
              <a:rPr lang="en-GB" i="1" dirty="0" smtClean="0"/>
              <a:t>LRIG3</a:t>
            </a:r>
            <a:r>
              <a:rPr lang="en-GB" dirty="0" smtClean="0"/>
              <a:t> knockouts</a:t>
            </a:r>
          </a:p>
        </p:txBody>
      </p:sp>
    </p:spTree>
    <p:extLst>
      <p:ext uri="{BB962C8B-B14F-4D97-AF65-F5344CB8AC3E}">
        <p14:creationId xmlns:p14="http://schemas.microsoft.com/office/powerpoint/2010/main" val="2757910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Massive dataset (n= 6795 </a:t>
            </a:r>
            <a:r>
              <a:rPr lang="en-GB" dirty="0" err="1" smtClean="0"/>
              <a:t>LoF</a:t>
            </a:r>
            <a:r>
              <a:rPr lang="en-GB" dirty="0" smtClean="0"/>
              <a:t> variants)</a:t>
            </a:r>
          </a:p>
          <a:p>
            <a:pPr lvl="1"/>
            <a:r>
              <a:rPr lang="fr-FR" dirty="0" err="1"/>
              <a:t>Gudbjartsson</a:t>
            </a:r>
            <a:r>
              <a:rPr lang="fr-FR" dirty="0"/>
              <a:t> </a:t>
            </a:r>
            <a:r>
              <a:rPr lang="fr-FR" i="1" dirty="0"/>
              <a:t>et al</a:t>
            </a:r>
            <a:r>
              <a:rPr lang="fr-FR" dirty="0"/>
              <a:t>, 2015, Scientific Data</a:t>
            </a:r>
            <a:endParaRPr lang="en-GB" dirty="0" smtClean="0"/>
          </a:p>
          <a:p>
            <a:r>
              <a:rPr lang="en-GB" dirty="0" smtClean="0"/>
              <a:t>Lots of potentially ‘knocked-out’ genes</a:t>
            </a:r>
          </a:p>
          <a:p>
            <a:pPr lvl="1"/>
            <a:r>
              <a:rPr lang="en-GB" dirty="0" smtClean="0"/>
              <a:t>Reverse genetics approach</a:t>
            </a:r>
          </a:p>
          <a:p>
            <a:r>
              <a:rPr lang="en-GB" dirty="0" smtClean="0"/>
              <a:t>Genes highly expressed in brain seem to be (relatively) less ‘knocked-out’</a:t>
            </a:r>
          </a:p>
          <a:p>
            <a:r>
              <a:rPr lang="en-GB" dirty="0" smtClean="0"/>
              <a:t>Knockouts can reveal selective pressure on certain genes</a:t>
            </a:r>
          </a:p>
          <a:p>
            <a:pPr lvl="1"/>
            <a:r>
              <a:rPr lang="en-GB" dirty="0" smtClean="0"/>
              <a:t>Least: Olfactory receptors, Keratin genes</a:t>
            </a:r>
          </a:p>
          <a:p>
            <a:pPr lvl="1"/>
            <a:r>
              <a:rPr lang="en-GB" dirty="0" smtClean="0"/>
              <a:t>Most</a:t>
            </a:r>
            <a:r>
              <a:rPr lang="en-GB" dirty="0"/>
              <a:t>: </a:t>
            </a:r>
            <a:r>
              <a:rPr lang="en-GB" dirty="0" smtClean="0"/>
              <a:t>embryo/foetal </a:t>
            </a:r>
            <a:r>
              <a:rPr lang="en-GB" dirty="0"/>
              <a:t>loss </a:t>
            </a:r>
            <a:r>
              <a:rPr lang="en-GB" dirty="0" smtClean="0"/>
              <a:t>and early-onset diseases</a:t>
            </a:r>
          </a:p>
        </p:txBody>
      </p:sp>
    </p:spTree>
    <p:extLst>
      <p:ext uri="{BB962C8B-B14F-4D97-AF65-F5344CB8AC3E}">
        <p14:creationId xmlns:p14="http://schemas.microsoft.com/office/powerpoint/2010/main" val="36363273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74638"/>
            <a:ext cx="7498080" cy="1143000"/>
          </a:xfrm>
        </p:spPr>
        <p:txBody>
          <a:bodyPr/>
          <a:lstStyle/>
          <a:p>
            <a:r>
              <a:rPr lang="en-GB" dirty="0" smtClean="0"/>
              <a:t>(My) Discussion</a:t>
            </a:r>
            <a:endParaRPr lang="en-GB" dirty="0"/>
          </a:p>
        </p:txBody>
      </p:sp>
      <p:sp>
        <p:nvSpPr>
          <p:cNvPr id="3" name="Content Placeholder 2"/>
          <p:cNvSpPr>
            <a:spLocks noGrp="1"/>
          </p:cNvSpPr>
          <p:nvPr>
            <p:ph idx="1"/>
          </p:nvPr>
        </p:nvSpPr>
        <p:spPr>
          <a:xfrm>
            <a:off x="1331640" y="1447800"/>
            <a:ext cx="7498080" cy="4800600"/>
          </a:xfrm>
        </p:spPr>
        <p:txBody>
          <a:bodyPr>
            <a:normAutofit fontScale="77500" lnSpcReduction="20000"/>
          </a:bodyPr>
          <a:lstStyle/>
          <a:p>
            <a:r>
              <a:rPr lang="en-GB" dirty="0"/>
              <a:t>B</a:t>
            </a:r>
            <a:r>
              <a:rPr lang="en-GB" dirty="0" smtClean="0"/>
              <a:t>y </a:t>
            </a:r>
            <a:r>
              <a:rPr lang="en-GB" dirty="0"/>
              <a:t>far the </a:t>
            </a:r>
            <a:r>
              <a:rPr lang="en-GB" dirty="0" smtClean="0"/>
              <a:t>largest (published) </a:t>
            </a:r>
            <a:r>
              <a:rPr lang="en-GB" dirty="0"/>
              <a:t>study to </a:t>
            </a:r>
            <a:r>
              <a:rPr lang="en-GB" dirty="0" smtClean="0"/>
              <a:t>date on </a:t>
            </a:r>
            <a:r>
              <a:rPr lang="en-GB" dirty="0"/>
              <a:t>human knockouts and provides a valuable </a:t>
            </a:r>
            <a:r>
              <a:rPr lang="en-GB" dirty="0" smtClean="0"/>
              <a:t>resource in </a:t>
            </a:r>
            <a:r>
              <a:rPr lang="en-GB" dirty="0"/>
              <a:t>the discovery of the role of complete human </a:t>
            </a:r>
            <a:r>
              <a:rPr lang="en-GB" dirty="0" smtClean="0"/>
              <a:t>knockouts in </a:t>
            </a:r>
            <a:r>
              <a:rPr lang="en-GB" dirty="0"/>
              <a:t>general </a:t>
            </a:r>
            <a:r>
              <a:rPr lang="en-GB" dirty="0" smtClean="0"/>
              <a:t>populations</a:t>
            </a:r>
          </a:p>
          <a:p>
            <a:r>
              <a:rPr lang="en-GB" dirty="0" smtClean="0"/>
              <a:t>Although </a:t>
            </a:r>
            <a:r>
              <a:rPr lang="en-GB" dirty="0"/>
              <a:t>the study was </a:t>
            </a:r>
            <a:r>
              <a:rPr lang="en-GB" dirty="0" smtClean="0"/>
              <a:t>performed on </a:t>
            </a:r>
            <a:r>
              <a:rPr lang="en-GB" dirty="0"/>
              <a:t>a genetic isolate, some of its results seem </a:t>
            </a:r>
            <a:r>
              <a:rPr lang="en-GB" dirty="0" smtClean="0"/>
              <a:t>to be </a:t>
            </a:r>
            <a:r>
              <a:rPr lang="en-GB" dirty="0" err="1" smtClean="0"/>
              <a:t>generalisable</a:t>
            </a:r>
            <a:r>
              <a:rPr lang="en-GB" dirty="0"/>
              <a:t>; for example, the </a:t>
            </a:r>
            <a:r>
              <a:rPr lang="en-GB" dirty="0" smtClean="0"/>
              <a:t>tendency </a:t>
            </a:r>
            <a:r>
              <a:rPr lang="en-GB" dirty="0"/>
              <a:t>of </a:t>
            </a:r>
            <a:r>
              <a:rPr lang="en-GB" dirty="0" smtClean="0"/>
              <a:t>knockout events </a:t>
            </a:r>
            <a:r>
              <a:rPr lang="en-GB" dirty="0"/>
              <a:t>to affect olfactory </a:t>
            </a:r>
            <a:r>
              <a:rPr lang="en-GB" dirty="0" smtClean="0"/>
              <a:t>genes</a:t>
            </a:r>
          </a:p>
          <a:p>
            <a:r>
              <a:rPr lang="en-GB" dirty="0" smtClean="0"/>
              <a:t>Particularly </a:t>
            </a:r>
            <a:r>
              <a:rPr lang="en-GB" dirty="0"/>
              <a:t>the step from knowing the sequence in 2600 individuals to expanding this to more than 100,000 individuals </a:t>
            </a:r>
            <a:r>
              <a:rPr lang="en-GB" dirty="0" smtClean="0"/>
              <a:t>is where </a:t>
            </a:r>
            <a:r>
              <a:rPr lang="en-GB" dirty="0"/>
              <a:t>the real </a:t>
            </a:r>
            <a:r>
              <a:rPr lang="en-GB" dirty="0" smtClean="0"/>
              <a:t>power </a:t>
            </a:r>
            <a:r>
              <a:rPr lang="en-GB" dirty="0"/>
              <a:t>of this </a:t>
            </a:r>
            <a:r>
              <a:rPr lang="en-GB" dirty="0" smtClean="0"/>
              <a:t>publication lies</a:t>
            </a:r>
          </a:p>
          <a:p>
            <a:r>
              <a:rPr lang="en-GB" dirty="0" smtClean="0"/>
              <a:t>Really impressive considering Iceland’s population (~320k)</a:t>
            </a:r>
            <a:endParaRPr lang="en-GB" dirty="0"/>
          </a:p>
        </p:txBody>
      </p:sp>
    </p:spTree>
    <p:extLst>
      <p:ext uri="{BB962C8B-B14F-4D97-AF65-F5344CB8AC3E}">
        <p14:creationId xmlns:p14="http://schemas.microsoft.com/office/powerpoint/2010/main" val="42744657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GB" dirty="0" smtClean="0"/>
              <a:t>As the </a:t>
            </a:r>
            <a:r>
              <a:rPr lang="en-GB" dirty="0"/>
              <a:t>study cohort was mixed, their impressive list </a:t>
            </a:r>
            <a:r>
              <a:rPr lang="en-GB" dirty="0" smtClean="0"/>
              <a:t>of 1171 </a:t>
            </a:r>
            <a:r>
              <a:rPr lang="en-GB" dirty="0"/>
              <a:t>genes with </a:t>
            </a:r>
            <a:r>
              <a:rPr lang="en-GB" dirty="0" err="1"/>
              <a:t>biallelic</a:t>
            </a:r>
            <a:r>
              <a:rPr lang="en-GB" dirty="0"/>
              <a:t> </a:t>
            </a:r>
            <a:r>
              <a:rPr lang="en-GB" dirty="0" err="1" smtClean="0"/>
              <a:t>LoF</a:t>
            </a:r>
            <a:r>
              <a:rPr lang="en-GB" dirty="0" smtClean="0"/>
              <a:t> variants should </a:t>
            </a:r>
            <a:r>
              <a:rPr lang="en-GB" dirty="0"/>
              <a:t>not </a:t>
            </a:r>
            <a:r>
              <a:rPr lang="en-GB" dirty="0" smtClean="0"/>
              <a:t>be interpreted </a:t>
            </a:r>
            <a:r>
              <a:rPr lang="en-GB" dirty="0"/>
              <a:t>as a list of genes that do not cause </a:t>
            </a:r>
            <a:r>
              <a:rPr lang="en-GB" dirty="0" smtClean="0"/>
              <a:t>disease </a:t>
            </a:r>
            <a:r>
              <a:rPr lang="en-GB" dirty="0"/>
              <a:t>in </a:t>
            </a:r>
            <a:r>
              <a:rPr lang="en-GB" dirty="0" smtClean="0"/>
              <a:t>humans</a:t>
            </a:r>
          </a:p>
          <a:p>
            <a:pPr lvl="1"/>
            <a:r>
              <a:rPr lang="en-GB" i="1" dirty="0" smtClean="0"/>
              <a:t>LRIG3</a:t>
            </a:r>
            <a:r>
              <a:rPr lang="en-GB" dirty="0" smtClean="0"/>
              <a:t> and </a:t>
            </a:r>
            <a:r>
              <a:rPr lang="en-GB" i="1" dirty="0" smtClean="0"/>
              <a:t>OTOP1</a:t>
            </a:r>
            <a:r>
              <a:rPr lang="en-GB" dirty="0" smtClean="0"/>
              <a:t> – </a:t>
            </a:r>
            <a:r>
              <a:rPr lang="en-GB" dirty="0"/>
              <a:t>auditory evaluation to </a:t>
            </a:r>
            <a:r>
              <a:rPr lang="en-GB" dirty="0" smtClean="0"/>
              <a:t>assess for </a:t>
            </a:r>
            <a:r>
              <a:rPr lang="en-GB" dirty="0"/>
              <a:t>hearing </a:t>
            </a:r>
            <a:r>
              <a:rPr lang="en-GB" dirty="0" smtClean="0"/>
              <a:t>loss</a:t>
            </a:r>
          </a:p>
          <a:p>
            <a:r>
              <a:rPr lang="en-GB" dirty="0" smtClean="0"/>
              <a:t>Different from MacArthur </a:t>
            </a:r>
            <a:r>
              <a:rPr lang="en-GB" i="1" dirty="0"/>
              <a:t>et </a:t>
            </a:r>
            <a:r>
              <a:rPr lang="en-GB" i="1" dirty="0" smtClean="0"/>
              <a:t>al </a:t>
            </a:r>
            <a:r>
              <a:rPr lang="en-GB" dirty="0"/>
              <a:t>and </a:t>
            </a:r>
            <a:r>
              <a:rPr lang="en-GB" dirty="0" err="1"/>
              <a:t>Alsalem</a:t>
            </a:r>
            <a:r>
              <a:rPr lang="en-GB" dirty="0"/>
              <a:t> </a:t>
            </a:r>
            <a:r>
              <a:rPr lang="en-GB" i="1" dirty="0"/>
              <a:t>et </a:t>
            </a:r>
            <a:r>
              <a:rPr lang="en-GB" i="1" dirty="0" smtClean="0"/>
              <a:t>al </a:t>
            </a:r>
            <a:r>
              <a:rPr lang="en-GB" dirty="0" smtClean="0"/>
              <a:t>(n= 77, WES) as their cohorts were </a:t>
            </a:r>
            <a:r>
              <a:rPr lang="en-GB" dirty="0"/>
              <a:t>selected such that severe Mendelian diseases </a:t>
            </a:r>
            <a:r>
              <a:rPr lang="en-GB" dirty="0" smtClean="0"/>
              <a:t>(casual </a:t>
            </a:r>
            <a:r>
              <a:rPr lang="en-GB" dirty="0"/>
              <a:t>variants) were </a:t>
            </a:r>
            <a:r>
              <a:rPr lang="en-GB" dirty="0" smtClean="0"/>
              <a:t>excluded</a:t>
            </a:r>
          </a:p>
          <a:p>
            <a:pPr lvl="1"/>
            <a:r>
              <a:rPr lang="en-GB" dirty="0" smtClean="0"/>
              <a:t>Common variants (most with MAF&gt;2%)</a:t>
            </a:r>
            <a:endParaRPr lang="en-GB" dirty="0"/>
          </a:p>
        </p:txBody>
      </p:sp>
      <p:sp>
        <p:nvSpPr>
          <p:cNvPr id="4" name="Title 1"/>
          <p:cNvSpPr txBox="1">
            <a:spLocks/>
          </p:cNvSpPr>
          <p:nvPr/>
        </p:nvSpPr>
        <p:spPr>
          <a:xfrm>
            <a:off x="1259632" y="188640"/>
            <a:ext cx="7498080" cy="1143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GB" dirty="0" smtClean="0"/>
              <a:t>(My) Discussion</a:t>
            </a:r>
            <a:endParaRPr lang="en-GB" dirty="0"/>
          </a:p>
        </p:txBody>
      </p:sp>
    </p:spTree>
    <p:extLst>
      <p:ext uri="{BB962C8B-B14F-4D97-AF65-F5344CB8AC3E}">
        <p14:creationId xmlns:p14="http://schemas.microsoft.com/office/powerpoint/2010/main" val="2446099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GB" dirty="0"/>
              <a:t>Data provided allows </a:t>
            </a:r>
            <a:r>
              <a:rPr lang="en-GB" dirty="0" smtClean="0"/>
              <a:t>stratifying by ‘offspring death </a:t>
            </a:r>
            <a:r>
              <a:rPr lang="en-GB" dirty="0"/>
              <a:t>before </a:t>
            </a:r>
            <a:r>
              <a:rPr lang="en-GB" dirty="0" smtClean="0"/>
              <a:t>age 15’ – allowing observation of genes which cause early-death when </a:t>
            </a:r>
            <a:r>
              <a:rPr lang="en-GB" dirty="0"/>
              <a:t>knocked out </a:t>
            </a:r>
            <a:r>
              <a:rPr lang="en-GB" dirty="0" smtClean="0"/>
              <a:t>(≥1 copy)</a:t>
            </a:r>
            <a:endParaRPr lang="en-GB" dirty="0"/>
          </a:p>
          <a:p>
            <a:pPr lvl="1"/>
            <a:r>
              <a:rPr lang="en-GB" i="1" dirty="0"/>
              <a:t>BRF2 </a:t>
            </a:r>
            <a:r>
              <a:rPr lang="en-GB" dirty="0" smtClean="0"/>
              <a:t>(splice-site donor, c.214+1G&gt;A</a:t>
            </a:r>
            <a:r>
              <a:rPr lang="en-GB" dirty="0"/>
              <a:t>)</a:t>
            </a:r>
            <a:endParaRPr lang="en-GB" dirty="0" smtClean="0"/>
          </a:p>
          <a:p>
            <a:pPr lvl="2"/>
            <a:r>
              <a:rPr lang="en-GB" dirty="0" smtClean="0"/>
              <a:t>Expected 7, observed 1</a:t>
            </a:r>
          </a:p>
          <a:p>
            <a:r>
              <a:rPr lang="en-GB" dirty="0" smtClean="0"/>
              <a:t>Genes </a:t>
            </a:r>
            <a:r>
              <a:rPr lang="en-GB" dirty="0"/>
              <a:t>that are NEVER seen as homozygotes even though we would expect several </a:t>
            </a:r>
            <a:r>
              <a:rPr lang="en-GB" dirty="0" smtClean="0"/>
              <a:t>individuals</a:t>
            </a:r>
          </a:p>
          <a:p>
            <a:pPr lvl="1"/>
            <a:r>
              <a:rPr lang="en-GB" i="1" dirty="0"/>
              <a:t>ATP5F1</a:t>
            </a:r>
            <a:r>
              <a:rPr lang="en-GB" dirty="0"/>
              <a:t> (</a:t>
            </a:r>
            <a:r>
              <a:rPr lang="en-GB" dirty="0" smtClean="0"/>
              <a:t>p.Arg185*)</a:t>
            </a:r>
            <a:endParaRPr lang="en-GB" dirty="0"/>
          </a:p>
          <a:p>
            <a:pPr lvl="2"/>
            <a:r>
              <a:rPr lang="en-GB" dirty="0"/>
              <a:t>Expected 11 homozygotes, observed 0</a:t>
            </a:r>
          </a:p>
          <a:p>
            <a:pPr lvl="1"/>
            <a:r>
              <a:rPr lang="en-GB" i="1" dirty="0"/>
              <a:t>KIAA0020</a:t>
            </a:r>
            <a:r>
              <a:rPr lang="en-GB" dirty="0"/>
              <a:t> (</a:t>
            </a:r>
            <a:r>
              <a:rPr lang="en-GB" dirty="0" smtClean="0"/>
              <a:t>p.Lys87Ilefs*12</a:t>
            </a:r>
            <a:r>
              <a:rPr lang="en-GB" dirty="0"/>
              <a:t>)</a:t>
            </a:r>
          </a:p>
          <a:p>
            <a:pPr lvl="2"/>
            <a:r>
              <a:rPr lang="en-GB" dirty="0"/>
              <a:t>Expected 5, observed </a:t>
            </a:r>
            <a:r>
              <a:rPr lang="en-GB" dirty="0" smtClean="0"/>
              <a:t>0</a:t>
            </a:r>
            <a:endParaRPr lang="en-GB" dirty="0"/>
          </a:p>
        </p:txBody>
      </p:sp>
      <p:sp>
        <p:nvSpPr>
          <p:cNvPr id="4" name="Title 1"/>
          <p:cNvSpPr>
            <a:spLocks noGrp="1"/>
          </p:cNvSpPr>
          <p:nvPr>
            <p:ph type="title"/>
          </p:nvPr>
        </p:nvSpPr>
        <p:spPr/>
        <p:txBody>
          <a:bodyPr/>
          <a:lstStyle/>
          <a:p>
            <a:r>
              <a:rPr lang="en-GB" dirty="0" smtClean="0"/>
              <a:t>(My) Discussion</a:t>
            </a:r>
            <a:endParaRPr lang="en-GB" dirty="0"/>
          </a:p>
        </p:txBody>
      </p:sp>
    </p:spTree>
    <p:extLst>
      <p:ext uri="{BB962C8B-B14F-4D97-AF65-F5344CB8AC3E}">
        <p14:creationId xmlns:p14="http://schemas.microsoft.com/office/powerpoint/2010/main" val="40604897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a:t>Large-scale whole-genome sequencing of the Icelandic </a:t>
            </a:r>
            <a:r>
              <a:rPr lang="en-GB" dirty="0" smtClean="0"/>
              <a:t>population, </a:t>
            </a:r>
            <a:r>
              <a:rPr lang="en-GB" dirty="0" err="1" smtClean="0"/>
              <a:t>Gudbjartsson</a:t>
            </a:r>
            <a:r>
              <a:rPr lang="en-GB" dirty="0" smtClean="0"/>
              <a:t> </a:t>
            </a:r>
            <a:r>
              <a:rPr lang="en-GB" i="1" dirty="0" smtClean="0"/>
              <a:t>et al</a:t>
            </a:r>
            <a:r>
              <a:rPr lang="en-GB" dirty="0" smtClean="0"/>
              <a:t>, 2015, Nat Genet</a:t>
            </a:r>
          </a:p>
          <a:p>
            <a:pPr lvl="1"/>
            <a:r>
              <a:rPr lang="en-GB" i="1" dirty="0" smtClean="0"/>
              <a:t>MYL4</a:t>
            </a:r>
            <a:r>
              <a:rPr lang="en-GB" dirty="0" smtClean="0"/>
              <a:t> </a:t>
            </a:r>
            <a:r>
              <a:rPr lang="en-GB" dirty="0"/>
              <a:t>(</a:t>
            </a:r>
            <a:r>
              <a:rPr lang="en-GB" dirty="0" smtClean="0"/>
              <a:t>p.Cys78Trpfs*29</a:t>
            </a:r>
            <a:r>
              <a:rPr lang="en-GB" dirty="0"/>
              <a:t>) causes early-onset atrial </a:t>
            </a:r>
            <a:r>
              <a:rPr lang="en-GB" dirty="0" smtClean="0"/>
              <a:t>fibrillation</a:t>
            </a:r>
          </a:p>
          <a:p>
            <a:pPr lvl="1"/>
            <a:r>
              <a:rPr lang="en-GB" i="1" dirty="0"/>
              <a:t>ABCB4</a:t>
            </a:r>
            <a:r>
              <a:rPr lang="en-GB" dirty="0"/>
              <a:t> </a:t>
            </a:r>
            <a:r>
              <a:rPr lang="en-GB" dirty="0" smtClean="0"/>
              <a:t>(several frameshifting </a:t>
            </a:r>
            <a:r>
              <a:rPr lang="en-GB" dirty="0" err="1" smtClean="0"/>
              <a:t>indels</a:t>
            </a:r>
            <a:r>
              <a:rPr lang="en-GB" dirty="0" smtClean="0"/>
              <a:t> found) increases </a:t>
            </a:r>
            <a:r>
              <a:rPr lang="en-GB" dirty="0"/>
              <a:t>risk of liver </a:t>
            </a:r>
            <a:r>
              <a:rPr lang="en-GB" dirty="0" smtClean="0"/>
              <a:t>diseases</a:t>
            </a:r>
          </a:p>
          <a:p>
            <a:pPr lvl="1"/>
            <a:r>
              <a:rPr lang="en-GB" i="1" dirty="0" smtClean="0"/>
              <a:t>GNAS</a:t>
            </a:r>
            <a:r>
              <a:rPr lang="en-GB" dirty="0"/>
              <a:t> (</a:t>
            </a:r>
            <a:r>
              <a:rPr lang="en-GB" dirty="0" err="1"/>
              <a:t>intronic</a:t>
            </a:r>
            <a:r>
              <a:rPr lang="en-GB" dirty="0"/>
              <a:t> variant) </a:t>
            </a:r>
            <a:r>
              <a:rPr lang="en-GB" dirty="0" smtClean="0"/>
              <a:t>associated </a:t>
            </a:r>
            <a:r>
              <a:rPr lang="en-GB" dirty="0"/>
              <a:t>with increased thyroid-stimulating hormone levels when maternally </a:t>
            </a:r>
            <a:r>
              <a:rPr lang="en-GB" dirty="0" smtClean="0"/>
              <a:t>inherited</a:t>
            </a:r>
          </a:p>
          <a:p>
            <a:pPr lvl="2"/>
            <a:r>
              <a:rPr lang="en-GB" dirty="0" smtClean="0"/>
              <a:t>Not in dataset</a:t>
            </a:r>
            <a:endParaRPr lang="en-GB" dirty="0"/>
          </a:p>
        </p:txBody>
      </p:sp>
      <p:sp>
        <p:nvSpPr>
          <p:cNvPr id="4" name="Title 1"/>
          <p:cNvSpPr>
            <a:spLocks noGrp="1"/>
          </p:cNvSpPr>
          <p:nvPr>
            <p:ph type="title"/>
          </p:nvPr>
        </p:nvSpPr>
        <p:spPr/>
        <p:txBody>
          <a:bodyPr/>
          <a:lstStyle/>
          <a:p>
            <a:r>
              <a:rPr lang="en-GB" dirty="0" smtClean="0"/>
              <a:t>(My) Discussion</a:t>
            </a:r>
            <a:endParaRPr lang="en-GB" dirty="0"/>
          </a:p>
        </p:txBody>
      </p:sp>
    </p:spTree>
    <p:extLst>
      <p:ext uri="{BB962C8B-B14F-4D97-AF65-F5344CB8AC3E}">
        <p14:creationId xmlns:p14="http://schemas.microsoft.com/office/powerpoint/2010/main" val="23412724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i="1" dirty="0"/>
              <a:t>BRCA2</a:t>
            </a:r>
            <a:r>
              <a:rPr lang="en-GB" dirty="0"/>
              <a:t> and </a:t>
            </a:r>
            <a:r>
              <a:rPr lang="en-GB" i="1" dirty="0"/>
              <a:t>APC</a:t>
            </a:r>
            <a:r>
              <a:rPr lang="en-GB" dirty="0"/>
              <a:t> are well established </a:t>
            </a:r>
            <a:r>
              <a:rPr lang="en-GB" dirty="0" smtClean="0"/>
              <a:t>(dominant) disease </a:t>
            </a:r>
            <a:r>
              <a:rPr lang="en-GB" dirty="0"/>
              <a:t>genes for breast/ovarian cancer and </a:t>
            </a:r>
            <a:r>
              <a:rPr lang="en-GB" dirty="0" smtClean="0"/>
              <a:t>colon cancer</a:t>
            </a:r>
            <a:r>
              <a:rPr lang="en-GB" dirty="0"/>
              <a:t>, respectively. </a:t>
            </a:r>
            <a:endParaRPr lang="en-GB" dirty="0" smtClean="0"/>
          </a:p>
          <a:p>
            <a:pPr lvl="1"/>
            <a:r>
              <a:rPr lang="en-GB" dirty="0" smtClean="0"/>
              <a:t>Human </a:t>
            </a:r>
            <a:r>
              <a:rPr lang="en-GB" dirty="0"/>
              <a:t>knockouts </a:t>
            </a:r>
            <a:r>
              <a:rPr lang="en-GB" dirty="0" smtClean="0"/>
              <a:t>for </a:t>
            </a:r>
            <a:r>
              <a:rPr lang="en-GB" i="1" dirty="0" smtClean="0"/>
              <a:t>BRCA2</a:t>
            </a:r>
            <a:r>
              <a:rPr lang="en-GB" dirty="0" smtClean="0"/>
              <a:t> </a:t>
            </a:r>
            <a:r>
              <a:rPr lang="en-GB" dirty="0"/>
              <a:t>(primordial dwarfism) and </a:t>
            </a:r>
            <a:r>
              <a:rPr lang="en-GB" i="1" dirty="0"/>
              <a:t>APC</a:t>
            </a:r>
            <a:r>
              <a:rPr lang="en-GB" dirty="0"/>
              <a:t> (severe </a:t>
            </a:r>
            <a:r>
              <a:rPr lang="en-GB" dirty="0" smtClean="0"/>
              <a:t>limb malformation</a:t>
            </a:r>
            <a:r>
              <a:rPr lang="en-GB" dirty="0"/>
              <a:t>) have astonishingly different </a:t>
            </a:r>
            <a:r>
              <a:rPr lang="en-GB" dirty="0" smtClean="0"/>
              <a:t>phenotypes from </a:t>
            </a:r>
            <a:r>
              <a:rPr lang="en-GB" dirty="0"/>
              <a:t>those of the established dominant phenotype </a:t>
            </a:r>
            <a:r>
              <a:rPr lang="en-GB" dirty="0" smtClean="0"/>
              <a:t>in </a:t>
            </a:r>
            <a:r>
              <a:rPr lang="en-GB" dirty="0" err="1" smtClean="0"/>
              <a:t>haploinsufficient</a:t>
            </a:r>
            <a:r>
              <a:rPr lang="en-GB" dirty="0" smtClean="0"/>
              <a:t> </a:t>
            </a:r>
            <a:r>
              <a:rPr lang="en-GB" dirty="0"/>
              <a:t>individuals</a:t>
            </a:r>
          </a:p>
        </p:txBody>
      </p:sp>
      <p:sp>
        <p:nvSpPr>
          <p:cNvPr id="4" name="Title 1"/>
          <p:cNvSpPr>
            <a:spLocks noGrp="1"/>
          </p:cNvSpPr>
          <p:nvPr>
            <p:ph type="title"/>
          </p:nvPr>
        </p:nvSpPr>
        <p:spPr/>
        <p:txBody>
          <a:bodyPr/>
          <a:lstStyle/>
          <a:p>
            <a:r>
              <a:rPr lang="en-GB" dirty="0" smtClean="0"/>
              <a:t>(My) Discussion</a:t>
            </a:r>
            <a:endParaRPr lang="en-GB" dirty="0"/>
          </a:p>
        </p:txBody>
      </p:sp>
    </p:spTree>
    <p:extLst>
      <p:ext uri="{BB962C8B-B14F-4D97-AF65-F5344CB8AC3E}">
        <p14:creationId xmlns:p14="http://schemas.microsoft.com/office/powerpoint/2010/main" val="15565646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GB" dirty="0" smtClean="0"/>
              <a:t>Single/few instances of highly penetrant mutations can inform public based studies</a:t>
            </a:r>
          </a:p>
          <a:p>
            <a:pPr lvl="1"/>
            <a:r>
              <a:rPr lang="en-GB" dirty="0" smtClean="0"/>
              <a:t>Familial </a:t>
            </a:r>
            <a:r>
              <a:rPr lang="en-GB" dirty="0"/>
              <a:t>hypercholesterolemia (</a:t>
            </a:r>
            <a:r>
              <a:rPr lang="en-GB" i="1" dirty="0"/>
              <a:t>LDLR</a:t>
            </a:r>
            <a:r>
              <a:rPr lang="en-GB" dirty="0"/>
              <a:t> </a:t>
            </a:r>
            <a:r>
              <a:rPr lang="en-GB" dirty="0" smtClean="0"/>
              <a:t>gene)</a:t>
            </a:r>
          </a:p>
          <a:p>
            <a:pPr lvl="2"/>
            <a:r>
              <a:rPr lang="en-GB" dirty="0" smtClean="0"/>
              <a:t>Develop </a:t>
            </a:r>
            <a:r>
              <a:rPr lang="en-GB" dirty="0"/>
              <a:t>coronary heart disease by the time they’re 55</a:t>
            </a:r>
            <a:endParaRPr lang="en-GB" dirty="0" smtClean="0"/>
          </a:p>
          <a:p>
            <a:pPr lvl="1"/>
            <a:r>
              <a:rPr lang="en-GB" i="1" dirty="0"/>
              <a:t>PCSK9</a:t>
            </a:r>
            <a:r>
              <a:rPr lang="en-GB" dirty="0"/>
              <a:t> </a:t>
            </a:r>
            <a:r>
              <a:rPr lang="en-GB" dirty="0" smtClean="0"/>
              <a:t>knockouts </a:t>
            </a:r>
            <a:r>
              <a:rPr lang="en-GB" dirty="0"/>
              <a:t>protect individuals from cholesterol-driven cardiovascular diseases</a:t>
            </a:r>
            <a:endParaRPr lang="en-GB" dirty="0" smtClean="0"/>
          </a:p>
          <a:p>
            <a:r>
              <a:rPr lang="en-GB" dirty="0" err="1" smtClean="0"/>
              <a:t>Analbuminaemia</a:t>
            </a:r>
            <a:endParaRPr lang="en-GB" dirty="0"/>
          </a:p>
          <a:p>
            <a:pPr lvl="1"/>
            <a:r>
              <a:rPr lang="en-GB" dirty="0"/>
              <a:t>Metabolic defect characterised by an impaired synthesis of serum albumin</a:t>
            </a:r>
          </a:p>
          <a:p>
            <a:pPr lvl="1"/>
            <a:r>
              <a:rPr lang="en-GB" dirty="0"/>
              <a:t>Albumin is the most common serum </a:t>
            </a:r>
            <a:r>
              <a:rPr lang="en-GB" dirty="0" smtClean="0"/>
              <a:t>protein (</a:t>
            </a:r>
            <a:r>
              <a:rPr lang="en-GB" i="1" dirty="0" smtClean="0"/>
              <a:t>ALB</a:t>
            </a:r>
            <a:r>
              <a:rPr lang="en-GB" dirty="0" smtClean="0"/>
              <a:t> gene)</a:t>
            </a:r>
            <a:endParaRPr lang="en-GB" dirty="0"/>
          </a:p>
          <a:p>
            <a:pPr lvl="1"/>
            <a:r>
              <a:rPr lang="en-GB" dirty="0"/>
              <a:t>Benign </a:t>
            </a:r>
            <a:r>
              <a:rPr lang="en-GB" dirty="0" smtClean="0"/>
              <a:t>condition</a:t>
            </a:r>
          </a:p>
          <a:p>
            <a:r>
              <a:rPr lang="en-GB" dirty="0" smtClean="0"/>
              <a:t>SNPs falling near Mendelian forms of some diseases</a:t>
            </a:r>
          </a:p>
          <a:p>
            <a:pPr lvl="1"/>
            <a:r>
              <a:rPr lang="en-GB" dirty="0" err="1" smtClean="0"/>
              <a:t>Nephrotic</a:t>
            </a:r>
            <a:r>
              <a:rPr lang="en-GB" dirty="0" smtClean="0"/>
              <a:t> syndrome</a:t>
            </a:r>
          </a:p>
          <a:p>
            <a:pPr lvl="2"/>
            <a:r>
              <a:rPr lang="en-GB" dirty="0" smtClean="0"/>
              <a:t>Monogenic</a:t>
            </a:r>
          </a:p>
          <a:p>
            <a:pPr lvl="2"/>
            <a:r>
              <a:rPr lang="en-GB" dirty="0" smtClean="0"/>
              <a:t>Multifactorial complex</a:t>
            </a:r>
            <a:endParaRPr lang="en-GB" dirty="0"/>
          </a:p>
        </p:txBody>
      </p:sp>
      <p:sp>
        <p:nvSpPr>
          <p:cNvPr id="4" name="Title 1"/>
          <p:cNvSpPr>
            <a:spLocks noGrp="1"/>
          </p:cNvSpPr>
          <p:nvPr>
            <p:ph type="title"/>
          </p:nvPr>
        </p:nvSpPr>
        <p:spPr/>
        <p:txBody>
          <a:bodyPr/>
          <a:lstStyle/>
          <a:p>
            <a:r>
              <a:rPr lang="en-GB" dirty="0" smtClean="0"/>
              <a:t>(My) Discussion</a:t>
            </a:r>
            <a:endParaRPr lang="en-GB" dirty="0"/>
          </a:p>
        </p:txBody>
      </p:sp>
    </p:spTree>
    <p:extLst>
      <p:ext uri="{BB962C8B-B14F-4D97-AF65-F5344CB8AC3E}">
        <p14:creationId xmlns:p14="http://schemas.microsoft.com/office/powerpoint/2010/main" val="21202116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Environmental factors </a:t>
            </a:r>
            <a:r>
              <a:rPr lang="en-GB" dirty="0" smtClean="0"/>
              <a:t>can </a:t>
            </a:r>
            <a:r>
              <a:rPr lang="en-GB" dirty="0"/>
              <a:t>also be </a:t>
            </a:r>
            <a:r>
              <a:rPr lang="en-GB" dirty="0" smtClean="0"/>
              <a:t>important determinants</a:t>
            </a:r>
          </a:p>
          <a:p>
            <a:pPr lvl="1"/>
            <a:r>
              <a:rPr lang="en-GB" i="1" dirty="0" smtClean="0"/>
              <a:t>FUT2</a:t>
            </a:r>
            <a:r>
              <a:rPr lang="en-GB" dirty="0" smtClean="0"/>
              <a:t> </a:t>
            </a:r>
            <a:r>
              <a:rPr lang="en-GB" dirty="0"/>
              <a:t>knockout may lead </a:t>
            </a:r>
            <a:r>
              <a:rPr lang="en-GB" dirty="0" smtClean="0"/>
              <a:t>to clinically </a:t>
            </a:r>
            <a:r>
              <a:rPr lang="en-GB" dirty="0"/>
              <a:t>consequential B12 deficiency only in </a:t>
            </a:r>
            <a:r>
              <a:rPr lang="en-GB" dirty="0" smtClean="0"/>
              <a:t>nutrition deficiency states</a:t>
            </a:r>
          </a:p>
        </p:txBody>
      </p:sp>
      <p:sp>
        <p:nvSpPr>
          <p:cNvPr id="4" name="Title 1"/>
          <p:cNvSpPr>
            <a:spLocks noGrp="1"/>
          </p:cNvSpPr>
          <p:nvPr>
            <p:ph type="title"/>
          </p:nvPr>
        </p:nvSpPr>
        <p:spPr/>
        <p:txBody>
          <a:bodyPr/>
          <a:lstStyle/>
          <a:p>
            <a:r>
              <a:rPr lang="en-GB" dirty="0" smtClean="0"/>
              <a:t>(My) Discussion</a:t>
            </a:r>
            <a:endParaRPr lang="en-GB"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80" t="12545" r="1880" b="13258"/>
          <a:stretch/>
        </p:blipFill>
        <p:spPr>
          <a:xfrm>
            <a:off x="2627784" y="3990440"/>
            <a:ext cx="4396325" cy="2606912"/>
          </a:xfrm>
          <a:prstGeom prst="rect">
            <a:avLst/>
          </a:prstGeom>
        </p:spPr>
      </p:pic>
    </p:spTree>
    <p:extLst>
      <p:ext uri="{BB962C8B-B14F-4D97-AF65-F5344CB8AC3E}">
        <p14:creationId xmlns:p14="http://schemas.microsoft.com/office/powerpoint/2010/main" val="7697624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smtClean="0"/>
              <a:t>“</a:t>
            </a:r>
            <a:r>
              <a:rPr lang="en-GB" dirty="0" err="1" smtClean="0"/>
              <a:t>LoF</a:t>
            </a:r>
            <a:r>
              <a:rPr lang="en-GB" dirty="0" smtClean="0"/>
              <a:t>” mutations?</a:t>
            </a:r>
          </a:p>
          <a:p>
            <a:pPr lvl="1"/>
            <a:r>
              <a:rPr lang="en-GB" dirty="0" smtClean="0"/>
              <a:t>Not much functional analysis to support their claims</a:t>
            </a:r>
          </a:p>
          <a:p>
            <a:r>
              <a:rPr lang="en-GB" dirty="0" smtClean="0"/>
              <a:t>‘Predicted high impact’ (PHI, </a:t>
            </a:r>
            <a:r>
              <a:rPr lang="el-GR" dirty="0" smtClean="0">
                <a:latin typeface="Times New Roman" panose="02020603050405020304" pitchFamily="18" charset="0"/>
                <a:cs typeface="Times New Roman" panose="02020603050405020304" pitchFamily="18" charset="0"/>
              </a:rPr>
              <a:t>Φ</a:t>
            </a:r>
            <a:r>
              <a:rPr lang="en-GB" dirty="0" smtClean="0"/>
              <a:t>) mutations</a:t>
            </a:r>
          </a:p>
          <a:p>
            <a:pPr lvl="1"/>
            <a:r>
              <a:rPr lang="en-GB" dirty="0" smtClean="0"/>
              <a:t>Rare </a:t>
            </a:r>
            <a:r>
              <a:rPr lang="en-GB" dirty="0" err="1" smtClean="0"/>
              <a:t>stopgains</a:t>
            </a:r>
            <a:r>
              <a:rPr lang="en-GB" dirty="0" smtClean="0"/>
              <a:t>, frameshifting </a:t>
            </a:r>
            <a:r>
              <a:rPr lang="en-GB" dirty="0" err="1" smtClean="0"/>
              <a:t>indels</a:t>
            </a:r>
            <a:r>
              <a:rPr lang="en-GB" dirty="0" smtClean="0"/>
              <a:t>, missense, splice-site acceptor/donor variants, start loss</a:t>
            </a:r>
          </a:p>
          <a:p>
            <a:r>
              <a:rPr lang="en-GB" dirty="0" smtClean="0"/>
              <a:t>Residual Variation Intolerance Score (RVIS)</a:t>
            </a:r>
          </a:p>
          <a:p>
            <a:r>
              <a:rPr lang="en-GB" dirty="0" smtClean="0"/>
              <a:t>Data is available for filtering according to our own definitions</a:t>
            </a:r>
            <a:endParaRPr lang="en-GB" dirty="0"/>
          </a:p>
        </p:txBody>
      </p:sp>
      <p:sp>
        <p:nvSpPr>
          <p:cNvPr id="4" name="Title 1"/>
          <p:cNvSpPr>
            <a:spLocks noGrp="1"/>
          </p:cNvSpPr>
          <p:nvPr>
            <p:ph type="title"/>
          </p:nvPr>
        </p:nvSpPr>
        <p:spPr>
          <a:xfrm>
            <a:off x="1331640" y="260648"/>
            <a:ext cx="7498080" cy="1143000"/>
          </a:xfrm>
        </p:spPr>
        <p:txBody>
          <a:bodyPr/>
          <a:lstStyle/>
          <a:p>
            <a:r>
              <a:rPr lang="en-GB" dirty="0" smtClean="0"/>
              <a:t>(My) Discussion</a:t>
            </a:r>
            <a:endParaRPr lang="en-GB" dirty="0"/>
          </a:p>
        </p:txBody>
      </p:sp>
    </p:spTree>
    <p:extLst>
      <p:ext uri="{BB962C8B-B14F-4D97-AF65-F5344CB8AC3E}">
        <p14:creationId xmlns:p14="http://schemas.microsoft.com/office/powerpoint/2010/main" val="37517660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Maybe of interest…</a:t>
            </a:r>
            <a:endParaRPr lang="en-GB" dirty="0"/>
          </a:p>
        </p:txBody>
      </p:sp>
      <p:sp>
        <p:nvSpPr>
          <p:cNvPr id="3" name="Content Placeholder 2"/>
          <p:cNvSpPr>
            <a:spLocks noGrp="1"/>
          </p:cNvSpPr>
          <p:nvPr>
            <p:ph idx="1"/>
          </p:nvPr>
        </p:nvSpPr>
        <p:spPr/>
        <p:txBody>
          <a:bodyPr>
            <a:normAutofit fontScale="92500" lnSpcReduction="10000"/>
          </a:bodyPr>
          <a:lstStyle/>
          <a:p>
            <a:r>
              <a:rPr lang="en-GB" i="1" dirty="0"/>
              <a:t>GPR126 </a:t>
            </a:r>
            <a:r>
              <a:rPr lang="en-GB" dirty="0"/>
              <a:t>(p.Ser1140X)</a:t>
            </a:r>
          </a:p>
          <a:p>
            <a:r>
              <a:rPr lang="en-GB" i="1" dirty="0"/>
              <a:t>MYPN</a:t>
            </a:r>
            <a:r>
              <a:rPr lang="en-GB" dirty="0"/>
              <a:t> (p.Pro87LeufsX19</a:t>
            </a:r>
            <a:r>
              <a:rPr lang="en-GB" dirty="0" smtClean="0"/>
              <a:t>)</a:t>
            </a:r>
          </a:p>
          <a:p>
            <a:r>
              <a:rPr lang="en-GB" i="1" dirty="0"/>
              <a:t>MAPT</a:t>
            </a:r>
            <a:r>
              <a:rPr lang="en-GB" dirty="0"/>
              <a:t> (p.Arg448X</a:t>
            </a:r>
            <a:r>
              <a:rPr lang="en-GB" dirty="0" smtClean="0"/>
              <a:t>)</a:t>
            </a:r>
          </a:p>
          <a:p>
            <a:r>
              <a:rPr lang="en-GB" i="1" dirty="0" smtClean="0"/>
              <a:t>MICB</a:t>
            </a:r>
            <a:r>
              <a:rPr lang="en-GB" dirty="0" smtClean="0"/>
              <a:t> (p.Arg193X) – homozygote</a:t>
            </a:r>
          </a:p>
          <a:p>
            <a:r>
              <a:rPr lang="en-GB" i="1" dirty="0"/>
              <a:t>MICA</a:t>
            </a:r>
            <a:r>
              <a:rPr lang="en-GB" dirty="0"/>
              <a:t> (p.Val300CysfsX86</a:t>
            </a:r>
            <a:r>
              <a:rPr lang="en-GB" dirty="0" smtClean="0"/>
              <a:t>) – homozygotes</a:t>
            </a:r>
          </a:p>
          <a:p>
            <a:r>
              <a:rPr lang="en-GB" i="1" dirty="0"/>
              <a:t>BTN2A1</a:t>
            </a:r>
            <a:r>
              <a:rPr lang="en-GB" dirty="0"/>
              <a:t> (p.Asp196ThrfsX10</a:t>
            </a:r>
            <a:r>
              <a:rPr lang="en-GB" dirty="0" smtClean="0"/>
              <a:t>) - homozygotes</a:t>
            </a:r>
          </a:p>
          <a:p>
            <a:r>
              <a:rPr lang="en-GB" i="1" dirty="0"/>
              <a:t>HLA-DQB1</a:t>
            </a:r>
            <a:r>
              <a:rPr lang="en-GB" dirty="0"/>
              <a:t> (</a:t>
            </a:r>
            <a:r>
              <a:rPr lang="en-GB" dirty="0" smtClean="0"/>
              <a:t>splice-site </a:t>
            </a:r>
            <a:r>
              <a:rPr lang="en-GB" dirty="0" err="1" smtClean="0"/>
              <a:t>acc</a:t>
            </a:r>
            <a:r>
              <a:rPr lang="en-GB" dirty="0" smtClean="0"/>
              <a:t>/don) – </a:t>
            </a:r>
            <a:r>
              <a:rPr lang="en-GB" dirty="0" err="1" smtClean="0"/>
              <a:t>homozyg</a:t>
            </a:r>
            <a:r>
              <a:rPr lang="en-GB" dirty="0"/>
              <a:t>.</a:t>
            </a:r>
            <a:endParaRPr lang="en-GB" dirty="0" smtClean="0"/>
          </a:p>
          <a:p>
            <a:r>
              <a:rPr lang="en-GB" i="1" dirty="0"/>
              <a:t>ENSA</a:t>
            </a:r>
            <a:r>
              <a:rPr lang="en-GB" dirty="0"/>
              <a:t> (p.Gln101X</a:t>
            </a:r>
            <a:r>
              <a:rPr lang="en-GB" dirty="0" smtClean="0"/>
              <a:t>)</a:t>
            </a:r>
          </a:p>
          <a:p>
            <a:r>
              <a:rPr lang="en-GB" i="1" dirty="0"/>
              <a:t>TAP2 </a:t>
            </a:r>
            <a:r>
              <a:rPr lang="en-GB" dirty="0" smtClean="0"/>
              <a:t>(p.Arg449X) - homozygote</a:t>
            </a:r>
          </a:p>
          <a:p>
            <a:endParaRPr lang="en-GB" dirty="0"/>
          </a:p>
          <a:p>
            <a:endParaRPr lang="en-GB" dirty="0"/>
          </a:p>
          <a:p>
            <a:endParaRPr lang="en-GB" dirty="0"/>
          </a:p>
        </p:txBody>
      </p:sp>
    </p:spTree>
    <p:extLst>
      <p:ext uri="{BB962C8B-B14F-4D97-AF65-F5344CB8AC3E}">
        <p14:creationId xmlns:p14="http://schemas.microsoft.com/office/powerpoint/2010/main" val="269375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2007</TotalTime>
  <Words>1673</Words>
  <Application>Microsoft Office PowerPoint</Application>
  <PresentationFormat>On-screen Show (4:3)</PresentationFormat>
  <Paragraphs>220</Paragraphs>
  <Slides>34</Slides>
  <Notes>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Solstice</vt:lpstr>
      <vt:lpstr>Identification of a large set of rare complete human knockouts</vt:lpstr>
      <vt:lpstr>Introduction</vt:lpstr>
      <vt:lpstr>PowerPoint Presentation</vt:lpstr>
      <vt:lpstr>PowerPoint Presentation</vt:lpstr>
      <vt:lpstr>Iceland</vt:lpstr>
      <vt:lpstr>PowerPoint Presentation</vt:lpstr>
      <vt:lpstr>Aims</vt:lpstr>
      <vt:lpstr>Aims (2)</vt:lpstr>
      <vt:lpstr>Methods</vt:lpstr>
      <vt:lpstr>Methods (2)</vt:lpstr>
      <vt:lpstr>Methods (3)</vt:lpstr>
      <vt:lpstr>Methods (4)</vt:lpstr>
      <vt:lpstr>Results</vt:lpstr>
      <vt:lpstr>Results (MAF &lt;0.5%)</vt:lpstr>
      <vt:lpstr>Results</vt:lpstr>
      <vt:lpstr>Results (2)</vt:lpstr>
      <vt:lpstr>Results (3)</vt:lpstr>
      <vt:lpstr>Results (3) continued…</vt:lpstr>
      <vt:lpstr>Results (4)</vt:lpstr>
      <vt:lpstr>Results (5)</vt:lpstr>
      <vt:lpstr>Results (6)</vt:lpstr>
      <vt:lpstr>Results (7)</vt:lpstr>
      <vt:lpstr>Results (8)</vt:lpstr>
      <vt:lpstr>(Their) Discussion</vt:lpstr>
      <vt:lpstr>Conclusions</vt:lpstr>
      <vt:lpstr>(My) Discussion</vt:lpstr>
      <vt:lpstr>PowerPoint Presentation</vt:lpstr>
      <vt:lpstr>(My) Discussion</vt:lpstr>
      <vt:lpstr>(My) Discussion</vt:lpstr>
      <vt:lpstr>(My) Discussion</vt:lpstr>
      <vt:lpstr>(My) Discussion</vt:lpstr>
      <vt:lpstr>(My) Discussion</vt:lpstr>
      <vt:lpstr>(My) Discussion</vt:lpstr>
      <vt:lpstr>Maybe of interest…</vt:lpstr>
    </vt:vector>
  </TitlesOfParts>
  <Company>University of Leicester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a large set of rare complete human knockouts</dc:title>
  <dc:creator>ame26</dc:creator>
  <cp:lastModifiedBy>ame26</cp:lastModifiedBy>
  <cp:revision>68</cp:revision>
  <dcterms:created xsi:type="dcterms:W3CDTF">2016-01-18T11:52:31Z</dcterms:created>
  <dcterms:modified xsi:type="dcterms:W3CDTF">2016-01-27T14:47:58Z</dcterms:modified>
</cp:coreProperties>
</file>