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32" r:id="rId1"/>
  </p:sldMasterIdLst>
  <p:notesMasterIdLst>
    <p:notesMasterId r:id="rId43"/>
  </p:notesMasterIdLst>
  <p:handoutMasterIdLst>
    <p:handoutMasterId r:id="rId44"/>
  </p:handoutMasterIdLst>
  <p:sldIdLst>
    <p:sldId id="532" r:id="rId2"/>
    <p:sldId id="553" r:id="rId3"/>
    <p:sldId id="545" r:id="rId4"/>
    <p:sldId id="566" r:id="rId5"/>
    <p:sldId id="535" r:id="rId6"/>
    <p:sldId id="534" r:id="rId7"/>
    <p:sldId id="564" r:id="rId8"/>
    <p:sldId id="555" r:id="rId9"/>
    <p:sldId id="552" r:id="rId10"/>
    <p:sldId id="569" r:id="rId11"/>
    <p:sldId id="539" r:id="rId12"/>
    <p:sldId id="536" r:id="rId13"/>
    <p:sldId id="546" r:id="rId14"/>
    <p:sldId id="568" r:id="rId15"/>
    <p:sldId id="538" r:id="rId16"/>
    <p:sldId id="537" r:id="rId17"/>
    <p:sldId id="565" r:id="rId18"/>
    <p:sldId id="540" r:id="rId19"/>
    <p:sldId id="543" r:id="rId20"/>
    <p:sldId id="542" r:id="rId21"/>
    <p:sldId id="541" r:id="rId22"/>
    <p:sldId id="570" r:id="rId23"/>
    <p:sldId id="571" r:id="rId24"/>
    <p:sldId id="547" r:id="rId25"/>
    <p:sldId id="551" r:id="rId26"/>
    <p:sldId id="563" r:id="rId27"/>
    <p:sldId id="573" r:id="rId28"/>
    <p:sldId id="554" r:id="rId29"/>
    <p:sldId id="572" r:id="rId30"/>
    <p:sldId id="548" r:id="rId31"/>
    <p:sldId id="550" r:id="rId32"/>
    <p:sldId id="549" r:id="rId33"/>
    <p:sldId id="574" r:id="rId34"/>
    <p:sldId id="560" r:id="rId35"/>
    <p:sldId id="562" r:id="rId36"/>
    <p:sldId id="556" r:id="rId37"/>
    <p:sldId id="557" r:id="rId38"/>
    <p:sldId id="567" r:id="rId39"/>
    <p:sldId id="559" r:id="rId40"/>
    <p:sldId id="558" r:id="rId41"/>
    <p:sldId id="561" r:id="rId42"/>
  </p:sldIdLst>
  <p:sldSz cx="10287000" cy="6858000" type="35mm"/>
  <p:notesSz cx="6735763" cy="9866313"/>
  <p:defaultTextStyle>
    <a:defPPr>
      <a:defRPr lang="en-US"/>
    </a:defPPr>
    <a:lvl1pPr algn="ctr" rtl="0" eaLnBrk="0" fontAlgn="base" hangingPunct="0">
      <a:spcBef>
        <a:spcPct val="0"/>
      </a:spcBef>
      <a:spcAft>
        <a:spcPct val="0"/>
      </a:spcAft>
      <a:defRPr sz="3600" kern="1200">
        <a:solidFill>
          <a:schemeClr val="tx1"/>
        </a:solidFill>
        <a:latin typeface="Times New Roman" charset="0"/>
        <a:ea typeface="+mn-ea"/>
        <a:cs typeface="+mn-cs"/>
      </a:defRPr>
    </a:lvl1pPr>
    <a:lvl2pPr marL="457200" algn="ctr" rtl="0" eaLnBrk="0" fontAlgn="base" hangingPunct="0">
      <a:spcBef>
        <a:spcPct val="0"/>
      </a:spcBef>
      <a:spcAft>
        <a:spcPct val="0"/>
      </a:spcAft>
      <a:defRPr sz="3600" kern="1200">
        <a:solidFill>
          <a:schemeClr val="tx1"/>
        </a:solidFill>
        <a:latin typeface="Times New Roman" charset="0"/>
        <a:ea typeface="+mn-ea"/>
        <a:cs typeface="+mn-cs"/>
      </a:defRPr>
    </a:lvl2pPr>
    <a:lvl3pPr marL="914400" algn="ctr" rtl="0" eaLnBrk="0" fontAlgn="base" hangingPunct="0">
      <a:spcBef>
        <a:spcPct val="0"/>
      </a:spcBef>
      <a:spcAft>
        <a:spcPct val="0"/>
      </a:spcAft>
      <a:defRPr sz="3600" kern="1200">
        <a:solidFill>
          <a:schemeClr val="tx1"/>
        </a:solidFill>
        <a:latin typeface="Times New Roman" charset="0"/>
        <a:ea typeface="+mn-ea"/>
        <a:cs typeface="+mn-cs"/>
      </a:defRPr>
    </a:lvl3pPr>
    <a:lvl4pPr marL="1371600" algn="ctr" rtl="0" eaLnBrk="0" fontAlgn="base" hangingPunct="0">
      <a:spcBef>
        <a:spcPct val="0"/>
      </a:spcBef>
      <a:spcAft>
        <a:spcPct val="0"/>
      </a:spcAft>
      <a:defRPr sz="3600" kern="1200">
        <a:solidFill>
          <a:schemeClr val="tx1"/>
        </a:solidFill>
        <a:latin typeface="Times New Roman" charset="0"/>
        <a:ea typeface="+mn-ea"/>
        <a:cs typeface="+mn-cs"/>
      </a:defRPr>
    </a:lvl4pPr>
    <a:lvl5pPr marL="1828800" algn="ctr" rtl="0" eaLnBrk="0" fontAlgn="base" hangingPunct="0">
      <a:spcBef>
        <a:spcPct val="0"/>
      </a:spcBef>
      <a:spcAft>
        <a:spcPct val="0"/>
      </a:spcAft>
      <a:defRPr sz="3600" kern="1200">
        <a:solidFill>
          <a:schemeClr val="tx1"/>
        </a:solidFill>
        <a:latin typeface="Times New Roman" charset="0"/>
        <a:ea typeface="+mn-ea"/>
        <a:cs typeface="+mn-cs"/>
      </a:defRPr>
    </a:lvl5pPr>
    <a:lvl6pPr marL="2286000" algn="l" defTabSz="914400" rtl="0" eaLnBrk="1" latinLnBrk="0" hangingPunct="1">
      <a:defRPr sz="3600" kern="1200">
        <a:solidFill>
          <a:schemeClr val="tx1"/>
        </a:solidFill>
        <a:latin typeface="Times New Roman" charset="0"/>
        <a:ea typeface="+mn-ea"/>
        <a:cs typeface="+mn-cs"/>
      </a:defRPr>
    </a:lvl6pPr>
    <a:lvl7pPr marL="2743200" algn="l" defTabSz="914400" rtl="0" eaLnBrk="1" latinLnBrk="0" hangingPunct="1">
      <a:defRPr sz="3600" kern="1200">
        <a:solidFill>
          <a:schemeClr val="tx1"/>
        </a:solidFill>
        <a:latin typeface="Times New Roman" charset="0"/>
        <a:ea typeface="+mn-ea"/>
        <a:cs typeface="+mn-cs"/>
      </a:defRPr>
    </a:lvl7pPr>
    <a:lvl8pPr marL="3200400" algn="l" defTabSz="914400" rtl="0" eaLnBrk="1" latinLnBrk="0" hangingPunct="1">
      <a:defRPr sz="3600" kern="1200">
        <a:solidFill>
          <a:schemeClr val="tx1"/>
        </a:solidFill>
        <a:latin typeface="Times New Roman" charset="0"/>
        <a:ea typeface="+mn-ea"/>
        <a:cs typeface="+mn-cs"/>
      </a:defRPr>
    </a:lvl8pPr>
    <a:lvl9pPr marL="3657600" algn="l" defTabSz="914400" rtl="0" eaLnBrk="1" latinLnBrk="0" hangingPunct="1">
      <a:defRPr sz="36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0">
          <p15:clr>
            <a:srgbClr val="A4A3A4"/>
          </p15:clr>
        </p15:guide>
      </p15:sldGuideLst>
    </p:ext>
    <p:ext uri="{2D200454-40CA-4A62-9FC3-DE9A4176ACB9}">
      <p15:notesGuideLst xmlns:p15="http://schemas.microsoft.com/office/powerpoint/2012/main">
        <p15:guide id="1" orient="horz" pos="2376" userDrawn="1">
          <p15:clr>
            <a:srgbClr val="A4A3A4"/>
          </p15:clr>
        </p15:guide>
        <p15:guide id="2" pos="319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66"/>
    <a:srgbClr val="FF00FF"/>
    <a:srgbClr val="66FF6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08" autoAdjust="0"/>
    <p:restoredTop sz="92866" autoAdjust="0"/>
  </p:normalViewPr>
  <p:slideViewPr>
    <p:cSldViewPr showGuides="1">
      <p:cViewPr varScale="1">
        <p:scale>
          <a:sx n="87" d="100"/>
          <a:sy n="87" d="100"/>
        </p:scale>
        <p:origin x="108" y="318"/>
      </p:cViewPr>
      <p:guideLst>
        <p:guide orient="horz" pos="2160"/>
        <p:guide pos="32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howGuides="1">
      <p:cViewPr varScale="1">
        <p:scale>
          <a:sx n="75" d="100"/>
          <a:sy n="75" d="100"/>
        </p:scale>
        <p:origin x="-2196" y="-108"/>
      </p:cViewPr>
      <p:guideLst>
        <p:guide orient="horz" pos="2376"/>
        <p:guide pos="319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5549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3206" y="-36291"/>
            <a:ext cx="2921342" cy="490713"/>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l">
              <a:defRPr sz="1000" i="1"/>
            </a:lvl1pPr>
          </a:lstStyle>
          <a:p>
            <a:pPr>
              <a:defRPr/>
            </a:pPr>
            <a:endParaRPr lang="en-US"/>
          </a:p>
        </p:txBody>
      </p:sp>
      <p:sp>
        <p:nvSpPr>
          <p:cNvPr id="2051" name="Rectangle 3"/>
          <p:cNvSpPr>
            <a:spLocks noGrp="1" noChangeArrowheads="1"/>
          </p:cNvSpPr>
          <p:nvPr>
            <p:ph type="dt" idx="1"/>
          </p:nvPr>
        </p:nvSpPr>
        <p:spPr bwMode="auto">
          <a:xfrm>
            <a:off x="3817628" y="-36291"/>
            <a:ext cx="2921342" cy="490713"/>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a:defRPr sz="1000" i="1"/>
            </a:lvl1pPr>
          </a:lstStyle>
          <a:p>
            <a:pPr>
              <a:defRPr/>
            </a:pPr>
            <a:endParaRPr lang="en-US"/>
          </a:p>
        </p:txBody>
      </p:sp>
      <p:sp>
        <p:nvSpPr>
          <p:cNvPr id="49156" name="Rectangle 4"/>
          <p:cNvSpPr>
            <a:spLocks noGrp="1" noRot="1" noChangeAspect="1" noChangeArrowheads="1" noTextEdit="1"/>
          </p:cNvSpPr>
          <p:nvPr>
            <p:ph type="sldImg" idx="2"/>
          </p:nvPr>
        </p:nvSpPr>
        <p:spPr bwMode="auto">
          <a:xfrm>
            <a:off x="569913" y="704850"/>
            <a:ext cx="5597525" cy="3730625"/>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899492" y="4687801"/>
            <a:ext cx="4936779" cy="4477946"/>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54" name="Rectangle 6"/>
          <p:cNvSpPr>
            <a:spLocks noGrp="1" noChangeArrowheads="1"/>
          </p:cNvSpPr>
          <p:nvPr>
            <p:ph type="ftr" sz="quarter" idx="4"/>
          </p:nvPr>
        </p:nvSpPr>
        <p:spPr bwMode="auto">
          <a:xfrm>
            <a:off x="-3206" y="9410313"/>
            <a:ext cx="2921342" cy="490713"/>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l">
              <a:defRPr sz="1000" i="1"/>
            </a:lvl1pPr>
          </a:lstStyle>
          <a:p>
            <a:pPr>
              <a:defRPr/>
            </a:pPr>
            <a:endParaRPr lang="en-US"/>
          </a:p>
        </p:txBody>
      </p:sp>
      <p:sp>
        <p:nvSpPr>
          <p:cNvPr id="2055" name="Rectangle 7"/>
          <p:cNvSpPr>
            <a:spLocks noGrp="1" noChangeArrowheads="1"/>
          </p:cNvSpPr>
          <p:nvPr>
            <p:ph type="sldNum" sz="quarter" idx="5"/>
          </p:nvPr>
        </p:nvSpPr>
        <p:spPr bwMode="auto">
          <a:xfrm>
            <a:off x="3817628" y="9410313"/>
            <a:ext cx="2921342" cy="490713"/>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a:defRPr sz="1000" i="1"/>
            </a:lvl1pPr>
          </a:lstStyle>
          <a:p>
            <a:pPr>
              <a:defRPr/>
            </a:pPr>
            <a:fld id="{D98EBD3A-F4A0-4915-9183-5CCA4430E2AF}" type="slidenum">
              <a:rPr lang="en-US"/>
              <a:pPr>
                <a:defRPr/>
              </a:pPr>
              <a:t>‹#›</a:t>
            </a:fld>
            <a:endParaRPr lang="en-US"/>
          </a:p>
        </p:txBody>
      </p:sp>
    </p:spTree>
    <p:extLst>
      <p:ext uri="{BB962C8B-B14F-4D97-AF65-F5344CB8AC3E}">
        <p14:creationId xmlns:p14="http://schemas.microsoft.com/office/powerpoint/2010/main" val="32225397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Good morning. </a:t>
            </a:r>
          </a:p>
          <a:p>
            <a:r>
              <a:rPr lang="en-GB" dirty="0" smtClean="0"/>
              <a:t>Just</a:t>
            </a:r>
            <a:r>
              <a:rPr lang="en-GB" baseline="0" dirty="0" smtClean="0"/>
              <a:t> to introduce myself, </a:t>
            </a:r>
            <a:r>
              <a:rPr lang="en-GB" dirty="0" smtClean="0"/>
              <a:t>I’m </a:t>
            </a:r>
            <a:r>
              <a:rPr lang="en-GB" dirty="0" smtClean="0"/>
              <a:t>Mesut. </a:t>
            </a:r>
          </a:p>
          <a:p>
            <a:r>
              <a:rPr lang="en-GB" dirty="0" smtClean="0"/>
              <a:t>So this hour’s talk is about Identifying Mendelian</a:t>
            </a:r>
            <a:r>
              <a:rPr lang="en-GB" baseline="0" dirty="0" smtClean="0"/>
              <a:t> disease causal variants. </a:t>
            </a:r>
            <a:r>
              <a:rPr lang="en-GB" dirty="0" smtClean="0"/>
              <a:t> </a:t>
            </a:r>
          </a:p>
          <a:p>
            <a:r>
              <a:rPr lang="en-GB" dirty="0" smtClean="0"/>
              <a:t>I’ll talk for around 30</a:t>
            </a:r>
            <a:r>
              <a:rPr lang="en-GB" baseline="0" dirty="0" smtClean="0"/>
              <a:t> </a:t>
            </a:r>
            <a:r>
              <a:rPr lang="en-GB" baseline="0" dirty="0" err="1" smtClean="0"/>
              <a:t>mins</a:t>
            </a:r>
            <a:r>
              <a:rPr lang="en-GB" baseline="0" dirty="0" smtClean="0"/>
              <a:t> before we try out what we’ve learned in a practical. </a:t>
            </a:r>
          </a:p>
          <a:p>
            <a:r>
              <a:rPr lang="en-GB" baseline="0" dirty="0" smtClean="0"/>
              <a:t>If you’ll have any urgent questions, please ask them as we go along; but if they’re not urgent since we’ll have a lot of time at the end for a practical I’ll come around and answer your questions that way</a:t>
            </a:r>
            <a:r>
              <a:rPr lang="en-GB" baseline="0" dirty="0" smtClean="0"/>
              <a:t>.</a:t>
            </a:r>
          </a:p>
          <a:p>
            <a:r>
              <a:rPr lang="en-GB" baseline="0" dirty="0" smtClean="0"/>
              <a:t>Question: Ice-breaker – Difference between Mendelian and complex disorder?</a:t>
            </a:r>
            <a:endParaRPr lang="en-GB" dirty="0"/>
          </a:p>
        </p:txBody>
      </p:sp>
      <p:sp>
        <p:nvSpPr>
          <p:cNvPr id="4" name="Slide Number Placeholder 3"/>
          <p:cNvSpPr>
            <a:spLocks noGrp="1"/>
          </p:cNvSpPr>
          <p:nvPr>
            <p:ph type="sldNum" sz="quarter" idx="10"/>
          </p:nvPr>
        </p:nvSpPr>
        <p:spPr/>
        <p:txBody>
          <a:bodyPr/>
          <a:lstStyle/>
          <a:p>
            <a:fld id="{255B2EF9-A7C9-46F7-A5AD-AEB9919555A6}" type="slidenum">
              <a:rPr lang="en-GB" smtClean="0"/>
              <a:t>1</a:t>
            </a:fld>
            <a:endParaRPr lang="en-GB"/>
          </a:p>
        </p:txBody>
      </p:sp>
    </p:spTree>
    <p:extLst>
      <p:ext uri="{BB962C8B-B14F-4D97-AF65-F5344CB8AC3E}">
        <p14:creationId xmlns:p14="http://schemas.microsoft.com/office/powerpoint/2010/main" val="1875742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 don’t like</a:t>
            </a:r>
            <a:r>
              <a:rPr lang="en-GB" baseline="0" dirty="0" smtClean="0"/>
              <a:t> putting up a slide for contents but as you’re on the fourth day – you must have a lot of information in your head that’s not fully connected yet. So I don’t want this lecture to be just another one where I just spurt out some information and expect you to make sense of everything. </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2</a:t>
            </a:fld>
            <a:endParaRPr lang="en-US"/>
          </a:p>
        </p:txBody>
      </p:sp>
    </p:spTree>
    <p:extLst>
      <p:ext uri="{BB962C8B-B14F-4D97-AF65-F5344CB8AC3E}">
        <p14:creationId xmlns:p14="http://schemas.microsoft.com/office/powerpoint/2010/main" val="1009429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kick off I’ve put this slide</a:t>
            </a:r>
            <a:r>
              <a:rPr lang="en-GB" baseline="0" dirty="0" smtClean="0"/>
              <a:t> is here to put things into context so that you know which talks to connect. As you can see my talk is located towards the end of the process when analysing Mendelian disorders.</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3</a:t>
            </a:fld>
            <a:endParaRPr lang="en-US"/>
          </a:p>
        </p:txBody>
      </p:sp>
    </p:spTree>
    <p:extLst>
      <p:ext uri="{BB962C8B-B14F-4D97-AF65-F5344CB8AC3E}">
        <p14:creationId xmlns:p14="http://schemas.microsoft.com/office/powerpoint/2010/main" val="1637859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I’ll take a couple steps back and remind you </a:t>
            </a:r>
            <a:r>
              <a:rPr lang="en-GB" baseline="0" dirty="0" smtClean="0"/>
              <a:t>a few things about VCF files – which you must have seen in Denis’ talk</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5</a:t>
            </a:fld>
            <a:endParaRPr lang="en-US"/>
          </a:p>
        </p:txBody>
      </p:sp>
    </p:spTree>
    <p:extLst>
      <p:ext uri="{BB962C8B-B14F-4D97-AF65-F5344CB8AC3E}">
        <p14:creationId xmlns:p14="http://schemas.microsoft.com/office/powerpoint/2010/main" val="2200249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Once you have a </a:t>
            </a:r>
            <a:r>
              <a:rPr lang="en-GB" dirty="0" err="1" smtClean="0"/>
              <a:t>vcf</a:t>
            </a:r>
            <a:r>
              <a:rPr lang="en-GB" dirty="0" smtClean="0"/>
              <a:t> file, you’d then want</a:t>
            </a:r>
            <a:r>
              <a:rPr lang="en-GB" baseline="0" dirty="0" smtClean="0"/>
              <a:t> to get some annotations for the variants in the </a:t>
            </a:r>
            <a:r>
              <a:rPr lang="en-GB" baseline="0" dirty="0" err="1" smtClean="0"/>
              <a:t>vcf</a:t>
            </a:r>
            <a:r>
              <a:rPr lang="en-GB" baseline="0" dirty="0" smtClean="0"/>
              <a:t> file – in Bristol we usually use </a:t>
            </a:r>
            <a:r>
              <a:rPr lang="en-GB" baseline="0" dirty="0" err="1" smtClean="0"/>
              <a:t>Ensembl’s</a:t>
            </a:r>
            <a:r>
              <a:rPr lang="en-GB" baseline="0" dirty="0" smtClean="0"/>
              <a:t> VEP annotations. Hopefully Hash will have said a few things about VEP.</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6</a:t>
            </a:fld>
            <a:endParaRPr lang="en-US"/>
          </a:p>
        </p:txBody>
      </p:sp>
    </p:spTree>
    <p:extLst>
      <p:ext uri="{BB962C8B-B14F-4D97-AF65-F5344CB8AC3E}">
        <p14:creationId xmlns:p14="http://schemas.microsoft.com/office/powerpoint/2010/main" val="864524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a </a:t>
            </a:r>
            <a:r>
              <a:rPr lang="en-GB" dirty="0" err="1" smtClean="0"/>
              <a:t>vep</a:t>
            </a:r>
            <a:r>
              <a:rPr lang="en-GB" baseline="0" dirty="0" smtClean="0"/>
              <a:t> file, just like in this example here, you’ll see several consequences for the same mutation. So here you </a:t>
            </a:r>
            <a:r>
              <a:rPr lang="en-GB" baseline="0" smtClean="0"/>
              <a:t>see 4 </a:t>
            </a:r>
            <a:r>
              <a:rPr lang="en-GB" baseline="0" dirty="0" smtClean="0"/>
              <a:t>different consequences for this SNP here. Why?</a:t>
            </a:r>
          </a:p>
          <a:p>
            <a:r>
              <a:rPr lang="en-GB" baseline="0" dirty="0" smtClean="0"/>
              <a:t>Because this gene has three transcripts! And therefore, there has to be a consequence for each transcript</a:t>
            </a:r>
          </a:p>
          <a:p>
            <a:r>
              <a:rPr lang="en-GB" baseline="0" dirty="0" smtClean="0"/>
              <a:t>Things will be clearer in the next slide</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7</a:t>
            </a:fld>
            <a:endParaRPr lang="en-US"/>
          </a:p>
        </p:txBody>
      </p:sp>
    </p:spTree>
    <p:extLst>
      <p:ext uri="{BB962C8B-B14F-4D97-AF65-F5344CB8AC3E}">
        <p14:creationId xmlns:p14="http://schemas.microsoft.com/office/powerpoint/2010/main" val="4132708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by now you should</a:t>
            </a:r>
            <a:r>
              <a:rPr lang="en-GB" baseline="0" dirty="0" smtClean="0"/>
              <a:t> have heard of something called alternative splicing which is the reason why there can be several transcripts of a gene. And if our mutation falls into exon 3 as in this example here, then the mutation will have an impact on the transcript which codes for transcript 1 but not for transcript 2.</a:t>
            </a:r>
          </a:p>
          <a:p>
            <a:r>
              <a:rPr lang="en-GB" baseline="0" dirty="0" smtClean="0"/>
              <a:t>As a side note: apart from alternative splicing, there could be another reason why the same mutation could have more than one effect on the genome. Can anybody think of it?</a:t>
            </a:r>
          </a:p>
          <a:p>
            <a:r>
              <a:rPr lang="en-GB" baseline="0" dirty="0" smtClean="0"/>
              <a:t>Mention: Overlapping genes!</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8</a:t>
            </a:fld>
            <a:endParaRPr lang="en-US"/>
          </a:p>
        </p:txBody>
      </p:sp>
    </p:spTree>
    <p:extLst>
      <p:ext uri="{BB962C8B-B14F-4D97-AF65-F5344CB8AC3E}">
        <p14:creationId xmlns:p14="http://schemas.microsoft.com/office/powerpoint/2010/main" val="814190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hopefully</a:t>
            </a:r>
            <a:r>
              <a:rPr lang="en-GB" baseline="0" dirty="0" smtClean="0"/>
              <a:t> this has made things clear. That’s the main thing which confuses people when they look at a </a:t>
            </a:r>
            <a:r>
              <a:rPr lang="en-GB" baseline="0" dirty="0" err="1" smtClean="0"/>
              <a:t>vep</a:t>
            </a:r>
            <a:r>
              <a:rPr lang="en-GB" baseline="0" dirty="0" smtClean="0"/>
              <a:t> annotated file.</a:t>
            </a:r>
          </a:p>
          <a:p>
            <a:r>
              <a:rPr lang="en-GB" baseline="0" dirty="0" smtClean="0"/>
              <a:t>So now we know why there could be many annotations for the same variant and therefore why there can be different effects of the same variant. </a:t>
            </a:r>
          </a:p>
          <a:p>
            <a:r>
              <a:rPr lang="en-GB" baseline="0" dirty="0" smtClean="0"/>
              <a:t>Nowadays the main problem with data is that they’re too large for one to analyse. So to make analyses simpler, people like me usually analyse what is called the canonical transcript for each gene. </a:t>
            </a:r>
          </a:p>
          <a:p>
            <a:r>
              <a:rPr lang="en-GB" baseline="0" dirty="0" smtClean="0"/>
              <a:t>Return to previous slide to explain why using only canonical transcript can be a problem</a:t>
            </a:r>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9</a:t>
            </a:fld>
            <a:endParaRPr lang="en-US"/>
          </a:p>
        </p:txBody>
      </p:sp>
    </p:spTree>
    <p:extLst>
      <p:ext uri="{BB962C8B-B14F-4D97-AF65-F5344CB8AC3E}">
        <p14:creationId xmlns:p14="http://schemas.microsoft.com/office/powerpoint/2010/main" val="1875921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Usually looking</a:t>
            </a:r>
            <a:r>
              <a:rPr lang="en-GB" baseline="0" dirty="0" smtClean="0"/>
              <a:t> for one causal variant – unlike in complex disorders</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11</a:t>
            </a:fld>
            <a:endParaRPr lang="en-US"/>
          </a:p>
        </p:txBody>
      </p:sp>
    </p:spTree>
    <p:extLst>
      <p:ext uri="{BB962C8B-B14F-4D97-AF65-F5344CB8AC3E}">
        <p14:creationId xmlns:p14="http://schemas.microsoft.com/office/powerpoint/2010/main" val="1048914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After understanding</a:t>
            </a:r>
            <a:r>
              <a:rPr lang="en-GB" baseline="0" dirty="0" smtClean="0"/>
              <a:t> what your disease is like, you’d want to create a list of candidate genes. I usually make two lists. One which contains all known genes and another which contains all suspected candidate genes. Of course the first one enables me to screen for known variants as this is the first thing we should all do when analysing sequencing data. Once you’re happy that your data doesn’t contain any of the known variants, then you can be excited about finding something novel.</a:t>
            </a:r>
          </a:p>
          <a:p>
            <a:r>
              <a:rPr lang="en-GB" baseline="0" dirty="0" smtClean="0"/>
              <a:t>So how do you create these lists? </a:t>
            </a:r>
          </a:p>
          <a:p>
            <a:r>
              <a:rPr lang="en-GB" baseline="0" dirty="0" smtClean="0"/>
              <a:t>* Means show them how to find them – open </a:t>
            </a:r>
            <a:r>
              <a:rPr lang="en-GB" baseline="0" dirty="0" err="1" smtClean="0"/>
              <a:t>pubmed</a:t>
            </a:r>
            <a:r>
              <a:rPr lang="en-GB" baseline="0" dirty="0" smtClean="0"/>
              <a:t> and enter appropriate </a:t>
            </a:r>
            <a:r>
              <a:rPr lang="en-GB" baseline="0" dirty="0" smtClean="0"/>
              <a:t>keywords – </a:t>
            </a:r>
            <a:r>
              <a:rPr lang="en-GB" baseline="0" dirty="0" err="1" smtClean="0"/>
              <a:t>Bardet-Biedl</a:t>
            </a:r>
            <a:r>
              <a:rPr lang="en-GB" baseline="0" dirty="0" smtClean="0"/>
              <a:t> syndrome, ciliome database and cancer database</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12</a:t>
            </a:fld>
            <a:endParaRPr lang="en-US"/>
          </a:p>
        </p:txBody>
      </p:sp>
    </p:spTree>
    <p:extLst>
      <p:ext uri="{BB962C8B-B14F-4D97-AF65-F5344CB8AC3E}">
        <p14:creationId xmlns:p14="http://schemas.microsoft.com/office/powerpoint/2010/main" val="697360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Once you’re</a:t>
            </a:r>
            <a:r>
              <a:rPr lang="en-GB" baseline="0" dirty="0" smtClean="0"/>
              <a:t> happy with your candidate gene lists, </a:t>
            </a:r>
            <a:r>
              <a:rPr lang="en-GB" dirty="0" smtClean="0"/>
              <a:t>we can</a:t>
            </a:r>
            <a:r>
              <a:rPr lang="en-GB" baseline="0" dirty="0" smtClean="0"/>
              <a:t> now move onto the filtering stage. So we have our </a:t>
            </a:r>
            <a:r>
              <a:rPr lang="en-GB" baseline="0" dirty="0" err="1" smtClean="0"/>
              <a:t>vep</a:t>
            </a:r>
            <a:r>
              <a:rPr lang="en-GB" baseline="0" dirty="0" smtClean="0"/>
              <a:t> annotated file but it’ll have tens of thousands of variants if you’re working with WES data. And millions, if you’re working with whole-genome data. </a:t>
            </a:r>
          </a:p>
          <a:p>
            <a:r>
              <a:rPr lang="en-GB" baseline="0" dirty="0" smtClean="0"/>
              <a:t>How you analyse your data will depend on the type of individual you’re analysing. Clinically relevant Mendelian disorders are usually rare due to natural selection as they affect the fertility of the affected individuals. Thus the variants which cause them are also rare.</a:t>
            </a:r>
          </a:p>
          <a:p>
            <a:r>
              <a:rPr lang="en-GB" baseline="0" dirty="0" smtClean="0"/>
              <a:t>However autosomal recessive disorders are even rarer as they require both the mother and father to be carriers. Therefore clinically relevant AR disorders in outbred populations is extremely rare. However the probability of an AR disorder is inflated in consanguineous individuals. The reason behind this is simply explained in this diagram here. So this cuts down the part of the genome we need to analyse by approx. 15/16. </a:t>
            </a:r>
          </a:p>
          <a:p>
            <a:r>
              <a:rPr lang="en-GB" baseline="0" dirty="0" smtClean="0"/>
              <a:t>I guess Santi had said a few things about this on the first day</a:t>
            </a:r>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13</a:t>
            </a:fld>
            <a:endParaRPr lang="en-US"/>
          </a:p>
        </p:txBody>
      </p:sp>
    </p:spTree>
    <p:extLst>
      <p:ext uri="{BB962C8B-B14F-4D97-AF65-F5344CB8AC3E}">
        <p14:creationId xmlns:p14="http://schemas.microsoft.com/office/powerpoint/2010/main" val="4289503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 help you with this, we’ve made available an easy to use plotter which plots</a:t>
            </a:r>
            <a:r>
              <a:rPr lang="en-GB" baseline="0" dirty="0" smtClean="0"/>
              <a:t> the heterozygosity/homozygosity status of all the variants in a </a:t>
            </a:r>
            <a:r>
              <a:rPr lang="en-GB" baseline="0" dirty="0" err="1" smtClean="0"/>
              <a:t>vcf</a:t>
            </a:r>
            <a:r>
              <a:rPr lang="en-GB" baseline="0" dirty="0" smtClean="0"/>
              <a:t> file</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14</a:t>
            </a:fld>
            <a:endParaRPr lang="en-US"/>
          </a:p>
        </p:txBody>
      </p:sp>
    </p:spTree>
    <p:extLst>
      <p:ext uri="{BB962C8B-B14F-4D97-AF65-F5344CB8AC3E}">
        <p14:creationId xmlns:p14="http://schemas.microsoft.com/office/powerpoint/2010/main" val="2617724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the previous slide applied only to data from consanguineous</a:t>
            </a:r>
            <a:r>
              <a:rPr lang="en-GB" baseline="0" dirty="0" smtClean="0"/>
              <a:t> individuals. The next three slides apply to all data types – both </a:t>
            </a:r>
            <a:r>
              <a:rPr lang="en-GB" baseline="0" dirty="0" err="1" smtClean="0"/>
              <a:t>consang</a:t>
            </a:r>
            <a:r>
              <a:rPr lang="en-GB" baseline="0" dirty="0" smtClean="0"/>
              <a:t> and outbred. So you would first be looking to think through which variants fit the mode of inheritance of your disease. So to use an example: a variant causal of an autosomal recessive disease has to be homozygous in the affected individuals and not in the unaffected ones. </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15</a:t>
            </a:fld>
            <a:endParaRPr lang="en-US"/>
          </a:p>
        </p:txBody>
      </p:sp>
    </p:spTree>
    <p:extLst>
      <p:ext uri="{BB962C8B-B14F-4D97-AF65-F5344CB8AC3E}">
        <p14:creationId xmlns:p14="http://schemas.microsoft.com/office/powerpoint/2010/main" val="3413759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We’ve come across the HWE</a:t>
            </a:r>
            <a:r>
              <a:rPr lang="en-GB" baseline="0" dirty="0" smtClean="0"/>
              <a:t> in my lecture in the previous </a:t>
            </a:r>
            <a:r>
              <a:rPr lang="en-GB" baseline="0" dirty="0" err="1" smtClean="0"/>
              <a:t>shortcourse</a:t>
            </a:r>
            <a:r>
              <a:rPr lang="en-GB" baseline="0" dirty="0" smtClean="0"/>
              <a:t>. </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16</a:t>
            </a:fld>
            <a:endParaRPr lang="en-US"/>
          </a:p>
        </p:txBody>
      </p:sp>
    </p:spTree>
    <p:extLst>
      <p:ext uri="{BB962C8B-B14F-4D97-AF65-F5344CB8AC3E}">
        <p14:creationId xmlns:p14="http://schemas.microsoft.com/office/powerpoint/2010/main" val="828702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Another pragmatic</a:t>
            </a:r>
            <a:r>
              <a:rPr lang="en-GB" baseline="0" dirty="0" smtClean="0"/>
              <a:t> bit of filtering would be to filter out all variants which are not predicted to have a high impact such as synonymous mutations and non coding variants.</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17</a:t>
            </a:fld>
            <a:endParaRPr lang="en-US"/>
          </a:p>
        </p:txBody>
      </p:sp>
    </p:spTree>
    <p:extLst>
      <p:ext uri="{BB962C8B-B14F-4D97-AF65-F5344CB8AC3E}">
        <p14:creationId xmlns:p14="http://schemas.microsoft.com/office/powerpoint/2010/main" val="30521374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hopefully</a:t>
            </a:r>
            <a:r>
              <a:rPr lang="en-GB" baseline="0" dirty="0" smtClean="0"/>
              <a:t> once you’ve applied these filtering steps you should be left with a variants to follow up. So you return to the literature to see whether any of them were already reported previously. You can check this by using these databases.</a:t>
            </a:r>
          </a:p>
          <a:p>
            <a:r>
              <a:rPr lang="en-GB" baseline="0" dirty="0" smtClean="0"/>
              <a:t>* Open </a:t>
            </a:r>
            <a:r>
              <a:rPr lang="en-GB" baseline="0" dirty="0" smtClean="0"/>
              <a:t>OMIM and HGMD and show how to </a:t>
            </a:r>
            <a:r>
              <a:rPr lang="en-GB" baseline="0" dirty="0" smtClean="0"/>
              <a:t>use – HGMD466448, BBS2 gene</a:t>
            </a:r>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18</a:t>
            </a:fld>
            <a:endParaRPr lang="en-US"/>
          </a:p>
        </p:txBody>
      </p:sp>
    </p:spTree>
    <p:extLst>
      <p:ext uri="{BB962C8B-B14F-4D97-AF65-F5344CB8AC3E}">
        <p14:creationId xmlns:p14="http://schemas.microsoft.com/office/powerpoint/2010/main" val="2584696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OK so you’ve checked the databases</a:t>
            </a:r>
            <a:r>
              <a:rPr lang="en-GB" baseline="0" dirty="0" smtClean="0"/>
              <a:t> and found that your variants are absent indicating that you’ve potentially identified a novel variant and/or gene. I would be very happy if I saw a start loss, a splice site acceptor/donor variant or a stop gain in the list as they are likely to be functionally disruptive. If I only have missense mutations, I would then look to predict the effect of these mutations using software such as FATHMM, CADD and the famous ones SIFT and PolyPhen2.</a:t>
            </a:r>
          </a:p>
          <a:p>
            <a:r>
              <a:rPr lang="en-GB" dirty="0" smtClean="0"/>
              <a:t>*Show order of </a:t>
            </a:r>
            <a:r>
              <a:rPr lang="en-GB" dirty="0" err="1" smtClean="0"/>
              <a:t>vep’s</a:t>
            </a:r>
            <a:r>
              <a:rPr lang="en-GB" dirty="0" smtClean="0"/>
              <a:t> severity</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19</a:t>
            </a:fld>
            <a:endParaRPr lang="en-US"/>
          </a:p>
        </p:txBody>
      </p:sp>
    </p:spTree>
    <p:extLst>
      <p:ext uri="{BB962C8B-B14F-4D97-AF65-F5344CB8AC3E}">
        <p14:creationId xmlns:p14="http://schemas.microsoft.com/office/powerpoint/2010/main" val="19683658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You would then look to see if your</a:t>
            </a:r>
            <a:r>
              <a:rPr lang="en-GB" baseline="0" dirty="0" smtClean="0"/>
              <a:t> variant resides in a conserved region and whether the variant itself is conserved.</a:t>
            </a:r>
          </a:p>
          <a:p>
            <a:r>
              <a:rPr lang="en-GB" baseline="0" dirty="0" smtClean="0"/>
              <a:t>*Show GERP++ site and </a:t>
            </a:r>
            <a:r>
              <a:rPr lang="en-GB" baseline="0" dirty="0" err="1" smtClean="0"/>
              <a:t>UniProt</a:t>
            </a:r>
            <a:r>
              <a:rPr lang="en-GB" baseline="0" dirty="0" smtClean="0"/>
              <a:t> </a:t>
            </a:r>
            <a:r>
              <a:rPr lang="en-GB" baseline="0" dirty="0" smtClean="0"/>
              <a:t>site, DNAAF3, P residue after two T’s</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20</a:t>
            </a:fld>
            <a:endParaRPr lang="en-US"/>
          </a:p>
        </p:txBody>
      </p:sp>
    </p:spTree>
    <p:extLst>
      <p:ext uri="{BB962C8B-B14F-4D97-AF65-F5344CB8AC3E}">
        <p14:creationId xmlns:p14="http://schemas.microsoft.com/office/powerpoint/2010/main" val="27820777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If you have a variant in a novel gene, then the best bit of evidence would be find a study where they’ve knocked the gene out in a model organism.</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21</a:t>
            </a:fld>
            <a:endParaRPr lang="en-US"/>
          </a:p>
        </p:txBody>
      </p:sp>
    </p:spTree>
    <p:extLst>
      <p:ext uri="{BB962C8B-B14F-4D97-AF65-F5344CB8AC3E}">
        <p14:creationId xmlns:p14="http://schemas.microsoft.com/office/powerpoint/2010/main" val="35889085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It’s important</a:t>
            </a:r>
            <a:r>
              <a:rPr lang="en-GB" baseline="0" dirty="0" smtClean="0"/>
              <a:t> to check which tissues your gene is expressed because if you think you’ve </a:t>
            </a:r>
            <a:r>
              <a:rPr lang="en-GB" baseline="0" dirty="0" err="1" smtClean="0"/>
              <a:t>founf</a:t>
            </a:r>
            <a:r>
              <a:rPr lang="en-GB" baseline="0" dirty="0" smtClean="0"/>
              <a:t> a gene which causes intellectual disability but you find that it’s only expressed in the foot then it’s </a:t>
            </a:r>
            <a:r>
              <a:rPr lang="en-GB" baseline="0" dirty="0" err="1" smtClean="0"/>
              <a:t>gonna</a:t>
            </a:r>
            <a:r>
              <a:rPr lang="en-GB" baseline="0" dirty="0" smtClean="0"/>
              <a:t> be pretty hard to sell that to a journal.</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22</a:t>
            </a:fld>
            <a:endParaRPr lang="en-US"/>
          </a:p>
        </p:txBody>
      </p:sp>
    </p:spTree>
    <p:extLst>
      <p:ext uri="{BB962C8B-B14F-4D97-AF65-F5344CB8AC3E}">
        <p14:creationId xmlns:p14="http://schemas.microsoft.com/office/powerpoint/2010/main" val="42816773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DNAH5 causes</a:t>
            </a:r>
            <a:r>
              <a:rPr lang="en-GB" baseline="0" dirty="0" smtClean="0"/>
              <a:t> PCD which is a respiratory disease. So you’d expect the gene to be expressed in the lungs and as you can see it is.</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23</a:t>
            </a:fld>
            <a:endParaRPr lang="en-US"/>
          </a:p>
        </p:txBody>
      </p:sp>
    </p:spTree>
    <p:extLst>
      <p:ext uri="{BB962C8B-B14F-4D97-AF65-F5344CB8AC3E}">
        <p14:creationId xmlns:p14="http://schemas.microsoft.com/office/powerpoint/2010/main" val="2725514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 you will have heard multiple</a:t>
            </a:r>
            <a:r>
              <a:rPr lang="en-GB" baseline="0" dirty="0" smtClean="0"/>
              <a:t> times in the previous lectures, replicating your result is the best way to build evidence for your variant. However as Mendelian disorders are likely to be rare, this may not be always possible. Therefore it is essential to collect as much data as possible from the affected family.</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24</a:t>
            </a:fld>
            <a:endParaRPr lang="en-US"/>
          </a:p>
        </p:txBody>
      </p:sp>
    </p:spTree>
    <p:extLst>
      <p:ext uri="{BB962C8B-B14F-4D97-AF65-F5344CB8AC3E}">
        <p14:creationId xmlns:p14="http://schemas.microsoft.com/office/powerpoint/2010/main" val="8002151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we’ve talked about the theory behind the filtering steps we’d usually</a:t>
            </a:r>
            <a:r>
              <a:rPr lang="en-GB" baseline="0" dirty="0" smtClean="0"/>
              <a:t> apply. This slide shows how you would apply the filters quite easily using UNIX commands. So if you remember, I talked about creating a list of candidate genes. I also talked about filtering mutations which we think wouldn’t have a high impact on the function of the gene. So I’d create another list containing the sequence ontology terms for the high impact consequences. You’ll see an example in the next slide. Once we have made these two files, we can then just </a:t>
            </a:r>
            <a:r>
              <a:rPr lang="en-GB" baseline="0" dirty="0" err="1" smtClean="0"/>
              <a:t>grep</a:t>
            </a:r>
            <a:r>
              <a:rPr lang="en-GB" baseline="0" dirty="0" smtClean="0"/>
              <a:t> out all the variants which are located in our candidate genes…</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25</a:t>
            </a:fld>
            <a:endParaRPr lang="en-US"/>
          </a:p>
        </p:txBody>
      </p:sp>
    </p:spTree>
    <p:extLst>
      <p:ext uri="{BB962C8B-B14F-4D97-AF65-F5344CB8AC3E}">
        <p14:creationId xmlns:p14="http://schemas.microsoft.com/office/powerpoint/2010/main" val="25355701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So we got these terms from the ensemble VEP website – we saw before in slide 6</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27</a:t>
            </a:fld>
            <a:endParaRPr lang="en-US"/>
          </a:p>
        </p:txBody>
      </p:sp>
    </p:spTree>
    <p:extLst>
      <p:ext uri="{BB962C8B-B14F-4D97-AF65-F5344CB8AC3E}">
        <p14:creationId xmlns:p14="http://schemas.microsoft.com/office/powerpoint/2010/main" val="17462785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this is my final</a:t>
            </a:r>
            <a:r>
              <a:rPr lang="en-GB" baseline="0" dirty="0" smtClean="0"/>
              <a:t> slide before we move onto the practical. So hopefully now you can make sense of a </a:t>
            </a:r>
            <a:r>
              <a:rPr lang="en-GB" baseline="0" dirty="0" err="1" smtClean="0"/>
              <a:t>vep</a:t>
            </a:r>
            <a:r>
              <a:rPr lang="en-GB" baseline="0" dirty="0" smtClean="0"/>
              <a:t> annotated data when you see one…</a:t>
            </a:r>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28</a:t>
            </a:fld>
            <a:endParaRPr lang="en-US"/>
          </a:p>
        </p:txBody>
      </p:sp>
    </p:spTree>
    <p:extLst>
      <p:ext uri="{BB962C8B-B14F-4D97-AF65-F5344CB8AC3E}">
        <p14:creationId xmlns:p14="http://schemas.microsoft.com/office/powerpoint/2010/main" val="1551785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Sqrroot</a:t>
            </a:r>
            <a:r>
              <a:rPr lang="en-GB" baseline="0" dirty="0" smtClean="0"/>
              <a:t> of 1/20000 = 0.007 so filter variants with </a:t>
            </a:r>
            <a:r>
              <a:rPr lang="en-GB" baseline="0" smtClean="0"/>
              <a:t>MAF over 1%</a:t>
            </a:r>
            <a:endParaRPr lang="en-GB"/>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36</a:t>
            </a:fld>
            <a:endParaRPr lang="en-US"/>
          </a:p>
        </p:txBody>
      </p:sp>
    </p:spTree>
    <p:extLst>
      <p:ext uri="{BB962C8B-B14F-4D97-AF65-F5344CB8AC3E}">
        <p14:creationId xmlns:p14="http://schemas.microsoft.com/office/powerpoint/2010/main" val="27467547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D98EBD3A-F4A0-4915-9183-5CCA4430E2AF}" type="slidenum">
              <a:rPr lang="en-US" smtClean="0"/>
              <a:pPr>
                <a:defRPr/>
              </a:pPr>
              <a:t>41</a:t>
            </a:fld>
            <a:endParaRPr lang="en-US"/>
          </a:p>
        </p:txBody>
      </p:sp>
    </p:spTree>
    <p:extLst>
      <p:ext uri="{BB962C8B-B14F-4D97-AF65-F5344CB8AC3E}">
        <p14:creationId xmlns:p14="http://schemas.microsoft.com/office/powerpoint/2010/main" val="3434746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611630" y="359898"/>
            <a:ext cx="833247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611630" y="1850064"/>
            <a:ext cx="833247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pPr>
              <a:defRPr/>
            </a:pPr>
            <a:endParaRPr lang="en-US"/>
          </a:p>
        </p:txBody>
      </p:sp>
      <p:sp>
        <p:nvSpPr>
          <p:cNvPr id="20" name="Footer Placeholder 19"/>
          <p:cNvSpPr>
            <a:spLocks noGrp="1"/>
          </p:cNvSpPr>
          <p:nvPr>
            <p:ph type="ftr" sz="quarter" idx="11"/>
          </p:nvPr>
        </p:nvSpPr>
        <p:spPr/>
        <p:txBody>
          <a:bodyPr/>
          <a:lstStyle>
            <a:extLst/>
          </a:lstStyle>
          <a:p>
            <a:pPr>
              <a:defRPr/>
            </a:pPr>
            <a:endParaRPr lang="en-US"/>
          </a:p>
        </p:txBody>
      </p:sp>
      <p:sp>
        <p:nvSpPr>
          <p:cNvPr id="10" name="Slide Number Placeholder 9"/>
          <p:cNvSpPr>
            <a:spLocks noGrp="1"/>
          </p:cNvSpPr>
          <p:nvPr>
            <p:ph type="sldNum" sz="quarter" idx="12"/>
          </p:nvPr>
        </p:nvSpPr>
        <p:spPr/>
        <p:txBody>
          <a:bodyPr/>
          <a:lstStyle>
            <a:extLst/>
          </a:lstStyle>
          <a:p>
            <a:pPr>
              <a:defRPr/>
            </a:pPr>
            <a:fld id="{47D51D43-34A2-4F9C-8844-E62CCF7E0834}" type="slidenum">
              <a:rPr lang="en-US" smtClean="0"/>
              <a:pPr>
                <a:defRPr/>
              </a:pPr>
              <a:t>‹#›</a:t>
            </a:fld>
            <a:endParaRPr lang="en-US"/>
          </a:p>
        </p:txBody>
      </p:sp>
      <p:sp>
        <p:nvSpPr>
          <p:cNvPr id="8" name="Oval 7"/>
          <p:cNvSpPr/>
          <p:nvPr/>
        </p:nvSpPr>
        <p:spPr>
          <a:xfrm>
            <a:off x="1036612" y="1413802"/>
            <a:ext cx="236601"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301823" y="1345016"/>
            <a:ext cx="72009"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17F841F8-5F63-47D5-872A-DF40A7F907A3}"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568251" y="-54"/>
            <a:ext cx="771525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900691" y="2600325"/>
            <a:ext cx="72009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900691" y="1066800"/>
            <a:ext cx="72009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264B08BF-988B-4D42-8AAC-DAF9198CFECD}" type="slidenum">
              <a:rPr lang="en-US" smtClean="0"/>
              <a:pPr>
                <a:defRPr/>
              </a:pPr>
              <a:t>‹#›</a:t>
            </a:fld>
            <a:endParaRPr lang="en-US"/>
          </a:p>
        </p:txBody>
      </p:sp>
      <p:sp>
        <p:nvSpPr>
          <p:cNvPr id="10" name="Rectangle 9"/>
          <p:cNvSpPr/>
          <p:nvPr/>
        </p:nvSpPr>
        <p:spPr bwMode="invGray">
          <a:xfrm>
            <a:off x="2571750" y="0"/>
            <a:ext cx="85725"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443861" y="2814656"/>
            <a:ext cx="236601"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709072" y="2745870"/>
            <a:ext cx="72009"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615059" y="274320"/>
            <a:ext cx="843534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615059" y="1524000"/>
            <a:ext cx="4114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935599" y="1524000"/>
            <a:ext cx="4114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2724A805-53C8-4890-974A-608BF6D9C408}"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5160336"/>
            <a:ext cx="92583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14350" y="328278"/>
            <a:ext cx="45262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246370" y="328278"/>
            <a:ext cx="45262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514350" y="969336"/>
            <a:ext cx="45262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5246370" y="969336"/>
            <a:ext cx="45262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E976F083-6AFD-41EE-BC78-5A452FF87BFD}"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615059" y="274320"/>
            <a:ext cx="843534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pPr>
              <a:defRPr/>
            </a:pPr>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058DD744-735E-46A5-8723-B36959CD328B}"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141857" y="0"/>
            <a:ext cx="9145143"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pPr>
              <a:defRPr/>
            </a:pPr>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E3743BA8-AD07-48A6-98AA-DBA327084637}" type="slidenum">
              <a:rPr lang="en-US" smtClean="0"/>
              <a:pPr>
                <a:defRPr/>
              </a:pPr>
              <a:t>‹#›</a:t>
            </a:fld>
            <a:endParaRPr lang="en-US"/>
          </a:p>
        </p:txBody>
      </p:sp>
      <p:sp>
        <p:nvSpPr>
          <p:cNvPr id="6" name="Rectangle 5"/>
          <p:cNvSpPr/>
          <p:nvPr/>
        </p:nvSpPr>
        <p:spPr bwMode="invGray">
          <a:xfrm>
            <a:off x="1141857" y="-54"/>
            <a:ext cx="8229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16778"/>
            <a:ext cx="428625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14350" y="1406964"/>
            <a:ext cx="428625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514350" y="2133601"/>
            <a:ext cx="9172575"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46DED229-BFA7-4AFE-80AA-EBEBD477686D}"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2758" y="1066800"/>
            <a:ext cx="30861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pPr>
              <a:defRPr/>
            </a:pP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954368A6-C244-41A4-A0E8-DA0EF69A1FAB}" type="slidenum">
              <a:rPr lang="en-US" smtClean="0"/>
              <a:pPr>
                <a:defRPr/>
              </a:pPr>
              <a:t>‹#›</a:t>
            </a:fld>
            <a:endParaRPr lang="en-US"/>
          </a:p>
        </p:txBody>
      </p:sp>
      <p:sp>
        <p:nvSpPr>
          <p:cNvPr id="8" name="Rectangle 7"/>
          <p:cNvSpPr/>
          <p:nvPr/>
        </p:nvSpPr>
        <p:spPr>
          <a:xfrm>
            <a:off x="857250" y="1066800"/>
            <a:ext cx="51435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942975" y="1143004"/>
            <a:ext cx="497205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446316" y="954341"/>
            <a:ext cx="771525"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629125" y="936786"/>
            <a:ext cx="730377"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942975" y="4800600"/>
            <a:ext cx="497205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DFF06B69-D1CF-402F-8AB6-132703E73261}"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15250" y="274640"/>
            <a:ext cx="20574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285875" y="274641"/>
            <a:ext cx="6257925"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7DFDC168-C9B8-4D3D-8C02-DBF6ECDC6BC4}"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917917" y="-815922"/>
            <a:ext cx="1843748"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89919" y="21103"/>
            <a:ext cx="1914965"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205742" y="1055077"/>
            <a:ext cx="1266432"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139483" y="-54"/>
            <a:ext cx="9147518"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615059" y="274638"/>
            <a:ext cx="843534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615059" y="1447800"/>
            <a:ext cx="843534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4029075" y="6305550"/>
            <a:ext cx="24003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defRPr/>
            </a:pPr>
            <a:endParaRPr lang="en-US"/>
          </a:p>
        </p:txBody>
      </p:sp>
      <p:sp>
        <p:nvSpPr>
          <p:cNvPr id="10" name="Footer Placeholder 9"/>
          <p:cNvSpPr>
            <a:spLocks noGrp="1"/>
          </p:cNvSpPr>
          <p:nvPr>
            <p:ph type="ftr" sz="quarter" idx="3"/>
          </p:nvPr>
        </p:nvSpPr>
        <p:spPr>
          <a:xfrm>
            <a:off x="6429375" y="6305550"/>
            <a:ext cx="325755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endParaRPr lang="en-US"/>
          </a:p>
        </p:txBody>
      </p:sp>
      <p:sp>
        <p:nvSpPr>
          <p:cNvPr id="22" name="Slide Number Placeholder 21"/>
          <p:cNvSpPr>
            <a:spLocks noGrp="1"/>
          </p:cNvSpPr>
          <p:nvPr>
            <p:ph type="sldNum" sz="quarter" idx="4"/>
          </p:nvPr>
        </p:nvSpPr>
        <p:spPr>
          <a:xfrm>
            <a:off x="9690354" y="6305550"/>
            <a:ext cx="51435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6D43B1F5-1F1C-459B-BAB6-439AE7065D37}" type="slidenum">
              <a:rPr lang="en-US" smtClean="0"/>
              <a:pPr>
                <a:defRPr/>
              </a:pPr>
              <a:t>‹#›</a:t>
            </a:fld>
            <a:endParaRPr lang="en-US"/>
          </a:p>
        </p:txBody>
      </p:sp>
      <p:sp>
        <p:nvSpPr>
          <p:cNvPr id="15" name="Rectangle 14"/>
          <p:cNvSpPr/>
          <p:nvPr/>
        </p:nvSpPr>
        <p:spPr bwMode="invGray">
          <a:xfrm>
            <a:off x="1141857" y="-54"/>
            <a:ext cx="8229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gif"/></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11630" y="476672"/>
            <a:ext cx="8332470" cy="923362"/>
          </a:xfrm>
        </p:spPr>
        <p:txBody>
          <a:bodyPr/>
          <a:lstStyle/>
          <a:p>
            <a:r>
              <a:rPr lang="en-GB" dirty="0" smtClean="0"/>
              <a:t>Identifying disease causal variants</a:t>
            </a:r>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5069" y="1988840"/>
            <a:ext cx="8879788" cy="3528392"/>
          </a:xfrm>
          <a:prstGeom prst="rect">
            <a:avLst/>
          </a:prstGeom>
          <a:ln>
            <a:noFill/>
          </a:ln>
          <a:effectLst>
            <a:softEdge rad="112500"/>
          </a:effectLst>
        </p:spPr>
      </p:pic>
      <p:sp>
        <p:nvSpPr>
          <p:cNvPr id="4" name="Subtitle 3"/>
          <p:cNvSpPr>
            <a:spLocks noGrp="1"/>
          </p:cNvSpPr>
          <p:nvPr>
            <p:ph type="subTitle" idx="1"/>
          </p:nvPr>
        </p:nvSpPr>
        <p:spPr>
          <a:xfrm>
            <a:off x="1611630" y="1412776"/>
            <a:ext cx="8332470" cy="1752600"/>
          </a:xfrm>
        </p:spPr>
        <p:txBody>
          <a:bodyPr/>
          <a:lstStyle/>
          <a:p>
            <a:r>
              <a:rPr lang="en-GB" dirty="0" smtClean="0"/>
              <a:t>Mendelian disorders</a:t>
            </a:r>
            <a:endParaRPr lang="en-GB" dirty="0"/>
          </a:p>
        </p:txBody>
      </p:sp>
      <p:sp>
        <p:nvSpPr>
          <p:cNvPr id="6" name="Subtitle 2"/>
          <p:cNvSpPr txBox="1">
            <a:spLocks/>
          </p:cNvSpPr>
          <p:nvPr/>
        </p:nvSpPr>
        <p:spPr>
          <a:xfrm>
            <a:off x="6223620" y="5733256"/>
            <a:ext cx="3788689" cy="936104"/>
          </a:xfrm>
          <a:prstGeom prst="rect">
            <a:avLst/>
          </a:prstGeom>
        </p:spPr>
        <p:txBody>
          <a:bodyPr tIns="0">
            <a:normAutofit/>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fontAlgn="auto">
              <a:spcAft>
                <a:spcPts val="0"/>
              </a:spcAft>
            </a:pPr>
            <a:r>
              <a:rPr lang="en-GB" dirty="0" smtClean="0"/>
              <a:t>A. Mesut Erzurumluoglu</a:t>
            </a:r>
          </a:p>
          <a:p>
            <a:pPr fontAlgn="auto">
              <a:spcAft>
                <a:spcPts val="0"/>
              </a:spcAft>
            </a:pPr>
            <a:r>
              <a:rPr lang="en-GB" sz="1500" dirty="0" smtClean="0"/>
              <a:t>epmmee@bristol.ac.uk</a:t>
            </a:r>
            <a:endParaRPr lang="en-GB" sz="1500" dirty="0"/>
          </a:p>
        </p:txBody>
      </p:sp>
      <p:sp>
        <p:nvSpPr>
          <p:cNvPr id="3" name="Slide Number Placeholder 2"/>
          <p:cNvSpPr>
            <a:spLocks noGrp="1"/>
          </p:cNvSpPr>
          <p:nvPr>
            <p:ph type="sldNum" sz="quarter" idx="12"/>
          </p:nvPr>
        </p:nvSpPr>
        <p:spPr/>
        <p:txBody>
          <a:bodyPr/>
          <a:lstStyle/>
          <a:p>
            <a:pPr>
              <a:defRPr/>
            </a:pPr>
            <a:fld id="{47D51D43-34A2-4F9C-8844-E62CCF7E0834}" type="slidenum">
              <a:rPr lang="en-US" smtClean="0"/>
              <a:pPr>
                <a:defRPr/>
              </a:pPr>
              <a:t>1</a:t>
            </a:fld>
            <a:endParaRPr lang="en-US"/>
          </a:p>
        </p:txBody>
      </p:sp>
    </p:spTree>
    <p:extLst>
      <p:ext uri="{BB962C8B-B14F-4D97-AF65-F5344CB8AC3E}">
        <p14:creationId xmlns:p14="http://schemas.microsoft.com/office/powerpoint/2010/main" val="31538777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Contents</a:t>
            </a:r>
            <a:endParaRPr lang="en-GB" dirty="0"/>
          </a:p>
        </p:txBody>
      </p:sp>
      <p:sp>
        <p:nvSpPr>
          <p:cNvPr id="3" name="Content Placeholder 2"/>
          <p:cNvSpPr>
            <a:spLocks noGrp="1"/>
          </p:cNvSpPr>
          <p:nvPr>
            <p:ph idx="1"/>
          </p:nvPr>
        </p:nvSpPr>
        <p:spPr/>
        <p:txBody>
          <a:bodyPr/>
          <a:lstStyle/>
          <a:p>
            <a:r>
              <a:rPr lang="en-GB" dirty="0" smtClean="0"/>
              <a:t>Whole process</a:t>
            </a:r>
          </a:p>
          <a:p>
            <a:r>
              <a:rPr lang="en-GB" dirty="0" smtClean="0"/>
              <a:t>Data formats</a:t>
            </a:r>
          </a:p>
          <a:p>
            <a:r>
              <a:rPr lang="en-GB" dirty="0" smtClean="0"/>
              <a:t>Identifying candidate genes</a:t>
            </a:r>
          </a:p>
          <a:p>
            <a:r>
              <a:rPr lang="en-GB" dirty="0" smtClean="0"/>
              <a:t>Analysis</a:t>
            </a:r>
          </a:p>
          <a:p>
            <a:pPr lvl="1"/>
            <a:r>
              <a:rPr lang="en-GB" dirty="0" smtClean="0"/>
              <a:t>Finding candidate regions</a:t>
            </a:r>
          </a:p>
          <a:p>
            <a:pPr lvl="2"/>
            <a:r>
              <a:rPr lang="en-GB" dirty="0" smtClean="0"/>
              <a:t>Consanguineous</a:t>
            </a:r>
          </a:p>
          <a:p>
            <a:pPr lvl="1"/>
            <a:r>
              <a:rPr lang="en-GB" dirty="0" smtClean="0"/>
              <a:t>Finding causal variant</a:t>
            </a:r>
          </a:p>
          <a:p>
            <a:r>
              <a:rPr lang="en-GB" dirty="0" smtClean="0"/>
              <a:t>Practical</a:t>
            </a:r>
            <a:endParaRPr lang="en-GB" dirty="0"/>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2</a:t>
            </a:fld>
            <a:endParaRPr lang="en-US"/>
          </a:p>
        </p:txBody>
      </p:sp>
    </p:spTree>
    <p:extLst>
      <p:ext uri="{BB962C8B-B14F-4D97-AF65-F5344CB8AC3E}">
        <p14:creationId xmlns:p14="http://schemas.microsoft.com/office/powerpoint/2010/main" val="5220346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3060" y="-27384"/>
            <a:ext cx="8435340" cy="1143000"/>
          </a:xfrm>
        </p:spPr>
        <p:txBody>
          <a:bodyPr/>
          <a:lstStyle/>
          <a:p>
            <a:r>
              <a:rPr lang="en-GB" dirty="0" smtClean="0"/>
              <a:t>Whole process</a:t>
            </a:r>
            <a:endParaRPr lang="en-GB"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99084" y="908719"/>
            <a:ext cx="2880320" cy="5898127"/>
          </a:xfrm>
        </p:spPr>
      </p:pic>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3</a:t>
            </a:fld>
            <a:endParaRPr lang="en-US"/>
          </a:p>
        </p:txBody>
      </p:sp>
      <p:cxnSp>
        <p:nvCxnSpPr>
          <p:cNvPr id="8" name="Straight Arrow Connector 7"/>
          <p:cNvCxnSpPr/>
          <p:nvPr/>
        </p:nvCxnSpPr>
        <p:spPr>
          <a:xfrm flipH="1">
            <a:off x="5143500" y="5949280"/>
            <a:ext cx="1296144"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9" name="Right Brace 8"/>
          <p:cNvSpPr/>
          <p:nvPr/>
        </p:nvSpPr>
        <p:spPr>
          <a:xfrm>
            <a:off x="4711452" y="5229200"/>
            <a:ext cx="360040" cy="1440160"/>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ln w="0"/>
              <a:effectLst>
                <a:outerShdw blurRad="38100" dist="19050" dir="2700000" algn="tl" rotWithShape="0">
                  <a:schemeClr val="dk1">
                    <a:alpha val="40000"/>
                  </a:schemeClr>
                </a:outerShdw>
              </a:effectLst>
            </a:endParaRPr>
          </a:p>
        </p:txBody>
      </p:sp>
      <p:sp>
        <p:nvSpPr>
          <p:cNvPr id="11" name="Right Brace 10"/>
          <p:cNvSpPr/>
          <p:nvPr/>
        </p:nvSpPr>
        <p:spPr>
          <a:xfrm>
            <a:off x="4711452" y="4149080"/>
            <a:ext cx="360040" cy="936104"/>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ln w="0"/>
              <a:effectLst>
                <a:outerShdw blurRad="38100" dist="19050" dir="2700000" algn="tl" rotWithShape="0">
                  <a:schemeClr val="dk1">
                    <a:alpha val="40000"/>
                  </a:schemeClr>
                </a:outerShdw>
              </a:effectLst>
            </a:endParaRPr>
          </a:p>
        </p:txBody>
      </p:sp>
      <p:cxnSp>
        <p:nvCxnSpPr>
          <p:cNvPr id="12" name="Straight Arrow Connector 11"/>
          <p:cNvCxnSpPr/>
          <p:nvPr/>
        </p:nvCxnSpPr>
        <p:spPr>
          <a:xfrm flipH="1">
            <a:off x="5143500" y="4581128"/>
            <a:ext cx="1296144"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3" name="Right Brace 12"/>
          <p:cNvSpPr/>
          <p:nvPr/>
        </p:nvSpPr>
        <p:spPr>
          <a:xfrm>
            <a:off x="4711452" y="2236304"/>
            <a:ext cx="360040" cy="1768760"/>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ln w="0"/>
              <a:effectLst>
                <a:outerShdw blurRad="38100" dist="19050" dir="2700000" algn="tl" rotWithShape="0">
                  <a:schemeClr val="dk1">
                    <a:alpha val="40000"/>
                  </a:schemeClr>
                </a:outerShdw>
              </a:effectLst>
            </a:endParaRPr>
          </a:p>
        </p:txBody>
      </p:sp>
      <p:cxnSp>
        <p:nvCxnSpPr>
          <p:cNvPr id="14" name="Straight Arrow Connector 13"/>
          <p:cNvCxnSpPr/>
          <p:nvPr/>
        </p:nvCxnSpPr>
        <p:spPr>
          <a:xfrm flipH="1">
            <a:off x="5143500" y="3140968"/>
            <a:ext cx="1296144"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6460646" y="2796648"/>
            <a:ext cx="2787310" cy="646331"/>
          </a:xfrm>
          <a:prstGeom prst="rect">
            <a:avLst/>
          </a:prstGeom>
          <a:noFill/>
        </p:spPr>
        <p:txBody>
          <a:bodyPr wrap="square" rtlCol="0">
            <a:spAutoFit/>
          </a:bodyPr>
          <a:lstStyle/>
          <a:p>
            <a:r>
              <a:rPr lang="en-GB" dirty="0" smtClean="0"/>
              <a:t>Denis (Day 3)</a:t>
            </a:r>
            <a:endParaRPr lang="en-GB" dirty="0"/>
          </a:p>
        </p:txBody>
      </p:sp>
      <p:sp>
        <p:nvSpPr>
          <p:cNvPr id="17" name="TextBox 16"/>
          <p:cNvSpPr txBox="1"/>
          <p:nvPr/>
        </p:nvSpPr>
        <p:spPr>
          <a:xfrm>
            <a:off x="6460646" y="4257092"/>
            <a:ext cx="2859318" cy="646331"/>
          </a:xfrm>
          <a:prstGeom prst="rect">
            <a:avLst/>
          </a:prstGeom>
          <a:noFill/>
        </p:spPr>
        <p:txBody>
          <a:bodyPr wrap="square" rtlCol="0">
            <a:spAutoFit/>
          </a:bodyPr>
          <a:lstStyle/>
          <a:p>
            <a:r>
              <a:rPr lang="en-GB" dirty="0" smtClean="0"/>
              <a:t>Hash (Day 3)</a:t>
            </a:r>
            <a:endParaRPr lang="en-GB" dirty="0"/>
          </a:p>
        </p:txBody>
      </p:sp>
      <p:sp>
        <p:nvSpPr>
          <p:cNvPr id="18" name="TextBox 17"/>
          <p:cNvSpPr txBox="1"/>
          <p:nvPr/>
        </p:nvSpPr>
        <p:spPr>
          <a:xfrm>
            <a:off x="6439644" y="5589240"/>
            <a:ext cx="1512168" cy="648072"/>
          </a:xfrm>
          <a:prstGeom prst="rect">
            <a:avLst/>
          </a:prstGeom>
          <a:noFill/>
        </p:spPr>
        <p:txBody>
          <a:bodyPr wrap="square" rtlCol="0">
            <a:spAutoFit/>
          </a:bodyPr>
          <a:lstStyle/>
          <a:p>
            <a:r>
              <a:rPr lang="en-GB" dirty="0" smtClean="0"/>
              <a:t>Me</a:t>
            </a:r>
            <a:endParaRPr lang="en-GB" dirty="0"/>
          </a:p>
        </p:txBody>
      </p:sp>
    </p:spTree>
    <p:extLst>
      <p:ext uri="{BB962C8B-B14F-4D97-AF65-F5344CB8AC3E}">
        <p14:creationId xmlns:p14="http://schemas.microsoft.com/office/powerpoint/2010/main" val="42601317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Published review</a:t>
            </a:r>
            <a:endParaRPr lang="en-GB" dirty="0"/>
          </a:p>
        </p:txBody>
      </p:sp>
      <p:sp>
        <p:nvSpPr>
          <p:cNvPr id="3" name="Content Placeholder 2"/>
          <p:cNvSpPr>
            <a:spLocks noGrp="1"/>
          </p:cNvSpPr>
          <p:nvPr>
            <p:ph idx="1"/>
          </p:nvPr>
        </p:nvSpPr>
        <p:spPr>
          <a:xfrm>
            <a:off x="1615059" y="1196752"/>
            <a:ext cx="8435340" cy="5077544"/>
          </a:xfrm>
        </p:spPr>
        <p:txBody>
          <a:bodyPr>
            <a:normAutofit/>
          </a:bodyPr>
          <a:lstStyle/>
          <a:p>
            <a:r>
              <a:rPr lang="en-GB" dirty="0" smtClean="0"/>
              <a:t>Erzurumluoglu </a:t>
            </a:r>
            <a:r>
              <a:rPr lang="en-GB" i="1" dirty="0" smtClean="0"/>
              <a:t>et al</a:t>
            </a:r>
            <a:r>
              <a:rPr lang="en-GB" dirty="0" smtClean="0"/>
              <a:t>. Mar 2015. </a:t>
            </a:r>
          </a:p>
          <a:p>
            <a:pPr lvl="1"/>
            <a:r>
              <a:rPr lang="en-GB" dirty="0" err="1" smtClean="0"/>
              <a:t>BioMed</a:t>
            </a:r>
            <a:r>
              <a:rPr lang="en-GB" dirty="0" smtClean="0"/>
              <a:t> Research International</a:t>
            </a:r>
          </a:p>
          <a:p>
            <a:endParaRPr lang="en-GB" dirty="0"/>
          </a:p>
          <a:p>
            <a:endParaRPr lang="en-GB" dirty="0" smtClean="0"/>
          </a:p>
          <a:p>
            <a:pPr marL="82296" indent="0">
              <a:buNone/>
            </a:pPr>
            <a:endParaRPr lang="en-GB" dirty="0"/>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4</a:t>
            </a:fld>
            <a:endParaRPr lang="en-US"/>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9383"/>
          <a:stretch/>
        </p:blipFill>
        <p:spPr>
          <a:xfrm>
            <a:off x="1550146" y="2511227"/>
            <a:ext cx="8376930" cy="3654077"/>
          </a:xfrm>
          <a:prstGeom prst="rect">
            <a:avLst/>
          </a:prstGeom>
        </p:spPr>
      </p:pic>
    </p:spTree>
    <p:extLst>
      <p:ext uri="{BB962C8B-B14F-4D97-AF65-F5344CB8AC3E}">
        <p14:creationId xmlns:p14="http://schemas.microsoft.com/office/powerpoint/2010/main" val="39876758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VCF file</a:t>
            </a:r>
            <a:endParaRPr lang="en-GB" dirty="0"/>
          </a:p>
        </p:txBody>
      </p:sp>
      <p:sp>
        <p:nvSpPr>
          <p:cNvPr id="3" name="Content Placeholder 2"/>
          <p:cNvSpPr>
            <a:spLocks noGrp="1"/>
          </p:cNvSpPr>
          <p:nvPr>
            <p:ph idx="1"/>
          </p:nvPr>
        </p:nvSpPr>
        <p:spPr/>
        <p:txBody>
          <a:bodyPr/>
          <a:lstStyle/>
          <a:p>
            <a:r>
              <a:rPr lang="en-GB" dirty="0" smtClean="0"/>
              <a:t>FASTA file</a:t>
            </a:r>
          </a:p>
          <a:p>
            <a:pPr lvl="1"/>
            <a:r>
              <a:rPr lang="en-GB" dirty="0" smtClean="0"/>
              <a:t>We are 99.9% similar</a:t>
            </a:r>
          </a:p>
          <a:p>
            <a:r>
              <a:rPr lang="en-GB" dirty="0" smtClean="0"/>
              <a:t>Only variants with relation to a reference genome (e.g. hg19, hg38) are included</a:t>
            </a:r>
            <a:endParaRPr lang="en-GB" dirty="0"/>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5</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0980" y="3717032"/>
            <a:ext cx="8135048" cy="2836072"/>
          </a:xfrm>
          <a:prstGeom prst="rect">
            <a:avLst/>
          </a:prstGeom>
        </p:spPr>
      </p:pic>
      <p:sp>
        <p:nvSpPr>
          <p:cNvPr id="6" name="Rectangle 5"/>
          <p:cNvSpPr/>
          <p:nvPr/>
        </p:nvSpPr>
        <p:spPr>
          <a:xfrm>
            <a:off x="2767236" y="6553104"/>
            <a:ext cx="5143500" cy="246221"/>
          </a:xfrm>
          <a:prstGeom prst="rect">
            <a:avLst/>
          </a:prstGeom>
        </p:spPr>
        <p:txBody>
          <a:bodyPr>
            <a:spAutoFit/>
          </a:bodyPr>
          <a:lstStyle/>
          <a:p>
            <a:r>
              <a:rPr lang="en-GB" sz="1000" dirty="0" smtClean="0"/>
              <a:t>Link: http</a:t>
            </a:r>
            <a:r>
              <a:rPr lang="en-GB" sz="1000" dirty="0"/>
              <a:t>://bioinf.comav.upv.es/courses/sequence_analysis/</a:t>
            </a:r>
          </a:p>
        </p:txBody>
      </p:sp>
    </p:spTree>
    <p:extLst>
      <p:ext uri="{BB962C8B-B14F-4D97-AF65-F5344CB8AC3E}">
        <p14:creationId xmlns:p14="http://schemas.microsoft.com/office/powerpoint/2010/main" val="41243541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9084" y="260648"/>
            <a:ext cx="8435340" cy="1143000"/>
          </a:xfrm>
        </p:spPr>
        <p:txBody>
          <a:bodyPr>
            <a:normAutofit/>
          </a:bodyPr>
          <a:lstStyle/>
          <a:p>
            <a:r>
              <a:rPr lang="en-US" sz="4400" dirty="0" smtClean="0">
                <a:effectLst>
                  <a:outerShdw blurRad="38100" dist="38100" dir="2700000" algn="tl">
                    <a:srgbClr val="000000">
                      <a:alpha val="43137"/>
                    </a:srgbClr>
                  </a:outerShdw>
                </a:effectLst>
              </a:rPr>
              <a:t>VEP annotated data</a:t>
            </a:r>
            <a:endParaRPr lang="en-GB"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547854" y="1355014"/>
            <a:ext cx="8435340" cy="4800600"/>
          </a:xfrm>
        </p:spPr>
        <p:txBody>
          <a:bodyPr>
            <a:normAutofit/>
          </a:bodyPr>
          <a:lstStyle/>
          <a:p>
            <a:pPr marL="91440"/>
            <a:r>
              <a:rPr lang="en-US" sz="3600" dirty="0" smtClean="0">
                <a:latin typeface="+mj-lt"/>
              </a:rPr>
              <a:t>Consequences of variants</a:t>
            </a:r>
          </a:p>
          <a:p>
            <a:pPr marL="91440"/>
            <a:endParaRPr lang="en-US" sz="3600" dirty="0">
              <a:latin typeface="+mj-lt"/>
            </a:endParaRPr>
          </a:p>
          <a:p>
            <a:pPr marL="91440"/>
            <a:endParaRPr lang="en-US" sz="3600" dirty="0" smtClean="0">
              <a:latin typeface="+mj-lt"/>
            </a:endParaRPr>
          </a:p>
          <a:p>
            <a:pPr marL="0" indent="0">
              <a:buNone/>
            </a:pPr>
            <a:endParaRPr lang="en-US" sz="3600" dirty="0" smtClean="0">
              <a:latin typeface="+mj-lt"/>
            </a:endParaRPr>
          </a:p>
          <a:p>
            <a:pPr marL="0" indent="0">
              <a:buNone/>
            </a:pPr>
            <a:endParaRPr lang="en-US" sz="3600" dirty="0" smtClean="0">
              <a:latin typeface="+mj-lt"/>
            </a:endParaRPr>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6</a:t>
            </a:fld>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7164" y="2204864"/>
            <a:ext cx="8897540" cy="3096344"/>
          </a:xfrm>
          <a:prstGeom prst="rect">
            <a:avLst/>
          </a:prstGeom>
        </p:spPr>
      </p:pic>
      <p:sp>
        <p:nvSpPr>
          <p:cNvPr id="5" name="Rectangle 4"/>
          <p:cNvSpPr/>
          <p:nvPr/>
        </p:nvSpPr>
        <p:spPr>
          <a:xfrm>
            <a:off x="2911252" y="6151058"/>
            <a:ext cx="5143500" cy="461665"/>
          </a:xfrm>
          <a:prstGeom prst="rect">
            <a:avLst/>
          </a:prstGeom>
        </p:spPr>
        <p:txBody>
          <a:bodyPr>
            <a:spAutoFit/>
          </a:bodyPr>
          <a:lstStyle/>
          <a:p>
            <a:r>
              <a:rPr lang="en-GB" sz="1200" dirty="0" smtClean="0"/>
              <a:t>See link for meaning of each SO term: http</a:t>
            </a:r>
            <a:r>
              <a:rPr lang="en-GB" sz="1200" dirty="0"/>
              <a:t>://www.ensembl.org/info/genome/variation/predicted_data.html</a:t>
            </a:r>
          </a:p>
        </p:txBody>
      </p:sp>
    </p:spTree>
    <p:extLst>
      <p:ext uri="{BB962C8B-B14F-4D97-AF65-F5344CB8AC3E}">
        <p14:creationId xmlns:p14="http://schemas.microsoft.com/office/powerpoint/2010/main" val="710366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9084" y="274638"/>
            <a:ext cx="8805620" cy="1143000"/>
          </a:xfrm>
        </p:spPr>
        <p:txBody>
          <a:bodyPr>
            <a:normAutofit fontScale="90000"/>
          </a:bodyPr>
          <a:lstStyle/>
          <a:p>
            <a:r>
              <a:rPr lang="en-GB" dirty="0" smtClean="0"/>
              <a:t>Several consequences for one mutation?</a:t>
            </a:r>
            <a:endParaRPr lang="en-GB" dirty="0"/>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7</a:t>
            </a:fld>
            <a:endParaRPr lang="en-US"/>
          </a:p>
        </p:txBody>
      </p:sp>
      <p:pic>
        <p:nvPicPr>
          <p:cNvPr id="7" name="Content Placeholder 6"/>
          <p:cNvPicPr>
            <a:picLocks noGrp="1"/>
          </p:cNvPicPr>
          <p:nvPr>
            <p:ph idx="1"/>
          </p:nvPr>
        </p:nvPicPr>
        <p:blipFill rotWithShape="1">
          <a:blip r:embed="rId3"/>
          <a:srcRect l="1419" t="14381" r="57054" b="36052"/>
          <a:stretch/>
        </p:blipFill>
        <p:spPr bwMode="auto">
          <a:xfrm>
            <a:off x="1471092" y="1484784"/>
            <a:ext cx="8733612" cy="4248472"/>
          </a:xfrm>
          <a:prstGeom prst="rect">
            <a:avLst/>
          </a:prstGeom>
          <a:ln>
            <a:noFill/>
          </a:ln>
          <a:extLst>
            <a:ext uri="{53640926-AAD7-44D8-BBD7-CCE9431645EC}">
              <a14:shadowObscured xmlns:a14="http://schemas.microsoft.com/office/drawing/2010/main"/>
            </a:ext>
          </a:extLst>
        </p:spPr>
      </p:pic>
      <p:sp>
        <p:nvSpPr>
          <p:cNvPr id="8" name="Left Brace 7"/>
          <p:cNvSpPr/>
          <p:nvPr/>
        </p:nvSpPr>
        <p:spPr>
          <a:xfrm>
            <a:off x="1255068" y="1916832"/>
            <a:ext cx="216024" cy="432048"/>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6" name="TextBox 5"/>
          <p:cNvSpPr txBox="1"/>
          <p:nvPr/>
        </p:nvSpPr>
        <p:spPr>
          <a:xfrm>
            <a:off x="967036" y="1774557"/>
            <a:ext cx="216024" cy="646331"/>
          </a:xfrm>
          <a:prstGeom prst="rect">
            <a:avLst/>
          </a:prstGeom>
          <a:noFill/>
        </p:spPr>
        <p:txBody>
          <a:bodyPr wrap="square" rtlCol="0">
            <a:spAutoFit/>
          </a:bodyPr>
          <a:lstStyle/>
          <a:p>
            <a:r>
              <a:rPr lang="en-GB" dirty="0" smtClean="0"/>
              <a:t>?</a:t>
            </a:r>
            <a:endParaRPr lang="en-GB" dirty="0"/>
          </a:p>
        </p:txBody>
      </p:sp>
      <p:sp>
        <p:nvSpPr>
          <p:cNvPr id="3" name="Rectangle 2"/>
          <p:cNvSpPr/>
          <p:nvPr/>
        </p:nvSpPr>
        <p:spPr>
          <a:xfrm>
            <a:off x="2983260" y="6129979"/>
            <a:ext cx="5143500" cy="461665"/>
          </a:xfrm>
          <a:prstGeom prst="rect">
            <a:avLst/>
          </a:prstGeom>
        </p:spPr>
        <p:txBody>
          <a:bodyPr>
            <a:spAutoFit/>
          </a:bodyPr>
          <a:lstStyle/>
          <a:p>
            <a:r>
              <a:rPr lang="en-GB" sz="1200" dirty="0" smtClean="0"/>
              <a:t>See link for annotation options: http</a:t>
            </a:r>
            <a:r>
              <a:rPr lang="en-GB" sz="1200" dirty="0"/>
              <a:t>://www.ensembl.org/info/docs/tools/vep/script/vep_options.html</a:t>
            </a:r>
          </a:p>
        </p:txBody>
      </p:sp>
      <p:sp>
        <p:nvSpPr>
          <p:cNvPr id="9" name="Left Brace 8"/>
          <p:cNvSpPr/>
          <p:nvPr/>
        </p:nvSpPr>
        <p:spPr>
          <a:xfrm>
            <a:off x="1255068" y="3563108"/>
            <a:ext cx="205686" cy="729987"/>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0" name="TextBox 9"/>
          <p:cNvSpPr txBox="1"/>
          <p:nvPr/>
        </p:nvSpPr>
        <p:spPr>
          <a:xfrm>
            <a:off x="967036" y="3563108"/>
            <a:ext cx="216024" cy="646331"/>
          </a:xfrm>
          <a:prstGeom prst="rect">
            <a:avLst/>
          </a:prstGeom>
          <a:noFill/>
        </p:spPr>
        <p:txBody>
          <a:bodyPr wrap="square" rtlCol="0">
            <a:spAutoFit/>
          </a:bodyPr>
          <a:lstStyle/>
          <a:p>
            <a:r>
              <a:rPr lang="en-GB" dirty="0" smtClean="0"/>
              <a:t>?</a:t>
            </a:r>
            <a:endParaRPr lang="en-GB" dirty="0"/>
          </a:p>
        </p:txBody>
      </p:sp>
    </p:spTree>
    <p:extLst>
      <p:ext uri="{BB962C8B-B14F-4D97-AF65-F5344CB8AC3E}">
        <p14:creationId xmlns:p14="http://schemas.microsoft.com/office/powerpoint/2010/main" val="35421445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Alternative splicing</a:t>
            </a:r>
            <a:endParaRPr lang="en-GB" dirty="0"/>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8</a:t>
            </a:fld>
            <a:endParaRPr lang="en-US"/>
          </a:p>
        </p:txBody>
      </p:sp>
      <p:pic>
        <p:nvPicPr>
          <p:cNvPr id="5" name="Content Placeholder 4"/>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7420" t="9095" r="12960" b="9805"/>
          <a:stretch/>
        </p:blipFill>
        <p:spPr>
          <a:xfrm>
            <a:off x="2047156" y="1562120"/>
            <a:ext cx="6696744" cy="4598947"/>
          </a:xfrm>
          <a:prstGeom prst="rect">
            <a:avLst/>
          </a:prstGeom>
        </p:spPr>
      </p:pic>
      <p:sp>
        <p:nvSpPr>
          <p:cNvPr id="3" name="TextBox 2"/>
          <p:cNvSpPr txBox="1"/>
          <p:nvPr/>
        </p:nvSpPr>
        <p:spPr>
          <a:xfrm>
            <a:off x="2911252" y="4437112"/>
            <a:ext cx="1296144" cy="323165"/>
          </a:xfrm>
          <a:prstGeom prst="rect">
            <a:avLst/>
          </a:prstGeom>
          <a:noFill/>
        </p:spPr>
        <p:txBody>
          <a:bodyPr wrap="square" rtlCol="0">
            <a:spAutoFit/>
          </a:bodyPr>
          <a:lstStyle/>
          <a:p>
            <a:r>
              <a:rPr lang="en-GB" sz="1500" dirty="0" smtClean="0"/>
              <a:t>Transcript 1</a:t>
            </a:r>
            <a:endParaRPr lang="en-GB" sz="1500" dirty="0"/>
          </a:p>
        </p:txBody>
      </p:sp>
      <p:sp>
        <p:nvSpPr>
          <p:cNvPr id="6" name="TextBox 5"/>
          <p:cNvSpPr txBox="1"/>
          <p:nvPr/>
        </p:nvSpPr>
        <p:spPr>
          <a:xfrm>
            <a:off x="6943700" y="4441772"/>
            <a:ext cx="1296144" cy="323165"/>
          </a:xfrm>
          <a:prstGeom prst="rect">
            <a:avLst/>
          </a:prstGeom>
          <a:noFill/>
        </p:spPr>
        <p:txBody>
          <a:bodyPr wrap="square" rtlCol="0">
            <a:spAutoFit/>
          </a:bodyPr>
          <a:lstStyle/>
          <a:p>
            <a:r>
              <a:rPr lang="en-GB" sz="1500" dirty="0" smtClean="0"/>
              <a:t>Transcript 2</a:t>
            </a:r>
            <a:endParaRPr lang="en-GB" sz="1500" dirty="0"/>
          </a:p>
        </p:txBody>
      </p:sp>
      <p:sp>
        <p:nvSpPr>
          <p:cNvPr id="7" name="TextBox 6"/>
          <p:cNvSpPr txBox="1"/>
          <p:nvPr/>
        </p:nvSpPr>
        <p:spPr>
          <a:xfrm>
            <a:off x="5798824" y="2169731"/>
            <a:ext cx="432097" cy="323165"/>
          </a:xfrm>
          <a:prstGeom prst="rect">
            <a:avLst/>
          </a:prstGeom>
          <a:noFill/>
        </p:spPr>
        <p:txBody>
          <a:bodyPr wrap="square" rtlCol="0">
            <a:spAutoFit/>
          </a:bodyPr>
          <a:lstStyle/>
          <a:p>
            <a:r>
              <a:rPr lang="en-GB" sz="1500" dirty="0" smtClean="0"/>
              <a:t>X</a:t>
            </a:r>
            <a:endParaRPr lang="en-GB" sz="1500" dirty="0"/>
          </a:p>
        </p:txBody>
      </p:sp>
      <p:sp>
        <p:nvSpPr>
          <p:cNvPr id="8" name="TextBox 7"/>
          <p:cNvSpPr txBox="1"/>
          <p:nvPr/>
        </p:nvSpPr>
        <p:spPr>
          <a:xfrm>
            <a:off x="4279355" y="4834027"/>
            <a:ext cx="432097" cy="323165"/>
          </a:xfrm>
          <a:prstGeom prst="rect">
            <a:avLst/>
          </a:prstGeom>
          <a:noFill/>
        </p:spPr>
        <p:txBody>
          <a:bodyPr wrap="square" rtlCol="0">
            <a:spAutoFit/>
          </a:bodyPr>
          <a:lstStyle/>
          <a:p>
            <a:r>
              <a:rPr lang="en-GB" sz="1500" dirty="0" smtClean="0"/>
              <a:t>X</a:t>
            </a:r>
            <a:endParaRPr lang="en-GB" sz="1500" dirty="0"/>
          </a:p>
        </p:txBody>
      </p:sp>
      <p:sp>
        <p:nvSpPr>
          <p:cNvPr id="9" name="Rectangle 8"/>
          <p:cNvSpPr/>
          <p:nvPr/>
        </p:nvSpPr>
        <p:spPr>
          <a:xfrm>
            <a:off x="2983260" y="6320353"/>
            <a:ext cx="5143500" cy="276999"/>
          </a:xfrm>
          <a:prstGeom prst="rect">
            <a:avLst/>
          </a:prstGeom>
        </p:spPr>
        <p:txBody>
          <a:bodyPr>
            <a:spAutoFit/>
          </a:bodyPr>
          <a:lstStyle/>
          <a:p>
            <a:r>
              <a:rPr lang="en-GB" sz="1200" dirty="0" smtClean="0"/>
              <a:t>Source URL: www.pandasthumb.org</a:t>
            </a:r>
            <a:r>
              <a:rPr lang="en-GB" sz="1200" dirty="0"/>
              <a:t>/</a:t>
            </a:r>
          </a:p>
        </p:txBody>
      </p:sp>
    </p:spTree>
    <p:extLst>
      <p:ext uri="{BB962C8B-B14F-4D97-AF65-F5344CB8AC3E}">
        <p14:creationId xmlns:p14="http://schemas.microsoft.com/office/powerpoint/2010/main" val="39385120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Different Transcripts</a:t>
            </a:r>
            <a:endParaRPr lang="en-GB" dirty="0"/>
          </a:p>
        </p:txBody>
      </p:sp>
      <p:sp>
        <p:nvSpPr>
          <p:cNvPr id="3" name="Content Placeholder 2"/>
          <p:cNvSpPr>
            <a:spLocks noGrp="1"/>
          </p:cNvSpPr>
          <p:nvPr>
            <p:ph idx="1"/>
          </p:nvPr>
        </p:nvSpPr>
        <p:spPr>
          <a:xfrm>
            <a:off x="1615059" y="1412776"/>
            <a:ext cx="8435340" cy="5334000"/>
          </a:xfrm>
        </p:spPr>
        <p:txBody>
          <a:bodyPr>
            <a:normAutofit lnSpcReduction="10000"/>
          </a:bodyPr>
          <a:lstStyle/>
          <a:p>
            <a:r>
              <a:rPr lang="en-GB" dirty="0"/>
              <a:t>Same mutation, different effect</a:t>
            </a:r>
          </a:p>
          <a:p>
            <a:r>
              <a:rPr lang="en-GB" dirty="0" smtClean="0"/>
              <a:t>‘Canonical’ transcript</a:t>
            </a:r>
          </a:p>
          <a:p>
            <a:pPr lvl="1"/>
            <a:r>
              <a:rPr lang="en-GB" dirty="0" smtClean="0"/>
              <a:t>Longest transcript</a:t>
            </a:r>
          </a:p>
          <a:p>
            <a:pPr lvl="1"/>
            <a:r>
              <a:rPr lang="en-GB" dirty="0" smtClean="0"/>
              <a:t>Will be fine to use for most genes</a:t>
            </a:r>
          </a:p>
          <a:p>
            <a:r>
              <a:rPr lang="en-GB" dirty="0" smtClean="0"/>
              <a:t>Reporting variants:</a:t>
            </a:r>
          </a:p>
          <a:p>
            <a:pPr lvl="1"/>
            <a:r>
              <a:rPr lang="en-GB" dirty="0" smtClean="0"/>
              <a:t>See HGVS nomenclature guidelines</a:t>
            </a:r>
          </a:p>
          <a:p>
            <a:pPr lvl="1"/>
            <a:r>
              <a:rPr lang="en-GB" dirty="0" smtClean="0"/>
              <a:t>Transcript </a:t>
            </a:r>
            <a:r>
              <a:rPr lang="en-GB" dirty="0" err="1" smtClean="0"/>
              <a:t>ID:Nucleotide</a:t>
            </a:r>
            <a:r>
              <a:rPr lang="en-GB" dirty="0" smtClean="0"/>
              <a:t> </a:t>
            </a:r>
            <a:r>
              <a:rPr lang="en-GB" dirty="0" err="1"/>
              <a:t>change:Protein</a:t>
            </a:r>
            <a:r>
              <a:rPr lang="en-GB" dirty="0"/>
              <a:t> </a:t>
            </a:r>
            <a:r>
              <a:rPr lang="en-GB" dirty="0" smtClean="0"/>
              <a:t>change</a:t>
            </a:r>
            <a:endParaRPr lang="en-GB" dirty="0"/>
          </a:p>
          <a:p>
            <a:pPr lvl="1"/>
            <a:r>
              <a:rPr lang="en-GB" dirty="0" smtClean="0"/>
              <a:t>e.g. NM_024763.4:c.2525C&gt;</a:t>
            </a:r>
            <a:r>
              <a:rPr lang="en-GB" dirty="0" err="1" smtClean="0"/>
              <a:t>T:p</a:t>
            </a:r>
            <a:r>
              <a:rPr lang="en-GB" dirty="0" smtClean="0"/>
              <a:t>.(S842F)</a:t>
            </a:r>
          </a:p>
          <a:p>
            <a:pPr lvl="1"/>
            <a:r>
              <a:rPr lang="en-GB" dirty="0" smtClean="0"/>
              <a:t>Check using </a:t>
            </a:r>
            <a:r>
              <a:rPr lang="en-GB" dirty="0" err="1" smtClean="0"/>
              <a:t>Mutalyzer</a:t>
            </a:r>
            <a:endParaRPr lang="en-GB" dirty="0" smtClean="0"/>
          </a:p>
          <a:p>
            <a:pPr lvl="2"/>
            <a:r>
              <a:rPr lang="en-GB" dirty="0" smtClean="0"/>
              <a:t>Position converter (example: chr1:g.12345A&gt;T)</a:t>
            </a:r>
          </a:p>
          <a:p>
            <a:pPr lvl="2"/>
            <a:r>
              <a:rPr lang="en-GB" dirty="0" smtClean="0"/>
              <a:t>Name Checker</a:t>
            </a:r>
            <a:endParaRPr lang="en-GB" dirty="0"/>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9</a:t>
            </a:fld>
            <a:endParaRPr lang="en-US"/>
          </a:p>
        </p:txBody>
      </p:sp>
    </p:spTree>
    <p:extLst>
      <p:ext uri="{BB962C8B-B14F-4D97-AF65-F5344CB8AC3E}">
        <p14:creationId xmlns:p14="http://schemas.microsoft.com/office/powerpoint/2010/main" val="13903309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1092" y="260648"/>
            <a:ext cx="8435340" cy="1143000"/>
          </a:xfrm>
        </p:spPr>
        <p:txBody>
          <a:bodyPr>
            <a:normAutofit fontScale="90000"/>
          </a:bodyPr>
          <a:lstStyle/>
          <a:p>
            <a:r>
              <a:rPr lang="en-GB" dirty="0" smtClean="0"/>
              <a:t>Canonical transcript – </a:t>
            </a:r>
            <a:r>
              <a:rPr lang="en-GB" dirty="0"/>
              <a:t>f</a:t>
            </a:r>
            <a:r>
              <a:rPr lang="en-GB" dirty="0" smtClean="0"/>
              <a:t>or most genes…</a:t>
            </a:r>
            <a:endParaRPr lang="en-GB"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b="9848"/>
          <a:stretch/>
        </p:blipFill>
        <p:spPr>
          <a:xfrm>
            <a:off x="2479204" y="1419273"/>
            <a:ext cx="6051396" cy="4674023"/>
          </a:xfrm>
        </p:spPr>
      </p:pic>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10</a:t>
            </a:fld>
            <a:endParaRPr lang="en-US"/>
          </a:p>
        </p:txBody>
      </p:sp>
      <p:sp>
        <p:nvSpPr>
          <p:cNvPr id="6" name="Rectangle 5"/>
          <p:cNvSpPr/>
          <p:nvPr/>
        </p:nvSpPr>
        <p:spPr>
          <a:xfrm>
            <a:off x="2983260" y="6320353"/>
            <a:ext cx="5143500" cy="276999"/>
          </a:xfrm>
          <a:prstGeom prst="rect">
            <a:avLst/>
          </a:prstGeom>
        </p:spPr>
        <p:txBody>
          <a:bodyPr>
            <a:spAutoFit/>
          </a:bodyPr>
          <a:lstStyle/>
          <a:p>
            <a:r>
              <a:rPr lang="en-GB" sz="1200" dirty="0" smtClean="0"/>
              <a:t>Source URL: www.pandasthumb.org</a:t>
            </a:r>
            <a:r>
              <a:rPr lang="en-GB" sz="1200" dirty="0"/>
              <a:t>/</a:t>
            </a:r>
          </a:p>
        </p:txBody>
      </p:sp>
    </p:spTree>
    <p:extLst>
      <p:ext uri="{BB962C8B-B14F-4D97-AF65-F5344CB8AC3E}">
        <p14:creationId xmlns:p14="http://schemas.microsoft.com/office/powerpoint/2010/main" val="38409481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Understand your disease!</a:t>
            </a:r>
            <a:endParaRPr lang="en-GB" dirty="0"/>
          </a:p>
        </p:txBody>
      </p:sp>
      <p:sp>
        <p:nvSpPr>
          <p:cNvPr id="3" name="Content Placeholder 2"/>
          <p:cNvSpPr>
            <a:spLocks noGrp="1"/>
          </p:cNvSpPr>
          <p:nvPr>
            <p:ph idx="1"/>
          </p:nvPr>
        </p:nvSpPr>
        <p:spPr>
          <a:xfrm>
            <a:off x="1615059" y="1447800"/>
            <a:ext cx="8435340" cy="5005536"/>
          </a:xfrm>
        </p:spPr>
        <p:txBody>
          <a:bodyPr>
            <a:normAutofit lnSpcReduction="10000"/>
          </a:bodyPr>
          <a:lstStyle/>
          <a:p>
            <a:r>
              <a:rPr lang="en-GB" dirty="0" smtClean="0"/>
              <a:t>Mode of inheritance</a:t>
            </a:r>
          </a:p>
          <a:p>
            <a:pPr lvl="1"/>
            <a:r>
              <a:rPr lang="en-GB" dirty="0" smtClean="0"/>
              <a:t>Autosomal </a:t>
            </a:r>
            <a:r>
              <a:rPr lang="en-GB" dirty="0"/>
              <a:t>recessive</a:t>
            </a:r>
          </a:p>
          <a:p>
            <a:pPr lvl="1"/>
            <a:r>
              <a:rPr lang="en-GB" dirty="0" smtClean="0"/>
              <a:t>Autosomal </a:t>
            </a:r>
            <a:r>
              <a:rPr lang="en-GB" dirty="0"/>
              <a:t>dominant</a:t>
            </a:r>
          </a:p>
          <a:p>
            <a:pPr lvl="1"/>
            <a:r>
              <a:rPr lang="en-GB" dirty="0" smtClean="0"/>
              <a:t>X-linked</a:t>
            </a:r>
          </a:p>
          <a:p>
            <a:r>
              <a:rPr lang="en-GB" dirty="0" smtClean="0"/>
              <a:t>Prevalence</a:t>
            </a:r>
          </a:p>
          <a:p>
            <a:r>
              <a:rPr lang="en-GB" dirty="0" smtClean="0"/>
              <a:t>Known genes/variants</a:t>
            </a:r>
          </a:p>
          <a:p>
            <a:r>
              <a:rPr lang="en-GB" dirty="0" smtClean="0"/>
              <a:t>Any complications?</a:t>
            </a:r>
          </a:p>
          <a:p>
            <a:pPr lvl="1"/>
            <a:r>
              <a:rPr lang="en-GB" dirty="0" smtClean="0"/>
              <a:t>Genetic heterogeneity</a:t>
            </a:r>
          </a:p>
          <a:p>
            <a:pPr lvl="1"/>
            <a:r>
              <a:rPr lang="en-GB" dirty="0" smtClean="0"/>
              <a:t>Incomplete penetrance</a:t>
            </a:r>
          </a:p>
          <a:p>
            <a:pPr lvl="1"/>
            <a:r>
              <a:rPr lang="en-GB" dirty="0" err="1" smtClean="0"/>
              <a:t>Pleiotropy</a:t>
            </a:r>
            <a:endParaRPr lang="en-GB" dirty="0" smtClean="0"/>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11</a:t>
            </a:fld>
            <a:endParaRPr lang="en-US"/>
          </a:p>
        </p:txBody>
      </p:sp>
    </p:spTree>
    <p:extLst>
      <p:ext uri="{BB962C8B-B14F-4D97-AF65-F5344CB8AC3E}">
        <p14:creationId xmlns:p14="http://schemas.microsoft.com/office/powerpoint/2010/main" val="14761890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*Candidate genes</a:t>
            </a:r>
            <a:endParaRPr lang="en-GB" dirty="0"/>
          </a:p>
        </p:txBody>
      </p:sp>
      <p:sp>
        <p:nvSpPr>
          <p:cNvPr id="3" name="Content Placeholder 2"/>
          <p:cNvSpPr>
            <a:spLocks noGrp="1"/>
          </p:cNvSpPr>
          <p:nvPr>
            <p:ph idx="1"/>
          </p:nvPr>
        </p:nvSpPr>
        <p:spPr/>
        <p:txBody>
          <a:bodyPr/>
          <a:lstStyle/>
          <a:p>
            <a:r>
              <a:rPr lang="en-GB" dirty="0" smtClean="0"/>
              <a:t>Literature</a:t>
            </a:r>
          </a:p>
          <a:p>
            <a:pPr lvl="1"/>
            <a:r>
              <a:rPr lang="en-GB" dirty="0"/>
              <a:t>e</a:t>
            </a:r>
            <a:r>
              <a:rPr lang="en-GB" dirty="0" smtClean="0"/>
              <a:t>.g. Latest review on disorder</a:t>
            </a:r>
          </a:p>
          <a:p>
            <a:r>
              <a:rPr lang="en-GB" dirty="0" smtClean="0"/>
              <a:t>Disease specific databases</a:t>
            </a:r>
          </a:p>
          <a:p>
            <a:pPr lvl="1"/>
            <a:r>
              <a:rPr lang="en-GB" dirty="0"/>
              <a:t>e</a:t>
            </a:r>
            <a:r>
              <a:rPr lang="en-GB" dirty="0" smtClean="0"/>
              <a:t>.g. Ciliome database</a:t>
            </a:r>
          </a:p>
          <a:p>
            <a:pPr lvl="1"/>
            <a:r>
              <a:rPr lang="en-GB" dirty="0" smtClean="0"/>
              <a:t>LOVD</a:t>
            </a:r>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12</a:t>
            </a:fld>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5959" y="4577905"/>
            <a:ext cx="3541570" cy="144338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4730" y="4195062"/>
            <a:ext cx="3888432" cy="2348613"/>
          </a:xfrm>
          <a:prstGeom prst="rect">
            <a:avLst/>
          </a:prstGeom>
        </p:spPr>
      </p:pic>
      <p:sp>
        <p:nvSpPr>
          <p:cNvPr id="7" name="Right Brace 6"/>
          <p:cNvSpPr/>
          <p:nvPr/>
        </p:nvSpPr>
        <p:spPr>
          <a:xfrm>
            <a:off x="6943700" y="1519808"/>
            <a:ext cx="144016" cy="973088"/>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8" name="Right Brace 7"/>
          <p:cNvSpPr/>
          <p:nvPr/>
        </p:nvSpPr>
        <p:spPr>
          <a:xfrm>
            <a:off x="6943700" y="2599928"/>
            <a:ext cx="144016" cy="973088"/>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cxnSp>
        <p:nvCxnSpPr>
          <p:cNvPr id="10" name="Straight Arrow Connector 9"/>
          <p:cNvCxnSpPr/>
          <p:nvPr/>
        </p:nvCxnSpPr>
        <p:spPr>
          <a:xfrm>
            <a:off x="7231732" y="1988840"/>
            <a:ext cx="576064"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p:cNvCxnSpPr/>
          <p:nvPr/>
        </p:nvCxnSpPr>
        <p:spPr>
          <a:xfrm>
            <a:off x="7231732" y="3086472"/>
            <a:ext cx="576064"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7807796" y="1665674"/>
            <a:ext cx="1584176" cy="646331"/>
          </a:xfrm>
          <a:prstGeom prst="rect">
            <a:avLst/>
          </a:prstGeom>
          <a:noFill/>
        </p:spPr>
        <p:txBody>
          <a:bodyPr wrap="square" rtlCol="0">
            <a:spAutoFit/>
          </a:bodyPr>
          <a:lstStyle/>
          <a:p>
            <a:r>
              <a:rPr lang="en-GB" dirty="0" smtClean="0"/>
              <a:t>List 1</a:t>
            </a:r>
            <a:endParaRPr lang="en-GB" dirty="0"/>
          </a:p>
        </p:txBody>
      </p:sp>
      <p:sp>
        <p:nvSpPr>
          <p:cNvPr id="13" name="TextBox 12"/>
          <p:cNvSpPr txBox="1"/>
          <p:nvPr/>
        </p:nvSpPr>
        <p:spPr>
          <a:xfrm>
            <a:off x="7823043" y="2749941"/>
            <a:ext cx="1584176" cy="646331"/>
          </a:xfrm>
          <a:prstGeom prst="rect">
            <a:avLst/>
          </a:prstGeom>
          <a:noFill/>
        </p:spPr>
        <p:txBody>
          <a:bodyPr wrap="square" rtlCol="0">
            <a:spAutoFit/>
          </a:bodyPr>
          <a:lstStyle/>
          <a:p>
            <a:r>
              <a:rPr lang="en-GB" dirty="0" smtClean="0"/>
              <a:t>List 2</a:t>
            </a:r>
            <a:endParaRPr lang="en-GB" dirty="0"/>
          </a:p>
        </p:txBody>
      </p:sp>
    </p:spTree>
    <p:extLst>
      <p:ext uri="{BB962C8B-B14F-4D97-AF65-F5344CB8AC3E}">
        <p14:creationId xmlns:p14="http://schemas.microsoft.com/office/powerpoint/2010/main" val="11564398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1092" y="274638"/>
            <a:ext cx="8435340" cy="1143000"/>
          </a:xfrm>
        </p:spPr>
        <p:txBody>
          <a:bodyPr/>
          <a:lstStyle/>
          <a:p>
            <a:r>
              <a:rPr lang="en-GB" dirty="0" smtClean="0"/>
              <a:t>Filtering - Autozygosity</a:t>
            </a:r>
            <a:endParaRPr lang="en-GB" dirty="0"/>
          </a:p>
        </p:txBody>
      </p:sp>
      <p:sp>
        <p:nvSpPr>
          <p:cNvPr id="3" name="Content Placeholder 2"/>
          <p:cNvSpPr>
            <a:spLocks noGrp="1"/>
          </p:cNvSpPr>
          <p:nvPr>
            <p:ph idx="1"/>
          </p:nvPr>
        </p:nvSpPr>
        <p:spPr>
          <a:xfrm>
            <a:off x="1471092" y="1447800"/>
            <a:ext cx="8435340" cy="4800600"/>
          </a:xfrm>
        </p:spPr>
        <p:txBody>
          <a:bodyPr/>
          <a:lstStyle/>
          <a:p>
            <a:r>
              <a:rPr lang="en-GB" dirty="0" smtClean="0"/>
              <a:t>Consanguineous individuals</a:t>
            </a:r>
          </a:p>
          <a:p>
            <a:pPr lvl="1"/>
            <a:r>
              <a:rPr lang="en-GB" sz="2600" dirty="0" smtClean="0"/>
              <a:t>Mostly first cousins</a:t>
            </a:r>
          </a:p>
          <a:p>
            <a:pPr lvl="1"/>
            <a:r>
              <a:rPr lang="en-GB" sz="2600" dirty="0" smtClean="0"/>
              <a:t>Elevated risk of AR diseases</a:t>
            </a:r>
          </a:p>
          <a:p>
            <a:r>
              <a:rPr lang="en-GB" dirty="0" smtClean="0"/>
              <a:t>Autozygous regions</a:t>
            </a:r>
          </a:p>
          <a:p>
            <a:pPr lvl="1"/>
            <a:r>
              <a:rPr lang="en-GB" sz="2500" dirty="0" smtClean="0"/>
              <a:t>Long runs of homozygosity</a:t>
            </a:r>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13</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7854" y="1924600"/>
            <a:ext cx="4358214" cy="4600744"/>
          </a:xfrm>
          <a:prstGeom prst="rect">
            <a:avLst/>
          </a:prstGeom>
        </p:spPr>
      </p:pic>
      <p:sp>
        <p:nvSpPr>
          <p:cNvPr id="6" name="Rectangle 5"/>
          <p:cNvSpPr/>
          <p:nvPr/>
        </p:nvSpPr>
        <p:spPr>
          <a:xfrm>
            <a:off x="2407196" y="4365104"/>
            <a:ext cx="2520280" cy="1440160"/>
          </a:xfrm>
          <a:prstGeom prst="rect">
            <a:avLst/>
          </a:prstGeom>
          <a:noFill/>
          <a:ln w="38100">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TextBox 6"/>
          <p:cNvSpPr txBox="1"/>
          <p:nvPr/>
        </p:nvSpPr>
        <p:spPr>
          <a:xfrm>
            <a:off x="2407196" y="4437112"/>
            <a:ext cx="2520280" cy="1323439"/>
          </a:xfrm>
          <a:prstGeom prst="rect">
            <a:avLst/>
          </a:prstGeom>
          <a:noFill/>
        </p:spPr>
        <p:txBody>
          <a:bodyPr wrap="square" rtlCol="0">
            <a:spAutoFit/>
          </a:bodyPr>
          <a:lstStyle/>
          <a:p>
            <a:r>
              <a:rPr lang="en-GB" sz="2000" b="1" dirty="0" smtClean="0"/>
              <a:t>This slide is relevant to data obtained from consanguineous individuals only!</a:t>
            </a:r>
            <a:endParaRPr lang="en-GB" sz="2000" b="1" dirty="0"/>
          </a:p>
        </p:txBody>
      </p:sp>
    </p:spTree>
    <p:extLst>
      <p:ext uri="{BB962C8B-B14F-4D97-AF65-F5344CB8AC3E}">
        <p14:creationId xmlns:p14="http://schemas.microsoft.com/office/powerpoint/2010/main" val="559713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AutoZplotter</a:t>
            </a:r>
            <a:endParaRPr lang="en-GB" dirty="0"/>
          </a:p>
        </p:txBody>
      </p:sp>
      <p:pic>
        <p:nvPicPr>
          <p:cNvPr id="5" name="Content Placeholder 4"/>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7554" t="9000" r="8709" b="5501"/>
          <a:stretch/>
        </p:blipFill>
        <p:spPr>
          <a:xfrm>
            <a:off x="1460290" y="1294879"/>
            <a:ext cx="6995578" cy="5178544"/>
          </a:xfrm>
        </p:spPr>
      </p:pic>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14</a:t>
            </a:fld>
            <a:endParaRPr lang="en-US"/>
          </a:p>
        </p:txBody>
      </p:sp>
      <p:sp>
        <p:nvSpPr>
          <p:cNvPr id="6" name="Rectangle 5"/>
          <p:cNvSpPr/>
          <p:nvPr/>
        </p:nvSpPr>
        <p:spPr>
          <a:xfrm>
            <a:off x="2911252" y="6453336"/>
            <a:ext cx="5143500" cy="276999"/>
          </a:xfrm>
          <a:prstGeom prst="rect">
            <a:avLst/>
          </a:prstGeom>
        </p:spPr>
        <p:txBody>
          <a:bodyPr>
            <a:spAutoFit/>
          </a:bodyPr>
          <a:lstStyle/>
          <a:p>
            <a:r>
              <a:rPr lang="en-GB" sz="1200" dirty="0" smtClean="0"/>
              <a:t>Erzurumluoglu et al., 2015. </a:t>
            </a:r>
            <a:r>
              <a:rPr lang="en-GB" sz="1200" dirty="0" err="1" smtClean="0"/>
              <a:t>BioMed</a:t>
            </a:r>
            <a:r>
              <a:rPr lang="en-GB" sz="1200" dirty="0" smtClean="0"/>
              <a:t> Research International</a:t>
            </a:r>
            <a:endParaRPr lang="en-GB" sz="1200" dirty="0"/>
          </a:p>
        </p:txBody>
      </p:sp>
      <p:sp>
        <p:nvSpPr>
          <p:cNvPr id="7" name="Oval 6"/>
          <p:cNvSpPr/>
          <p:nvPr/>
        </p:nvSpPr>
        <p:spPr>
          <a:xfrm>
            <a:off x="8599884" y="2492896"/>
            <a:ext cx="144016" cy="144016"/>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8" name="Oval 7"/>
          <p:cNvSpPr/>
          <p:nvPr/>
        </p:nvSpPr>
        <p:spPr>
          <a:xfrm>
            <a:off x="8599884" y="2780928"/>
            <a:ext cx="144016" cy="144016"/>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9" name="Rectangle 8"/>
          <p:cNvSpPr/>
          <p:nvPr/>
        </p:nvSpPr>
        <p:spPr>
          <a:xfrm>
            <a:off x="8599884" y="2426404"/>
            <a:ext cx="1287760" cy="276999"/>
          </a:xfrm>
          <a:prstGeom prst="rect">
            <a:avLst/>
          </a:prstGeom>
        </p:spPr>
        <p:txBody>
          <a:bodyPr wrap="square">
            <a:spAutoFit/>
          </a:bodyPr>
          <a:lstStyle/>
          <a:p>
            <a:r>
              <a:rPr lang="en-GB" sz="1200" dirty="0" smtClean="0"/>
              <a:t>Homozygous</a:t>
            </a:r>
            <a:endParaRPr lang="en-GB" sz="1200" dirty="0"/>
          </a:p>
        </p:txBody>
      </p:sp>
      <p:sp>
        <p:nvSpPr>
          <p:cNvPr id="10" name="Rectangle 9"/>
          <p:cNvSpPr/>
          <p:nvPr/>
        </p:nvSpPr>
        <p:spPr>
          <a:xfrm>
            <a:off x="8630142" y="2703403"/>
            <a:ext cx="1287760" cy="276999"/>
          </a:xfrm>
          <a:prstGeom prst="rect">
            <a:avLst/>
          </a:prstGeom>
        </p:spPr>
        <p:txBody>
          <a:bodyPr wrap="square">
            <a:spAutoFit/>
          </a:bodyPr>
          <a:lstStyle/>
          <a:p>
            <a:r>
              <a:rPr lang="en-GB" sz="1200" dirty="0" smtClean="0"/>
              <a:t>Heterozygous</a:t>
            </a:r>
            <a:endParaRPr lang="en-GB" sz="1200" dirty="0"/>
          </a:p>
        </p:txBody>
      </p:sp>
      <p:cxnSp>
        <p:nvCxnSpPr>
          <p:cNvPr id="12" name="Straight Arrow Connector 11"/>
          <p:cNvCxnSpPr/>
          <p:nvPr/>
        </p:nvCxnSpPr>
        <p:spPr>
          <a:xfrm flipH="1">
            <a:off x="8419864" y="5157192"/>
            <a:ext cx="612068"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flipH="1">
            <a:off x="8419864" y="4941168"/>
            <a:ext cx="612068"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688529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Filtering – Variant status</a:t>
            </a:r>
            <a:endParaRPr lang="en-GB" dirty="0"/>
          </a:p>
        </p:txBody>
      </p:sp>
      <p:sp>
        <p:nvSpPr>
          <p:cNvPr id="3" name="Content Placeholder 2"/>
          <p:cNvSpPr>
            <a:spLocks noGrp="1"/>
          </p:cNvSpPr>
          <p:nvPr>
            <p:ph idx="1"/>
          </p:nvPr>
        </p:nvSpPr>
        <p:spPr/>
        <p:txBody>
          <a:bodyPr/>
          <a:lstStyle/>
          <a:p>
            <a:r>
              <a:rPr lang="en-GB" dirty="0" smtClean="0"/>
              <a:t>Autosomal recessive</a:t>
            </a:r>
          </a:p>
          <a:p>
            <a:pPr lvl="1"/>
            <a:r>
              <a:rPr lang="en-GB" dirty="0" smtClean="0"/>
              <a:t>Consanguineous: check autozygous regions (IBD)</a:t>
            </a:r>
          </a:p>
          <a:p>
            <a:pPr lvl="1"/>
            <a:r>
              <a:rPr lang="en-GB" dirty="0" smtClean="0"/>
              <a:t>Unrelated (could be IBD or IBS)</a:t>
            </a:r>
          </a:p>
          <a:p>
            <a:r>
              <a:rPr lang="en-GB" dirty="0" smtClean="0"/>
              <a:t>Autosomal dominant</a:t>
            </a:r>
          </a:p>
          <a:p>
            <a:pPr lvl="1"/>
            <a:r>
              <a:rPr lang="en-GB" dirty="0" smtClean="0"/>
              <a:t>Inherited – affected parent has to possess variant</a:t>
            </a:r>
          </a:p>
          <a:p>
            <a:pPr lvl="1"/>
            <a:r>
              <a:rPr lang="en-GB" i="1" dirty="0" smtClean="0"/>
              <a:t>De novo</a:t>
            </a:r>
          </a:p>
          <a:p>
            <a:r>
              <a:rPr lang="en-GB" dirty="0" smtClean="0"/>
              <a:t>X-linked</a:t>
            </a:r>
          </a:p>
          <a:p>
            <a:pPr lvl="1"/>
            <a:r>
              <a:rPr lang="en-GB" dirty="0" smtClean="0"/>
              <a:t>Recessive</a:t>
            </a:r>
          </a:p>
          <a:p>
            <a:pPr lvl="1"/>
            <a:r>
              <a:rPr lang="en-GB" dirty="0" smtClean="0"/>
              <a:t>Dominant</a:t>
            </a:r>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15</a:t>
            </a:fld>
            <a:endParaRPr lang="en-US"/>
          </a:p>
        </p:txBody>
      </p:sp>
    </p:spTree>
    <p:extLst>
      <p:ext uri="{BB962C8B-B14F-4D97-AF65-F5344CB8AC3E}">
        <p14:creationId xmlns:p14="http://schemas.microsoft.com/office/powerpoint/2010/main" val="6286060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Filtering - MAF</a:t>
            </a:r>
            <a:endParaRPr lang="en-GB" dirty="0"/>
          </a:p>
        </p:txBody>
      </p:sp>
      <p:sp>
        <p:nvSpPr>
          <p:cNvPr id="3" name="Content Placeholder 2"/>
          <p:cNvSpPr>
            <a:spLocks noGrp="1"/>
          </p:cNvSpPr>
          <p:nvPr>
            <p:ph idx="1"/>
          </p:nvPr>
        </p:nvSpPr>
        <p:spPr>
          <a:xfrm>
            <a:off x="1615058" y="1268760"/>
            <a:ext cx="8589645" cy="5112568"/>
          </a:xfrm>
        </p:spPr>
        <p:txBody>
          <a:bodyPr>
            <a:normAutofit fontScale="77500" lnSpcReduction="20000"/>
          </a:bodyPr>
          <a:lstStyle/>
          <a:p>
            <a:r>
              <a:rPr lang="en-GB" dirty="0" smtClean="0"/>
              <a:t>Calculating your threshold</a:t>
            </a:r>
          </a:p>
          <a:p>
            <a:pPr lvl="1"/>
            <a:r>
              <a:rPr lang="en-GB" dirty="0" smtClean="0"/>
              <a:t>HWE: p</a:t>
            </a:r>
            <a:r>
              <a:rPr lang="en-GB" sz="2000" dirty="0" smtClean="0"/>
              <a:t>2</a:t>
            </a:r>
            <a:r>
              <a:rPr lang="en-GB" dirty="0" smtClean="0"/>
              <a:t> + 2pq + q</a:t>
            </a:r>
            <a:r>
              <a:rPr lang="en-GB" sz="2000" dirty="0"/>
              <a:t>2</a:t>
            </a:r>
            <a:r>
              <a:rPr lang="en-GB" dirty="0" smtClean="0"/>
              <a:t> = 1 (where p + q = 1)</a:t>
            </a:r>
          </a:p>
          <a:p>
            <a:pPr lvl="2"/>
            <a:r>
              <a:rPr lang="en-GB" dirty="0" smtClean="0"/>
              <a:t>q: frequency of disease causal mutation</a:t>
            </a:r>
          </a:p>
          <a:p>
            <a:pPr lvl="2"/>
            <a:r>
              <a:rPr lang="en-GB" dirty="0" smtClean="0"/>
              <a:t>e.g. if AR disease is 1 in million, then q is 0.001</a:t>
            </a:r>
          </a:p>
          <a:p>
            <a:pPr lvl="1"/>
            <a:r>
              <a:rPr lang="en-GB" dirty="0" smtClean="0"/>
              <a:t>Disease causal mutation </a:t>
            </a:r>
            <a:r>
              <a:rPr lang="en-GB" dirty="0" smtClean="0">
                <a:solidFill>
                  <a:srgbClr val="FF0000"/>
                </a:solidFill>
              </a:rPr>
              <a:t>cannot</a:t>
            </a:r>
            <a:r>
              <a:rPr lang="en-GB" dirty="0" smtClean="0"/>
              <a:t> be common!</a:t>
            </a:r>
          </a:p>
          <a:p>
            <a:r>
              <a:rPr lang="en-GB" dirty="0" smtClean="0"/>
              <a:t>1000 Genomes Project</a:t>
            </a:r>
          </a:p>
          <a:p>
            <a:pPr lvl="1"/>
            <a:r>
              <a:rPr lang="en-GB" dirty="0" smtClean="0"/>
              <a:t>1092 samples (Phase I)</a:t>
            </a:r>
          </a:p>
          <a:p>
            <a:pPr lvl="1"/>
            <a:r>
              <a:rPr lang="en-GB" dirty="0" smtClean="0"/>
              <a:t>Incorporated by VEP</a:t>
            </a:r>
          </a:p>
          <a:p>
            <a:r>
              <a:rPr lang="en-GB" dirty="0" smtClean="0"/>
              <a:t>Exome variant server (EVS)</a:t>
            </a:r>
          </a:p>
          <a:p>
            <a:pPr lvl="1"/>
            <a:r>
              <a:rPr lang="en-GB" dirty="0"/>
              <a:t>6503 samples </a:t>
            </a:r>
            <a:endParaRPr lang="en-GB" dirty="0" smtClean="0"/>
          </a:p>
          <a:p>
            <a:pPr lvl="1"/>
            <a:r>
              <a:rPr lang="en-GB" dirty="0" smtClean="0"/>
              <a:t>Incorporated by VEP</a:t>
            </a:r>
          </a:p>
          <a:p>
            <a:r>
              <a:rPr lang="en-GB" dirty="0" err="1" smtClean="0"/>
              <a:t>ExAC</a:t>
            </a:r>
            <a:endParaRPr lang="en-GB" dirty="0" smtClean="0"/>
          </a:p>
          <a:p>
            <a:pPr lvl="1"/>
            <a:r>
              <a:rPr lang="en-GB" dirty="0"/>
              <a:t>60,706 </a:t>
            </a:r>
            <a:r>
              <a:rPr lang="en-GB" dirty="0" smtClean="0"/>
              <a:t>samples</a:t>
            </a:r>
          </a:p>
          <a:p>
            <a:pPr lvl="1"/>
            <a:r>
              <a:rPr lang="en-GB" dirty="0" smtClean="0"/>
              <a:t>Download via FTP</a:t>
            </a:r>
            <a:endParaRPr lang="en-GB" dirty="0"/>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16</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5184" y="4869160"/>
            <a:ext cx="2557722" cy="1152128"/>
          </a:xfrm>
          <a:prstGeom prst="rect">
            <a:avLst/>
          </a:prstGeom>
        </p:spPr>
      </p:pic>
    </p:spTree>
    <p:extLst>
      <p:ext uri="{BB962C8B-B14F-4D97-AF65-F5344CB8AC3E}">
        <p14:creationId xmlns:p14="http://schemas.microsoft.com/office/powerpoint/2010/main" val="8987357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Filtering – Consequence to protein</a:t>
            </a:r>
            <a:endParaRPr lang="en-GB" dirty="0"/>
          </a:p>
        </p:txBody>
      </p:sp>
      <p:sp>
        <p:nvSpPr>
          <p:cNvPr id="3" name="Content Placeholder 2"/>
          <p:cNvSpPr>
            <a:spLocks noGrp="1"/>
          </p:cNvSpPr>
          <p:nvPr>
            <p:ph idx="1"/>
          </p:nvPr>
        </p:nvSpPr>
        <p:spPr/>
        <p:txBody>
          <a:bodyPr/>
          <a:lstStyle/>
          <a:p>
            <a:r>
              <a:rPr lang="en-GB" dirty="0" smtClean="0"/>
              <a:t>Not predicted to be high impact mutations:</a:t>
            </a:r>
          </a:p>
          <a:p>
            <a:pPr lvl="1"/>
            <a:r>
              <a:rPr lang="en-GB" dirty="0" smtClean="0"/>
              <a:t>Coding</a:t>
            </a:r>
          </a:p>
          <a:p>
            <a:pPr lvl="2"/>
            <a:r>
              <a:rPr lang="en-GB" dirty="0" smtClean="0"/>
              <a:t>Synonymous</a:t>
            </a:r>
          </a:p>
          <a:p>
            <a:pPr lvl="1"/>
            <a:r>
              <a:rPr lang="en-GB" dirty="0" smtClean="0"/>
              <a:t>Noncoding</a:t>
            </a:r>
          </a:p>
          <a:p>
            <a:pPr lvl="2"/>
            <a:r>
              <a:rPr lang="en-GB" dirty="0" smtClean="0"/>
              <a:t>Upstream and </a:t>
            </a:r>
            <a:r>
              <a:rPr lang="en-GB" dirty="0"/>
              <a:t>Downstream </a:t>
            </a:r>
            <a:r>
              <a:rPr lang="en-GB" dirty="0" smtClean="0"/>
              <a:t>of genes</a:t>
            </a:r>
          </a:p>
          <a:p>
            <a:pPr lvl="2"/>
            <a:r>
              <a:rPr lang="en-GB" dirty="0" smtClean="0"/>
              <a:t>Intron</a:t>
            </a:r>
          </a:p>
          <a:p>
            <a:pPr lvl="2"/>
            <a:r>
              <a:rPr lang="en-GB" dirty="0" smtClean="0"/>
              <a:t>5’ and 3’ UTRs</a:t>
            </a:r>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17</a:t>
            </a:fld>
            <a:endParaRPr lang="en-US"/>
          </a:p>
        </p:txBody>
      </p:sp>
    </p:spTree>
    <p:extLst>
      <p:ext uri="{BB962C8B-B14F-4D97-AF65-F5344CB8AC3E}">
        <p14:creationId xmlns:p14="http://schemas.microsoft.com/office/powerpoint/2010/main" val="3544310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5068" y="188640"/>
            <a:ext cx="8435340" cy="1143000"/>
          </a:xfrm>
        </p:spPr>
        <p:txBody>
          <a:bodyPr/>
          <a:lstStyle/>
          <a:p>
            <a:r>
              <a:rPr lang="en-GB" dirty="0" smtClean="0"/>
              <a:t>*Building Evidence – Known variants</a:t>
            </a:r>
            <a:endParaRPr lang="en-GB" dirty="0"/>
          </a:p>
        </p:txBody>
      </p:sp>
      <p:sp>
        <p:nvSpPr>
          <p:cNvPr id="3" name="Content Placeholder 2"/>
          <p:cNvSpPr>
            <a:spLocks noGrp="1"/>
          </p:cNvSpPr>
          <p:nvPr>
            <p:ph idx="1"/>
          </p:nvPr>
        </p:nvSpPr>
        <p:spPr>
          <a:xfrm>
            <a:off x="1255068" y="1340768"/>
            <a:ext cx="8435340" cy="4800600"/>
          </a:xfrm>
        </p:spPr>
        <p:txBody>
          <a:bodyPr/>
          <a:lstStyle/>
          <a:p>
            <a:r>
              <a:rPr lang="en-GB" dirty="0" smtClean="0"/>
              <a:t>OMIM – Mendelian diseases</a:t>
            </a:r>
          </a:p>
          <a:p>
            <a:r>
              <a:rPr lang="en-GB" dirty="0" smtClean="0"/>
              <a:t>HGMD</a:t>
            </a:r>
          </a:p>
          <a:p>
            <a:pPr lvl="1"/>
            <a:r>
              <a:rPr lang="en-GB" sz="2500" dirty="0" smtClean="0"/>
              <a:t>Public – All reported mutations but 3 years behind</a:t>
            </a:r>
          </a:p>
          <a:p>
            <a:pPr lvl="2"/>
            <a:r>
              <a:rPr lang="en-GB" sz="2000" dirty="0"/>
              <a:t>Incorporated by </a:t>
            </a:r>
            <a:r>
              <a:rPr lang="en-GB" sz="2000" dirty="0" smtClean="0"/>
              <a:t>VEP</a:t>
            </a:r>
          </a:p>
          <a:p>
            <a:pPr lvl="2"/>
            <a:r>
              <a:rPr lang="en-GB" sz="2000" dirty="0" smtClean="0"/>
              <a:t>Variant position</a:t>
            </a:r>
            <a:endParaRPr lang="en-GB" sz="2100" dirty="0" smtClean="0"/>
          </a:p>
          <a:p>
            <a:pPr lvl="1"/>
            <a:r>
              <a:rPr lang="en-GB" sz="2500" dirty="0" smtClean="0"/>
              <a:t>Paid – All mutations</a:t>
            </a:r>
          </a:p>
          <a:p>
            <a:r>
              <a:rPr lang="en-GB" dirty="0" err="1" smtClean="0"/>
              <a:t>ClinVar</a:t>
            </a:r>
            <a:endParaRPr lang="en-GB" dirty="0" smtClean="0"/>
          </a:p>
          <a:p>
            <a:pPr lvl="1"/>
            <a:r>
              <a:rPr lang="en-GB" sz="2500" dirty="0" smtClean="0"/>
              <a:t>All clinically relevant mutations</a:t>
            </a:r>
          </a:p>
          <a:p>
            <a:pPr lvl="1"/>
            <a:r>
              <a:rPr lang="en-GB" sz="2500" dirty="0" smtClean="0"/>
              <a:t>Download from FTP link</a:t>
            </a:r>
            <a:endParaRPr lang="en-GB" sz="2500" dirty="0"/>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18</a:t>
            </a:fld>
            <a:endParaRPr lang="en-US"/>
          </a:p>
        </p:txBody>
      </p:sp>
      <p:pic>
        <p:nvPicPr>
          <p:cNvPr id="5" name="Picture 4"/>
          <p:cNvPicPr/>
          <p:nvPr/>
        </p:nvPicPr>
        <p:blipFill rotWithShape="1">
          <a:blip r:embed="rId3"/>
          <a:srcRect t="10487" r="57774" b="6642"/>
          <a:stretch/>
        </p:blipFill>
        <p:spPr bwMode="auto">
          <a:xfrm>
            <a:off x="6079604" y="3140968"/>
            <a:ext cx="4110259" cy="331236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443569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5068" y="274638"/>
            <a:ext cx="8723372" cy="1143000"/>
          </a:xfrm>
        </p:spPr>
        <p:txBody>
          <a:bodyPr>
            <a:noAutofit/>
          </a:bodyPr>
          <a:lstStyle/>
          <a:p>
            <a:r>
              <a:rPr lang="en-GB" sz="3500" dirty="0" smtClean="0"/>
              <a:t>*Building Evidence – Mutation effect prediction</a:t>
            </a:r>
            <a:endParaRPr lang="en-GB" sz="3500" dirty="0"/>
          </a:p>
        </p:txBody>
      </p:sp>
      <p:sp>
        <p:nvSpPr>
          <p:cNvPr id="3" name="Content Placeholder 2"/>
          <p:cNvSpPr>
            <a:spLocks noGrp="1"/>
          </p:cNvSpPr>
          <p:nvPr>
            <p:ph idx="1"/>
          </p:nvPr>
        </p:nvSpPr>
        <p:spPr>
          <a:xfrm>
            <a:off x="1543100" y="1580728"/>
            <a:ext cx="8435340" cy="4800600"/>
          </a:xfrm>
        </p:spPr>
        <p:txBody>
          <a:bodyPr>
            <a:normAutofit/>
          </a:bodyPr>
          <a:lstStyle/>
          <a:p>
            <a:r>
              <a:rPr lang="en-GB" dirty="0" smtClean="0"/>
              <a:t>Most probably ‘loss of function’ mutations: </a:t>
            </a:r>
          </a:p>
          <a:p>
            <a:pPr lvl="1"/>
            <a:r>
              <a:rPr lang="en-GB" dirty="0" smtClean="0"/>
              <a:t>start losses</a:t>
            </a:r>
          </a:p>
          <a:p>
            <a:pPr lvl="1"/>
            <a:r>
              <a:rPr lang="en-GB" dirty="0"/>
              <a:t>splice acceptor/donor</a:t>
            </a:r>
          </a:p>
          <a:p>
            <a:pPr lvl="1"/>
            <a:r>
              <a:rPr lang="en-GB" dirty="0" smtClean="0"/>
              <a:t>stop gains (especially NMD)</a:t>
            </a:r>
          </a:p>
          <a:p>
            <a:pPr lvl="1"/>
            <a:r>
              <a:rPr lang="en-GB" dirty="0" smtClean="0"/>
              <a:t>frameshifting indels</a:t>
            </a:r>
          </a:p>
          <a:p>
            <a:pPr lvl="1"/>
            <a:r>
              <a:rPr lang="en-GB" dirty="0" smtClean="0"/>
              <a:t>missense mutations</a:t>
            </a:r>
          </a:p>
          <a:p>
            <a:r>
              <a:rPr lang="en-GB" dirty="0" smtClean="0"/>
              <a:t>Predicting effect of Missense mutations: </a:t>
            </a:r>
          </a:p>
          <a:p>
            <a:pPr lvl="1"/>
            <a:r>
              <a:rPr lang="en-GB" sz="1600" dirty="0"/>
              <a:t>FATHMM-MKL &amp; CADD (</a:t>
            </a:r>
            <a:r>
              <a:rPr lang="en-GB" sz="1600" u="sng" dirty="0"/>
              <a:t>all</a:t>
            </a:r>
            <a:r>
              <a:rPr lang="en-GB" sz="1600" dirty="0"/>
              <a:t> variants, including non-coding)</a:t>
            </a:r>
          </a:p>
          <a:p>
            <a:pPr lvl="1"/>
            <a:r>
              <a:rPr lang="en-GB" sz="1600" dirty="0" smtClean="0"/>
              <a:t>SIFT &amp; Polyphen-2</a:t>
            </a:r>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19</a:t>
            </a:fld>
            <a:endParaRPr lang="en-US"/>
          </a:p>
        </p:txBody>
      </p:sp>
      <p:sp>
        <p:nvSpPr>
          <p:cNvPr id="5" name="Down Arrow 4"/>
          <p:cNvSpPr/>
          <p:nvPr/>
        </p:nvSpPr>
        <p:spPr>
          <a:xfrm>
            <a:off x="6583660" y="2420888"/>
            <a:ext cx="576064" cy="194421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6" name="TextBox 5"/>
          <p:cNvSpPr txBox="1"/>
          <p:nvPr/>
        </p:nvSpPr>
        <p:spPr>
          <a:xfrm>
            <a:off x="7159724" y="2661264"/>
            <a:ext cx="1440160" cy="1477328"/>
          </a:xfrm>
          <a:prstGeom prst="rect">
            <a:avLst/>
          </a:prstGeom>
          <a:noFill/>
        </p:spPr>
        <p:txBody>
          <a:bodyPr wrap="square" rtlCol="0">
            <a:spAutoFit/>
          </a:bodyPr>
          <a:lstStyle/>
          <a:p>
            <a:r>
              <a:rPr lang="en-GB" sz="1800" dirty="0" smtClean="0"/>
              <a:t>(General)</a:t>
            </a:r>
          </a:p>
          <a:p>
            <a:r>
              <a:rPr lang="en-GB" sz="1800" dirty="0" smtClean="0"/>
              <a:t>Probability of being functionally disruptive</a:t>
            </a:r>
            <a:endParaRPr lang="en-GB" sz="1800" dirty="0"/>
          </a:p>
        </p:txBody>
      </p:sp>
    </p:spTree>
    <p:extLst>
      <p:ext uri="{BB962C8B-B14F-4D97-AF65-F5344CB8AC3E}">
        <p14:creationId xmlns:p14="http://schemas.microsoft.com/office/powerpoint/2010/main" val="3362213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0688" y="274638"/>
            <a:ext cx="8435340" cy="1143000"/>
          </a:xfrm>
        </p:spPr>
        <p:txBody>
          <a:bodyPr/>
          <a:lstStyle/>
          <a:p>
            <a:r>
              <a:rPr lang="en-GB" dirty="0" smtClean="0"/>
              <a:t>*Building Evidence - Conservation</a:t>
            </a:r>
            <a:endParaRPr lang="en-GB" dirty="0"/>
          </a:p>
        </p:txBody>
      </p:sp>
      <p:sp>
        <p:nvSpPr>
          <p:cNvPr id="3" name="Content Placeholder 2"/>
          <p:cNvSpPr>
            <a:spLocks noGrp="1"/>
          </p:cNvSpPr>
          <p:nvPr>
            <p:ph idx="1"/>
          </p:nvPr>
        </p:nvSpPr>
        <p:spPr/>
        <p:txBody>
          <a:bodyPr/>
          <a:lstStyle/>
          <a:p>
            <a:r>
              <a:rPr lang="en-GB" dirty="0" smtClean="0"/>
              <a:t>GERP++</a:t>
            </a:r>
          </a:p>
          <a:p>
            <a:pPr lvl="1"/>
            <a:r>
              <a:rPr lang="en-GB" dirty="0" smtClean="0"/>
              <a:t>Download ‘Tracks Data’ - Elements (hg19)</a:t>
            </a:r>
          </a:p>
          <a:p>
            <a:r>
              <a:rPr lang="en-GB" dirty="0" smtClean="0"/>
              <a:t>Local sequence alignment</a:t>
            </a:r>
            <a:endParaRPr lang="en-GB" dirty="0"/>
          </a:p>
          <a:p>
            <a:pPr lvl="1"/>
            <a:r>
              <a:rPr lang="en-GB" dirty="0" err="1" smtClean="0"/>
              <a:t>UniProt</a:t>
            </a:r>
            <a:endParaRPr lang="en-GB" dirty="0" smtClean="0"/>
          </a:p>
          <a:p>
            <a:pPr lvl="2"/>
            <a:r>
              <a:rPr lang="en-GB" dirty="0" smtClean="0"/>
              <a:t>BLAST</a:t>
            </a:r>
          </a:p>
          <a:p>
            <a:pPr lvl="2"/>
            <a:r>
              <a:rPr lang="en-GB" dirty="0" smtClean="0"/>
              <a:t>Align</a:t>
            </a:r>
            <a:endParaRPr lang="en-GB" dirty="0"/>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20</a:t>
            </a:fld>
            <a:endParaRPr lang="en-US"/>
          </a:p>
        </p:txBody>
      </p:sp>
      <p:pic>
        <p:nvPicPr>
          <p:cNvPr id="5" name="Picture 4"/>
          <p:cNvPicPr/>
          <p:nvPr/>
        </p:nvPicPr>
        <p:blipFill rotWithShape="1">
          <a:blip r:embed="rId3"/>
          <a:srcRect t="8287" r="57054" b="35755"/>
          <a:stretch/>
        </p:blipFill>
        <p:spPr bwMode="auto">
          <a:xfrm>
            <a:off x="4495428" y="3287388"/>
            <a:ext cx="5472608" cy="2589884"/>
          </a:xfrm>
          <a:prstGeom prst="rect">
            <a:avLst/>
          </a:prstGeom>
          <a:ln>
            <a:noFill/>
          </a:ln>
          <a:extLst>
            <a:ext uri="{53640926-AAD7-44D8-BBD7-CCE9431645EC}">
              <a14:shadowObscured xmlns:a14="http://schemas.microsoft.com/office/drawing/2010/main"/>
            </a:ext>
          </a:extLst>
        </p:spPr>
      </p:pic>
      <p:sp>
        <p:nvSpPr>
          <p:cNvPr id="6" name="Oval 5"/>
          <p:cNvSpPr/>
          <p:nvPr/>
        </p:nvSpPr>
        <p:spPr>
          <a:xfrm>
            <a:off x="4495428" y="3645024"/>
            <a:ext cx="576064" cy="288032"/>
          </a:xfrm>
          <a:prstGeom prst="ellipse">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cxnSp>
        <p:nvCxnSpPr>
          <p:cNvPr id="8" name="Straight Arrow Connector 7"/>
          <p:cNvCxnSpPr/>
          <p:nvPr/>
        </p:nvCxnSpPr>
        <p:spPr>
          <a:xfrm flipV="1">
            <a:off x="3738504" y="3861048"/>
            <a:ext cx="684916" cy="288032"/>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923334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Building Evidence – Animal models</a:t>
            </a:r>
            <a:endParaRPr lang="en-GB" dirty="0"/>
          </a:p>
        </p:txBody>
      </p:sp>
      <p:sp>
        <p:nvSpPr>
          <p:cNvPr id="3" name="Content Placeholder 2"/>
          <p:cNvSpPr>
            <a:spLocks noGrp="1"/>
          </p:cNvSpPr>
          <p:nvPr>
            <p:ph idx="1"/>
          </p:nvPr>
        </p:nvSpPr>
        <p:spPr/>
        <p:txBody>
          <a:bodyPr/>
          <a:lstStyle/>
          <a:p>
            <a:r>
              <a:rPr lang="en-GB" dirty="0" smtClean="0"/>
              <a:t>Check literature</a:t>
            </a:r>
          </a:p>
          <a:p>
            <a:r>
              <a:rPr lang="en-GB" dirty="0" smtClean="0"/>
              <a:t>Mouse knockouts</a:t>
            </a:r>
          </a:p>
          <a:p>
            <a:pPr lvl="1"/>
            <a:r>
              <a:rPr lang="en-GB" dirty="0" smtClean="0"/>
              <a:t>Other </a:t>
            </a:r>
            <a:r>
              <a:rPr lang="en-GB" u="sng" dirty="0" smtClean="0"/>
              <a:t>model</a:t>
            </a:r>
            <a:r>
              <a:rPr lang="en-GB" dirty="0" smtClean="0"/>
              <a:t> organisms</a:t>
            </a:r>
          </a:p>
          <a:p>
            <a:r>
              <a:rPr lang="en-GB" dirty="0" smtClean="0"/>
              <a:t>Functional studies</a:t>
            </a:r>
          </a:p>
          <a:p>
            <a:pPr lvl="1"/>
            <a:r>
              <a:rPr lang="en-GB" i="1" dirty="0" smtClean="0"/>
              <a:t>In vitro</a:t>
            </a:r>
          </a:p>
          <a:p>
            <a:pPr lvl="1"/>
            <a:r>
              <a:rPr lang="en-GB" i="1" dirty="0" smtClean="0"/>
              <a:t>In vivo</a:t>
            </a:r>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21</a:t>
            </a:fld>
            <a:endParaRPr lang="en-US"/>
          </a:p>
        </p:txBody>
      </p:sp>
      <p:pic>
        <p:nvPicPr>
          <p:cNvPr id="5" name="Picture 4"/>
          <p:cNvPicPr/>
          <p:nvPr/>
        </p:nvPicPr>
        <p:blipFill rotWithShape="1">
          <a:blip r:embed="rId3"/>
          <a:srcRect l="1855" t="7793" r="59188" b="7220"/>
          <a:stretch/>
        </p:blipFill>
        <p:spPr bwMode="auto">
          <a:xfrm>
            <a:off x="5359524" y="3137454"/>
            <a:ext cx="4536504" cy="324387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133635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9084" y="274638"/>
            <a:ext cx="8435340" cy="1143000"/>
          </a:xfrm>
        </p:spPr>
        <p:txBody>
          <a:bodyPr/>
          <a:lstStyle/>
          <a:p>
            <a:r>
              <a:rPr lang="en-GB" dirty="0" smtClean="0"/>
              <a:t>Building Evidence – Gene expression</a:t>
            </a:r>
            <a:endParaRPr lang="en-GB" dirty="0"/>
          </a:p>
        </p:txBody>
      </p:sp>
      <p:sp>
        <p:nvSpPr>
          <p:cNvPr id="3" name="Content Placeholder 2"/>
          <p:cNvSpPr>
            <a:spLocks noGrp="1"/>
          </p:cNvSpPr>
          <p:nvPr>
            <p:ph idx="1"/>
          </p:nvPr>
        </p:nvSpPr>
        <p:spPr/>
        <p:txBody>
          <a:bodyPr/>
          <a:lstStyle/>
          <a:p>
            <a:r>
              <a:rPr lang="en-GB" dirty="0" smtClean="0"/>
              <a:t>Which tissues is the protein expressed in?</a:t>
            </a:r>
          </a:p>
          <a:p>
            <a:endParaRPr lang="en-GB" dirty="0" smtClean="0"/>
          </a:p>
          <a:p>
            <a:r>
              <a:rPr lang="en-GB" dirty="0" smtClean="0"/>
              <a:t>ENCODE data</a:t>
            </a:r>
          </a:p>
          <a:p>
            <a:pPr lvl="1"/>
            <a:r>
              <a:rPr lang="en-GB" dirty="0" smtClean="0"/>
              <a:t>Tonnes of expression data for </a:t>
            </a:r>
            <a:r>
              <a:rPr lang="en-GB" dirty="0"/>
              <a:t>t</a:t>
            </a:r>
            <a:r>
              <a:rPr lang="en-GB" dirty="0" smtClean="0"/>
              <a:t>ens of cell lines</a:t>
            </a:r>
          </a:p>
          <a:p>
            <a:pPr lvl="1"/>
            <a:r>
              <a:rPr lang="en-GB" dirty="0" smtClean="0"/>
              <a:t>Load track via UCSC </a:t>
            </a:r>
            <a:r>
              <a:rPr lang="en-GB" dirty="0"/>
              <a:t>Genome browser</a:t>
            </a:r>
          </a:p>
          <a:p>
            <a:pPr lvl="1"/>
            <a:r>
              <a:rPr lang="en-GB" dirty="0" err="1" smtClean="0"/>
              <a:t>Ensembl</a:t>
            </a:r>
            <a:r>
              <a:rPr lang="en-GB" dirty="0" smtClean="0"/>
              <a:t> Genome browser</a:t>
            </a:r>
          </a:p>
          <a:p>
            <a:r>
              <a:rPr lang="en-GB" dirty="0" err="1" smtClean="0"/>
              <a:t>GeneCards</a:t>
            </a:r>
            <a:endParaRPr lang="en-GB" dirty="0" smtClean="0"/>
          </a:p>
          <a:p>
            <a:pPr lvl="1"/>
            <a:r>
              <a:rPr lang="en-GB" dirty="0" smtClean="0"/>
              <a:t>Integrative webpage</a:t>
            </a:r>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22</a:t>
            </a:fld>
            <a:endParaRPr lang="en-US"/>
          </a:p>
        </p:txBody>
      </p:sp>
    </p:spTree>
    <p:extLst>
      <p:ext uri="{BB962C8B-B14F-4D97-AF65-F5344CB8AC3E}">
        <p14:creationId xmlns:p14="http://schemas.microsoft.com/office/powerpoint/2010/main" val="2590640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7076" y="116632"/>
            <a:ext cx="8435340" cy="1143000"/>
          </a:xfrm>
        </p:spPr>
        <p:txBody>
          <a:bodyPr/>
          <a:lstStyle/>
          <a:p>
            <a:r>
              <a:rPr lang="en-GB" dirty="0" smtClean="0"/>
              <a:t>*</a:t>
            </a:r>
            <a:r>
              <a:rPr lang="en-GB" dirty="0" err="1" smtClean="0"/>
              <a:t>GeneCards</a:t>
            </a:r>
            <a:endParaRPr lang="en-GB" dirty="0"/>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23</a:t>
            </a:fld>
            <a:endParaRPr lang="en-US"/>
          </a:p>
        </p:txBody>
      </p:sp>
      <p:pic>
        <p:nvPicPr>
          <p:cNvPr id="5" name="Content Placeholder 4"/>
          <p:cNvPicPr>
            <a:picLocks noGrp="1"/>
          </p:cNvPicPr>
          <p:nvPr>
            <p:ph idx="1"/>
          </p:nvPr>
        </p:nvPicPr>
        <p:blipFill rotWithShape="1">
          <a:blip r:embed="rId3"/>
          <a:srcRect t="8093" r="58260" b="9588"/>
          <a:stretch/>
        </p:blipFill>
        <p:spPr bwMode="auto">
          <a:xfrm>
            <a:off x="1975148" y="1124744"/>
            <a:ext cx="7632848" cy="54006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98729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Building Evidence – Replication</a:t>
            </a:r>
            <a:endParaRPr lang="en-GB" dirty="0"/>
          </a:p>
        </p:txBody>
      </p:sp>
      <p:sp>
        <p:nvSpPr>
          <p:cNvPr id="3" name="Content Placeholder 2"/>
          <p:cNvSpPr>
            <a:spLocks noGrp="1"/>
          </p:cNvSpPr>
          <p:nvPr>
            <p:ph idx="1"/>
          </p:nvPr>
        </p:nvSpPr>
        <p:spPr/>
        <p:txBody>
          <a:bodyPr/>
          <a:lstStyle/>
          <a:p>
            <a:pPr marL="365760" lvl="1" indent="-283464">
              <a:spcBef>
                <a:spcPts val="600"/>
              </a:spcBef>
              <a:buSzPct val="80000"/>
              <a:buFont typeface="Wingdings 2"/>
              <a:buChar char=""/>
            </a:pPr>
            <a:r>
              <a:rPr lang="en-GB" dirty="0" smtClean="0"/>
              <a:t>Gold standard but not always possible</a:t>
            </a:r>
          </a:p>
          <a:p>
            <a:pPr marL="365760" lvl="1" indent="-283464">
              <a:spcBef>
                <a:spcPts val="600"/>
              </a:spcBef>
              <a:buSzPct val="80000"/>
              <a:buFont typeface="Wingdings 2"/>
              <a:buChar char=""/>
            </a:pPr>
            <a:r>
              <a:rPr lang="en-GB" dirty="0" smtClean="0"/>
              <a:t>Traditional: LOD score of 3 (p≤ 0.001)</a:t>
            </a:r>
          </a:p>
          <a:p>
            <a:r>
              <a:rPr lang="en-GB" dirty="0" smtClean="0"/>
              <a:t>Very rare disorders</a:t>
            </a:r>
          </a:p>
          <a:p>
            <a:pPr lvl="1"/>
            <a:r>
              <a:rPr lang="en-GB" dirty="0"/>
              <a:t>Parents and </a:t>
            </a:r>
            <a:r>
              <a:rPr lang="en-GB" dirty="0" smtClean="0"/>
              <a:t>unaffected siblings</a:t>
            </a:r>
          </a:p>
          <a:p>
            <a:pPr lvl="1"/>
            <a:r>
              <a:rPr lang="en-GB" dirty="0" smtClean="0"/>
              <a:t>Other affected siblings/cousins</a:t>
            </a:r>
          </a:p>
          <a:p>
            <a:pPr lvl="1"/>
            <a:r>
              <a:rPr lang="en-GB" dirty="0" smtClean="0"/>
              <a:t>Check in other affected families</a:t>
            </a:r>
          </a:p>
          <a:p>
            <a:pPr lvl="1"/>
            <a:r>
              <a:rPr lang="en-GB" dirty="0" smtClean="0"/>
              <a:t>Genotype variant in local population</a:t>
            </a:r>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24</a:t>
            </a:fld>
            <a:endParaRPr lang="en-US"/>
          </a:p>
        </p:txBody>
      </p:sp>
    </p:spTree>
    <p:extLst>
      <p:ext uri="{BB962C8B-B14F-4D97-AF65-F5344CB8AC3E}">
        <p14:creationId xmlns:p14="http://schemas.microsoft.com/office/powerpoint/2010/main" val="42814176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Simple analysis pipeline</a:t>
            </a:r>
            <a:endParaRPr lang="en-GB" dirty="0"/>
          </a:p>
        </p:txBody>
      </p:sp>
      <p:sp>
        <p:nvSpPr>
          <p:cNvPr id="3" name="Content Placeholder 2"/>
          <p:cNvSpPr>
            <a:spLocks noGrp="1"/>
          </p:cNvSpPr>
          <p:nvPr>
            <p:ph idx="1"/>
          </p:nvPr>
        </p:nvSpPr>
        <p:spPr/>
        <p:txBody>
          <a:bodyPr/>
          <a:lstStyle/>
          <a:p>
            <a:r>
              <a:rPr lang="en-GB" dirty="0" smtClean="0"/>
              <a:t>Create files:</a:t>
            </a:r>
          </a:p>
          <a:p>
            <a:pPr lvl="1"/>
            <a:r>
              <a:rPr lang="en-GB" dirty="0" smtClean="0"/>
              <a:t>PHI_SO_terms.txt</a:t>
            </a:r>
          </a:p>
          <a:p>
            <a:pPr lvl="2"/>
            <a:r>
              <a:rPr lang="en-GB" dirty="0" smtClean="0"/>
              <a:t>List of ‘most probably’ causal consequences</a:t>
            </a:r>
          </a:p>
          <a:p>
            <a:pPr lvl="1"/>
            <a:r>
              <a:rPr lang="en-GB" dirty="0" smtClean="0"/>
              <a:t>Candidate_genes.txt</a:t>
            </a:r>
          </a:p>
          <a:p>
            <a:pPr lvl="2"/>
            <a:r>
              <a:rPr lang="en-GB" dirty="0" smtClean="0"/>
              <a:t>List </a:t>
            </a:r>
            <a:r>
              <a:rPr lang="en-GB" dirty="0"/>
              <a:t>of candidate genes</a:t>
            </a:r>
            <a:endParaRPr lang="en-GB" dirty="0" smtClean="0"/>
          </a:p>
          <a:p>
            <a:pPr marL="365760" lvl="1" indent="-283464">
              <a:spcBef>
                <a:spcPts val="600"/>
              </a:spcBef>
              <a:buSzPct val="80000"/>
              <a:buFont typeface="Wingdings 2"/>
              <a:buChar char=""/>
            </a:pPr>
            <a:r>
              <a:rPr lang="en-GB" dirty="0" smtClean="0"/>
              <a:t>Example:</a:t>
            </a:r>
          </a:p>
          <a:p>
            <a:pPr marL="612648" lvl="2" indent="-283464">
              <a:spcBef>
                <a:spcPts val="600"/>
              </a:spcBef>
              <a:buSzPct val="80000"/>
              <a:buFont typeface="Wingdings 2"/>
              <a:buChar char=""/>
            </a:pPr>
            <a:r>
              <a:rPr lang="en-GB" dirty="0" err="1" smtClean="0"/>
              <a:t>grep</a:t>
            </a:r>
            <a:r>
              <a:rPr lang="en-GB" dirty="0" smtClean="0"/>
              <a:t> -</a:t>
            </a:r>
            <a:r>
              <a:rPr lang="en-GB" dirty="0"/>
              <a:t>f </a:t>
            </a:r>
            <a:r>
              <a:rPr lang="en-GB" dirty="0" smtClean="0"/>
              <a:t>PHI_SO_terms.txt </a:t>
            </a:r>
            <a:r>
              <a:rPr lang="en-GB" dirty="0" err="1" smtClean="0">
                <a:solidFill>
                  <a:srgbClr val="FF0000"/>
                </a:solidFill>
              </a:rPr>
              <a:t>file</a:t>
            </a:r>
            <a:r>
              <a:rPr lang="en-GB" dirty="0" err="1" smtClean="0"/>
              <a:t>.vep</a:t>
            </a:r>
            <a:r>
              <a:rPr lang="en-GB" dirty="0" smtClean="0"/>
              <a:t> | </a:t>
            </a:r>
            <a:r>
              <a:rPr lang="en-GB" dirty="0" err="1" smtClean="0"/>
              <a:t>grep</a:t>
            </a:r>
            <a:r>
              <a:rPr lang="en-GB" dirty="0" smtClean="0"/>
              <a:t> -f Candidate_genes.txt | </a:t>
            </a:r>
            <a:r>
              <a:rPr lang="en-GB" dirty="0" err="1" smtClean="0"/>
              <a:t>grep</a:t>
            </a:r>
            <a:r>
              <a:rPr lang="en-GB" dirty="0" smtClean="0"/>
              <a:t> CANONICAL | </a:t>
            </a:r>
            <a:r>
              <a:rPr lang="en-GB" dirty="0" err="1" smtClean="0"/>
              <a:t>grep</a:t>
            </a:r>
            <a:r>
              <a:rPr lang="en-GB" dirty="0" smtClean="0"/>
              <a:t> </a:t>
            </a:r>
            <a:r>
              <a:rPr lang="en-GB" dirty="0"/>
              <a:t>HOM | </a:t>
            </a:r>
            <a:r>
              <a:rPr lang="en-GB" dirty="0" err="1" smtClean="0"/>
              <a:t>grep</a:t>
            </a:r>
            <a:r>
              <a:rPr lang="en-GB" dirty="0" smtClean="0"/>
              <a:t> _[A-Z]/ | cat | less -S</a:t>
            </a:r>
            <a:endParaRPr lang="en-GB" dirty="0"/>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25</a:t>
            </a:fld>
            <a:endParaRPr lang="en-US"/>
          </a:p>
        </p:txBody>
      </p:sp>
      <p:cxnSp>
        <p:nvCxnSpPr>
          <p:cNvPr id="7" name="Straight Arrow Connector 6"/>
          <p:cNvCxnSpPr/>
          <p:nvPr/>
        </p:nvCxnSpPr>
        <p:spPr>
          <a:xfrm flipH="1" flipV="1">
            <a:off x="2911252" y="5661248"/>
            <a:ext cx="216024" cy="36004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2263180" y="6063099"/>
            <a:ext cx="1728192" cy="492443"/>
          </a:xfrm>
          <a:prstGeom prst="rect">
            <a:avLst/>
          </a:prstGeom>
          <a:noFill/>
        </p:spPr>
        <p:txBody>
          <a:bodyPr wrap="square" rtlCol="0">
            <a:spAutoFit/>
          </a:bodyPr>
          <a:lstStyle/>
          <a:p>
            <a:r>
              <a:rPr lang="en-GB" sz="1300" dirty="0" smtClean="0"/>
              <a:t>Rare variants </a:t>
            </a:r>
          </a:p>
          <a:p>
            <a:r>
              <a:rPr lang="en-GB" sz="1300" dirty="0" smtClean="0"/>
              <a:t>(absent in 1000GP)</a:t>
            </a:r>
            <a:endParaRPr lang="en-GB" sz="1300" dirty="0"/>
          </a:p>
        </p:txBody>
      </p:sp>
      <p:cxnSp>
        <p:nvCxnSpPr>
          <p:cNvPr id="9" name="Straight Arrow Connector 8"/>
          <p:cNvCxnSpPr/>
          <p:nvPr/>
        </p:nvCxnSpPr>
        <p:spPr>
          <a:xfrm flipV="1">
            <a:off x="8815908" y="5284456"/>
            <a:ext cx="0" cy="32212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0" name="TextBox 9"/>
          <p:cNvSpPr txBox="1"/>
          <p:nvPr/>
        </p:nvSpPr>
        <p:spPr>
          <a:xfrm>
            <a:off x="8311852" y="5661248"/>
            <a:ext cx="1152128" cy="492443"/>
          </a:xfrm>
          <a:prstGeom prst="rect">
            <a:avLst/>
          </a:prstGeom>
          <a:noFill/>
        </p:spPr>
        <p:txBody>
          <a:bodyPr wrap="square" rtlCol="0">
            <a:spAutoFit/>
          </a:bodyPr>
          <a:lstStyle/>
          <a:p>
            <a:r>
              <a:rPr lang="en-GB" sz="1300" dirty="0" smtClean="0"/>
              <a:t>Homozygous variants</a:t>
            </a:r>
            <a:endParaRPr lang="en-GB" sz="1300" dirty="0"/>
          </a:p>
        </p:txBody>
      </p:sp>
      <p:cxnSp>
        <p:nvCxnSpPr>
          <p:cNvPr id="12" name="Straight Arrow Connector 11"/>
          <p:cNvCxnSpPr/>
          <p:nvPr/>
        </p:nvCxnSpPr>
        <p:spPr>
          <a:xfrm flipV="1">
            <a:off x="6624839" y="5243129"/>
            <a:ext cx="0" cy="32212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6120783" y="5619921"/>
            <a:ext cx="1152128" cy="492443"/>
          </a:xfrm>
          <a:prstGeom prst="rect">
            <a:avLst/>
          </a:prstGeom>
          <a:noFill/>
        </p:spPr>
        <p:txBody>
          <a:bodyPr wrap="square" rtlCol="0">
            <a:spAutoFit/>
          </a:bodyPr>
          <a:lstStyle/>
          <a:p>
            <a:r>
              <a:rPr lang="en-GB" sz="1300" dirty="0" smtClean="0"/>
              <a:t>Canonical transcripts</a:t>
            </a:r>
            <a:endParaRPr lang="en-GB" sz="1300" dirty="0"/>
          </a:p>
        </p:txBody>
      </p:sp>
      <p:cxnSp>
        <p:nvCxnSpPr>
          <p:cNvPr id="11" name="Straight Arrow Connector 10"/>
          <p:cNvCxnSpPr/>
          <p:nvPr/>
        </p:nvCxnSpPr>
        <p:spPr>
          <a:xfrm flipV="1">
            <a:off x="1975148" y="5013176"/>
            <a:ext cx="288032" cy="27128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1134864" y="5319027"/>
            <a:ext cx="1152128" cy="492443"/>
          </a:xfrm>
          <a:prstGeom prst="rect">
            <a:avLst/>
          </a:prstGeom>
          <a:noFill/>
        </p:spPr>
        <p:txBody>
          <a:bodyPr wrap="square" rtlCol="0">
            <a:spAutoFit/>
          </a:bodyPr>
          <a:lstStyle/>
          <a:p>
            <a:r>
              <a:rPr lang="en-GB" sz="1300" dirty="0" smtClean="0"/>
              <a:t>Candidate genes</a:t>
            </a:r>
            <a:endParaRPr lang="en-GB" sz="1300" dirty="0"/>
          </a:p>
        </p:txBody>
      </p:sp>
      <p:cxnSp>
        <p:nvCxnSpPr>
          <p:cNvPr id="15" name="Straight Arrow Connector 14"/>
          <p:cNvCxnSpPr/>
          <p:nvPr/>
        </p:nvCxnSpPr>
        <p:spPr>
          <a:xfrm flipH="1">
            <a:off x="4506274" y="4293096"/>
            <a:ext cx="312758" cy="91252"/>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rot="21283604">
            <a:off x="4721202" y="4065296"/>
            <a:ext cx="1741919" cy="292388"/>
          </a:xfrm>
          <a:prstGeom prst="rect">
            <a:avLst/>
          </a:prstGeom>
          <a:noFill/>
        </p:spPr>
        <p:txBody>
          <a:bodyPr wrap="square" rtlCol="0">
            <a:spAutoFit/>
          </a:bodyPr>
          <a:lstStyle/>
          <a:p>
            <a:r>
              <a:rPr lang="en-GB" sz="1300" dirty="0" smtClean="0"/>
              <a:t>Severe consequences</a:t>
            </a:r>
            <a:endParaRPr lang="en-GB" sz="1300" dirty="0"/>
          </a:p>
        </p:txBody>
      </p:sp>
    </p:spTree>
    <p:extLst>
      <p:ext uri="{BB962C8B-B14F-4D97-AF65-F5344CB8AC3E}">
        <p14:creationId xmlns:p14="http://schemas.microsoft.com/office/powerpoint/2010/main" val="7394342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26</a:t>
            </a:fld>
            <a:endParaRPr lang="en-US"/>
          </a:p>
        </p:txBody>
      </p:sp>
      <p:pic>
        <p:nvPicPr>
          <p:cNvPr id="8" name="Picture 7"/>
          <p:cNvPicPr/>
          <p:nvPr/>
        </p:nvPicPr>
        <p:blipFill rotWithShape="1">
          <a:blip r:embed="rId2"/>
          <a:srcRect l="43306" r="49976" b="57811"/>
          <a:stretch/>
        </p:blipFill>
        <p:spPr bwMode="auto">
          <a:xfrm>
            <a:off x="6090985" y="341357"/>
            <a:ext cx="2795905" cy="6228715"/>
          </a:xfrm>
          <a:prstGeom prst="rect">
            <a:avLst/>
          </a:prstGeom>
          <a:ln>
            <a:noFill/>
          </a:ln>
          <a:extLst>
            <a:ext uri="{53640926-AAD7-44D8-BBD7-CCE9431645EC}">
              <a14:shadowObscured xmlns:a14="http://schemas.microsoft.com/office/drawing/2010/main"/>
            </a:ext>
          </a:extLst>
        </p:spPr>
      </p:pic>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37337" y="620688"/>
            <a:ext cx="3456384" cy="3674223"/>
          </a:xfrm>
        </p:spPr>
      </p:pic>
    </p:spTree>
    <p:extLst>
      <p:ext uri="{BB962C8B-B14F-4D97-AF65-F5344CB8AC3E}">
        <p14:creationId xmlns:p14="http://schemas.microsoft.com/office/powerpoint/2010/main" val="28392242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9084" y="260648"/>
            <a:ext cx="8435340" cy="1143000"/>
          </a:xfrm>
        </p:spPr>
        <p:txBody>
          <a:bodyPr>
            <a:normAutofit/>
          </a:bodyPr>
          <a:lstStyle/>
          <a:p>
            <a:r>
              <a:rPr lang="en-US" sz="4400" dirty="0" smtClean="0">
                <a:effectLst>
                  <a:outerShdw blurRad="38100" dist="38100" dir="2700000" algn="tl">
                    <a:srgbClr val="000000">
                      <a:alpha val="43137"/>
                    </a:srgbClr>
                  </a:outerShdw>
                </a:effectLst>
              </a:rPr>
              <a:t>VEP annotated data</a:t>
            </a:r>
            <a:endParaRPr lang="en-GB"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547854" y="1355014"/>
            <a:ext cx="8435340" cy="4800600"/>
          </a:xfrm>
        </p:spPr>
        <p:txBody>
          <a:bodyPr>
            <a:normAutofit/>
          </a:bodyPr>
          <a:lstStyle/>
          <a:p>
            <a:pPr marL="91440"/>
            <a:r>
              <a:rPr lang="en-US" sz="3600" dirty="0" smtClean="0">
                <a:latin typeface="+mj-lt"/>
              </a:rPr>
              <a:t>Consequences of variants</a:t>
            </a:r>
          </a:p>
          <a:p>
            <a:pPr marL="91440"/>
            <a:endParaRPr lang="en-US" sz="3600" dirty="0">
              <a:latin typeface="+mj-lt"/>
            </a:endParaRPr>
          </a:p>
          <a:p>
            <a:pPr marL="91440"/>
            <a:endParaRPr lang="en-US" sz="3600" dirty="0" smtClean="0">
              <a:latin typeface="+mj-lt"/>
            </a:endParaRPr>
          </a:p>
          <a:p>
            <a:pPr marL="0" indent="0">
              <a:buNone/>
            </a:pPr>
            <a:endParaRPr lang="en-US" sz="3600" dirty="0" smtClean="0">
              <a:latin typeface="+mj-lt"/>
            </a:endParaRPr>
          </a:p>
          <a:p>
            <a:pPr marL="0" indent="0">
              <a:buNone/>
            </a:pPr>
            <a:endParaRPr lang="en-US" sz="3600" dirty="0" smtClean="0">
              <a:latin typeface="+mj-lt"/>
            </a:endParaRPr>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27</a:t>
            </a:fld>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7164" y="2204864"/>
            <a:ext cx="8897540" cy="3096344"/>
          </a:xfrm>
          <a:prstGeom prst="rect">
            <a:avLst/>
          </a:prstGeom>
        </p:spPr>
      </p:pic>
      <p:sp>
        <p:nvSpPr>
          <p:cNvPr id="5" name="Rectangle 4"/>
          <p:cNvSpPr/>
          <p:nvPr/>
        </p:nvSpPr>
        <p:spPr>
          <a:xfrm>
            <a:off x="2911252" y="6151058"/>
            <a:ext cx="5143500" cy="461665"/>
          </a:xfrm>
          <a:prstGeom prst="rect">
            <a:avLst/>
          </a:prstGeom>
        </p:spPr>
        <p:txBody>
          <a:bodyPr>
            <a:spAutoFit/>
          </a:bodyPr>
          <a:lstStyle/>
          <a:p>
            <a:r>
              <a:rPr lang="en-GB" sz="1200" dirty="0" smtClean="0"/>
              <a:t>See link for meaning of each SO term: http</a:t>
            </a:r>
            <a:r>
              <a:rPr lang="en-GB" sz="1200" dirty="0"/>
              <a:t>://www.ensembl.org/info/genome/variation/predicted_data.html</a:t>
            </a:r>
          </a:p>
        </p:txBody>
      </p:sp>
    </p:spTree>
    <p:extLst>
      <p:ext uri="{BB962C8B-B14F-4D97-AF65-F5344CB8AC3E}">
        <p14:creationId xmlns:p14="http://schemas.microsoft.com/office/powerpoint/2010/main" val="1488915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Learning objectives</a:t>
            </a:r>
            <a:endParaRPr lang="en-GB" dirty="0"/>
          </a:p>
        </p:txBody>
      </p:sp>
      <p:sp>
        <p:nvSpPr>
          <p:cNvPr id="3" name="Content Placeholder 2"/>
          <p:cNvSpPr>
            <a:spLocks noGrp="1"/>
          </p:cNvSpPr>
          <p:nvPr>
            <p:ph idx="1"/>
          </p:nvPr>
        </p:nvSpPr>
        <p:spPr/>
        <p:txBody>
          <a:bodyPr/>
          <a:lstStyle/>
          <a:p>
            <a:r>
              <a:rPr lang="en-GB" dirty="0" smtClean="0"/>
              <a:t>Making sense of VEP annotated data</a:t>
            </a:r>
          </a:p>
          <a:p>
            <a:pPr lvl="1"/>
            <a:r>
              <a:rPr lang="en-GB" dirty="0" smtClean="0"/>
              <a:t>Different transcripts and mutation effects</a:t>
            </a:r>
          </a:p>
          <a:p>
            <a:r>
              <a:rPr lang="en-GB" dirty="0" smtClean="0"/>
              <a:t>How to create and use candidate list(s)</a:t>
            </a:r>
          </a:p>
          <a:p>
            <a:r>
              <a:rPr lang="en-GB" dirty="0" smtClean="0"/>
              <a:t>How to look for causal variants</a:t>
            </a:r>
          </a:p>
          <a:p>
            <a:pPr lvl="1"/>
            <a:r>
              <a:rPr lang="en-GB" dirty="0" smtClean="0"/>
              <a:t>Filtering</a:t>
            </a:r>
          </a:p>
          <a:p>
            <a:pPr lvl="1"/>
            <a:r>
              <a:rPr lang="en-GB" dirty="0" smtClean="0"/>
              <a:t>Setting threshold for MAF</a:t>
            </a:r>
          </a:p>
          <a:p>
            <a:r>
              <a:rPr lang="en-GB" dirty="0" smtClean="0"/>
              <a:t>Building evidence for variants</a:t>
            </a:r>
          </a:p>
          <a:p>
            <a:r>
              <a:rPr lang="en-GB" dirty="0" smtClean="0"/>
              <a:t>Reporting variants (e.g. for papers, databases)</a:t>
            </a:r>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28</a:t>
            </a:fld>
            <a:endParaRPr lang="en-US"/>
          </a:p>
        </p:txBody>
      </p:sp>
    </p:spTree>
    <p:extLst>
      <p:ext uri="{BB962C8B-B14F-4D97-AF65-F5344CB8AC3E}">
        <p14:creationId xmlns:p14="http://schemas.microsoft.com/office/powerpoint/2010/main" val="18482941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122" y="1556792"/>
            <a:ext cx="7857873" cy="2808312"/>
          </a:xfrm>
        </p:spPr>
        <p:txBody>
          <a:bodyPr>
            <a:normAutofit/>
          </a:bodyPr>
          <a:lstStyle/>
          <a:p>
            <a:pPr algn="ctr"/>
            <a:r>
              <a:rPr lang="en-GB" dirty="0" smtClean="0"/>
              <a:t>Thank You</a:t>
            </a:r>
            <a:br>
              <a:rPr lang="en-GB" dirty="0" smtClean="0"/>
            </a:br>
            <a:r>
              <a:rPr lang="en-GB" dirty="0" smtClean="0"/>
              <a:t>Any questions?</a:t>
            </a:r>
            <a:br>
              <a:rPr lang="en-GB" dirty="0" smtClean="0"/>
            </a:br>
            <a:r>
              <a:rPr lang="en-GB" dirty="0"/>
              <a:t/>
            </a:r>
            <a:br>
              <a:rPr lang="en-GB" dirty="0"/>
            </a:br>
            <a:endParaRPr lang="en-GB" dirty="0"/>
          </a:p>
        </p:txBody>
      </p:sp>
      <p:sp>
        <p:nvSpPr>
          <p:cNvPr id="3" name="TextBox 2"/>
          <p:cNvSpPr txBox="1"/>
          <p:nvPr/>
        </p:nvSpPr>
        <p:spPr>
          <a:xfrm>
            <a:off x="1543100" y="3791362"/>
            <a:ext cx="8352928" cy="861774"/>
          </a:xfrm>
          <a:prstGeom prst="rect">
            <a:avLst/>
          </a:prstGeom>
          <a:noFill/>
        </p:spPr>
        <p:txBody>
          <a:bodyPr wrap="square" rtlCol="0">
            <a:spAutoFit/>
          </a:bodyPr>
          <a:lstStyle/>
          <a:p>
            <a:pPr algn="ctr"/>
            <a:r>
              <a:rPr lang="en-GB" sz="2500" dirty="0">
                <a:latin typeface="+mj-lt"/>
              </a:rPr>
              <a:t>Please look back at the slides </a:t>
            </a:r>
            <a:r>
              <a:rPr lang="en-GB" sz="2500" dirty="0" smtClean="0">
                <a:latin typeface="+mj-lt"/>
              </a:rPr>
              <a:t>again once </a:t>
            </a:r>
            <a:r>
              <a:rPr lang="en-GB" sz="2500" dirty="0">
                <a:latin typeface="+mj-lt"/>
              </a:rPr>
              <a:t>you complete the </a:t>
            </a:r>
            <a:r>
              <a:rPr lang="en-GB" sz="2500" dirty="0" smtClean="0">
                <a:latin typeface="+mj-lt"/>
              </a:rPr>
              <a:t>short-course(s)</a:t>
            </a:r>
            <a:endParaRPr lang="en-GB" sz="2500" dirty="0">
              <a:latin typeface="+mj-lt"/>
            </a:endParaRPr>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29</a:t>
            </a:fld>
            <a:endParaRPr lang="en-US"/>
          </a:p>
        </p:txBody>
      </p:sp>
    </p:spTree>
    <p:extLst>
      <p:ext uri="{BB962C8B-B14F-4D97-AF65-F5344CB8AC3E}">
        <p14:creationId xmlns:p14="http://schemas.microsoft.com/office/powerpoint/2010/main" val="34168192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Practical</a:t>
            </a:r>
            <a:endParaRPr lang="en-GB" dirty="0"/>
          </a:p>
        </p:txBody>
      </p:sp>
      <p:sp>
        <p:nvSpPr>
          <p:cNvPr id="3" name="Content Placeholder 2"/>
          <p:cNvSpPr>
            <a:spLocks noGrp="1"/>
          </p:cNvSpPr>
          <p:nvPr>
            <p:ph idx="1"/>
          </p:nvPr>
        </p:nvSpPr>
        <p:spPr/>
        <p:txBody>
          <a:bodyPr>
            <a:normAutofit/>
          </a:bodyPr>
          <a:lstStyle/>
          <a:p>
            <a:r>
              <a:rPr lang="en-GB" dirty="0" err="1" smtClean="0"/>
              <a:t>Proband</a:t>
            </a:r>
            <a:r>
              <a:rPr lang="en-GB" dirty="0" smtClean="0"/>
              <a:t> is affected by Primary ciliary dyskinesia</a:t>
            </a:r>
          </a:p>
          <a:p>
            <a:pPr lvl="1"/>
            <a:r>
              <a:rPr lang="en-GB" dirty="0" smtClean="0"/>
              <a:t>Hint 1: Autosomal recessive</a:t>
            </a:r>
          </a:p>
          <a:p>
            <a:pPr lvl="1"/>
            <a:r>
              <a:rPr lang="en-GB" dirty="0" smtClean="0"/>
              <a:t>Hint 2: Prevalence is ~ 1 in 20000</a:t>
            </a:r>
          </a:p>
          <a:p>
            <a:pPr lvl="1"/>
            <a:r>
              <a:rPr lang="en-GB" dirty="0" smtClean="0"/>
              <a:t>Hint </a:t>
            </a:r>
            <a:r>
              <a:rPr lang="en-GB" dirty="0"/>
              <a:t>3</a:t>
            </a:r>
            <a:r>
              <a:rPr lang="en-GB" dirty="0" smtClean="0"/>
              <a:t>: Genetically heterogeneous</a:t>
            </a:r>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30</a:t>
            </a:fld>
            <a:endParaRPr lang="en-US"/>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12772"/>
          <a:stretch/>
        </p:blipFill>
        <p:spPr>
          <a:xfrm>
            <a:off x="2839244" y="3645024"/>
            <a:ext cx="5400600" cy="2520280"/>
          </a:xfrm>
          <a:prstGeom prst="rect">
            <a:avLst/>
          </a:prstGeom>
        </p:spPr>
      </p:pic>
      <p:sp>
        <p:nvSpPr>
          <p:cNvPr id="6" name="Rectangle 5"/>
          <p:cNvSpPr/>
          <p:nvPr/>
        </p:nvSpPr>
        <p:spPr>
          <a:xfrm>
            <a:off x="2623220" y="6165304"/>
            <a:ext cx="5832648" cy="492443"/>
          </a:xfrm>
          <a:prstGeom prst="rect">
            <a:avLst/>
          </a:prstGeom>
        </p:spPr>
        <p:txBody>
          <a:bodyPr wrap="square">
            <a:spAutoFit/>
          </a:bodyPr>
          <a:lstStyle/>
          <a:p>
            <a:pPr marL="27432"/>
            <a:r>
              <a:rPr lang="en-GB" sz="1300" dirty="0" smtClean="0"/>
              <a:t>PCD is characterised by abnormal </a:t>
            </a:r>
            <a:r>
              <a:rPr lang="en-GB" sz="1300" dirty="0"/>
              <a:t>cilia function and/or </a:t>
            </a:r>
            <a:r>
              <a:rPr lang="en-GB" sz="1300" dirty="0" smtClean="0"/>
              <a:t>structure which consequently leads to chronic </a:t>
            </a:r>
            <a:r>
              <a:rPr lang="en-GB" sz="1300" dirty="0" err="1"/>
              <a:t>sino</a:t>
            </a:r>
            <a:r>
              <a:rPr lang="en-GB" sz="1300" dirty="0"/>
              <a:t>-pulmonary infections</a:t>
            </a:r>
          </a:p>
        </p:txBody>
      </p:sp>
    </p:spTree>
    <p:extLst>
      <p:ext uri="{BB962C8B-B14F-4D97-AF65-F5344CB8AC3E}">
        <p14:creationId xmlns:p14="http://schemas.microsoft.com/office/powerpoint/2010/main" val="11184725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Exercise</a:t>
            </a:r>
            <a:endParaRPr lang="en-GB" dirty="0"/>
          </a:p>
        </p:txBody>
      </p:sp>
      <p:sp>
        <p:nvSpPr>
          <p:cNvPr id="3" name="Content Placeholder 2"/>
          <p:cNvSpPr>
            <a:spLocks noGrp="1"/>
          </p:cNvSpPr>
          <p:nvPr>
            <p:ph idx="1"/>
          </p:nvPr>
        </p:nvSpPr>
        <p:spPr/>
        <p:txBody>
          <a:bodyPr/>
          <a:lstStyle/>
          <a:p>
            <a:pPr marL="82296" indent="0">
              <a:buNone/>
            </a:pPr>
            <a:r>
              <a:rPr lang="en-GB" dirty="0"/>
              <a:t>1- Create list of </a:t>
            </a:r>
            <a:r>
              <a:rPr lang="en-GB" dirty="0" smtClean="0"/>
              <a:t>candidate genes (max: </a:t>
            </a:r>
            <a:r>
              <a:rPr lang="en-GB" dirty="0" smtClean="0">
                <a:solidFill>
                  <a:srgbClr val="FF0000"/>
                </a:solidFill>
              </a:rPr>
              <a:t>15</a:t>
            </a:r>
            <a:r>
              <a:rPr lang="en-GB" dirty="0" smtClean="0"/>
              <a:t> </a:t>
            </a:r>
            <a:r>
              <a:rPr lang="en-GB" dirty="0" err="1" smtClean="0"/>
              <a:t>mins</a:t>
            </a:r>
            <a:r>
              <a:rPr lang="en-GB" dirty="0" smtClean="0"/>
              <a:t>)</a:t>
            </a:r>
          </a:p>
          <a:p>
            <a:pPr lvl="1">
              <a:buFont typeface="Arial" panose="020B0604020202020204" pitchFamily="34" charset="0"/>
              <a:buChar char="•"/>
            </a:pPr>
            <a:r>
              <a:rPr lang="en-GB" dirty="0" err="1" smtClean="0"/>
              <a:t>Ensembl</a:t>
            </a:r>
            <a:r>
              <a:rPr lang="en-GB" dirty="0" smtClean="0"/>
              <a:t> IDs in txt file</a:t>
            </a:r>
          </a:p>
          <a:p>
            <a:pPr marL="82296" indent="0">
              <a:buNone/>
            </a:pPr>
            <a:r>
              <a:rPr lang="en-GB" dirty="0" smtClean="0"/>
              <a:t>2- </a:t>
            </a:r>
            <a:r>
              <a:rPr lang="en-GB" dirty="0"/>
              <a:t>Find causal </a:t>
            </a:r>
            <a:r>
              <a:rPr lang="en-GB" dirty="0" smtClean="0"/>
              <a:t>variant (in Practical_file_Mesut.txt)</a:t>
            </a:r>
          </a:p>
          <a:p>
            <a:pPr marL="82296" indent="0">
              <a:buNone/>
            </a:pPr>
            <a:r>
              <a:rPr lang="en-GB" dirty="0" smtClean="0"/>
              <a:t>3- Backup variant with evidence</a:t>
            </a:r>
          </a:p>
          <a:p>
            <a:pPr lvl="1"/>
            <a:r>
              <a:rPr lang="en-GB" dirty="0" smtClean="0"/>
              <a:t>Conservation</a:t>
            </a:r>
          </a:p>
          <a:p>
            <a:pPr lvl="1"/>
            <a:r>
              <a:rPr lang="en-GB" dirty="0" smtClean="0"/>
              <a:t>‘Model’ organisms</a:t>
            </a:r>
          </a:p>
          <a:p>
            <a:pPr lvl="1"/>
            <a:r>
              <a:rPr lang="en-GB" dirty="0" smtClean="0"/>
              <a:t>Literature</a:t>
            </a:r>
            <a:endParaRPr lang="en-GB" dirty="0"/>
          </a:p>
          <a:p>
            <a:pPr marL="82296" indent="0">
              <a:buNone/>
            </a:pPr>
            <a:r>
              <a:rPr lang="en-GB" dirty="0" smtClean="0"/>
              <a:t>4- </a:t>
            </a:r>
            <a:r>
              <a:rPr lang="en-GB" dirty="0"/>
              <a:t>Report causal variant in HGVS </a:t>
            </a:r>
            <a:r>
              <a:rPr lang="en-GB" dirty="0" smtClean="0"/>
              <a:t>format</a:t>
            </a:r>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31</a:t>
            </a:fld>
            <a:endParaRPr lang="en-US"/>
          </a:p>
        </p:txBody>
      </p:sp>
    </p:spTree>
    <p:extLst>
      <p:ext uri="{BB962C8B-B14F-4D97-AF65-F5344CB8AC3E}">
        <p14:creationId xmlns:p14="http://schemas.microsoft.com/office/powerpoint/2010/main" val="25174252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9084" y="274638"/>
            <a:ext cx="8435340" cy="1143000"/>
          </a:xfrm>
        </p:spPr>
        <p:txBody>
          <a:bodyPr/>
          <a:lstStyle/>
          <a:p>
            <a:r>
              <a:rPr lang="en-GB" dirty="0" smtClean="0"/>
              <a:t>Additional exercise</a:t>
            </a:r>
            <a:endParaRPr lang="en-GB" dirty="0"/>
          </a:p>
        </p:txBody>
      </p:sp>
      <p:sp>
        <p:nvSpPr>
          <p:cNvPr id="3" name="Content Placeholder 2"/>
          <p:cNvSpPr>
            <a:spLocks noGrp="1"/>
          </p:cNvSpPr>
          <p:nvPr>
            <p:ph idx="1"/>
          </p:nvPr>
        </p:nvSpPr>
        <p:spPr>
          <a:xfrm>
            <a:off x="1471092" y="1447800"/>
            <a:ext cx="5904705" cy="2269232"/>
          </a:xfrm>
        </p:spPr>
        <p:txBody>
          <a:bodyPr>
            <a:normAutofit fontScale="85000" lnSpcReduction="10000"/>
          </a:bodyPr>
          <a:lstStyle/>
          <a:p>
            <a:r>
              <a:rPr lang="en-GB" dirty="0" smtClean="0"/>
              <a:t>A sibling of PCD </a:t>
            </a:r>
            <a:r>
              <a:rPr lang="en-GB" dirty="0" err="1" smtClean="0"/>
              <a:t>proband</a:t>
            </a:r>
            <a:r>
              <a:rPr lang="en-GB" dirty="0" smtClean="0"/>
              <a:t> is diagnosed with </a:t>
            </a:r>
            <a:r>
              <a:rPr lang="en-GB" dirty="0" err="1" smtClean="0"/>
              <a:t>Papillon-Lefevre</a:t>
            </a:r>
            <a:r>
              <a:rPr lang="en-GB" dirty="0" smtClean="0"/>
              <a:t> syndrome (PLS)</a:t>
            </a:r>
          </a:p>
          <a:p>
            <a:pPr lvl="1"/>
            <a:r>
              <a:rPr lang="en-GB" dirty="0" smtClean="0"/>
              <a:t>Hint 1: PLS is autosomal recessive</a:t>
            </a:r>
          </a:p>
          <a:p>
            <a:pPr lvl="1"/>
            <a:r>
              <a:rPr lang="en-GB" dirty="0" smtClean="0"/>
              <a:t>Hint 2: PCD affected sibling is </a:t>
            </a:r>
            <a:r>
              <a:rPr lang="en-GB" b="1" u="sng" dirty="0" smtClean="0"/>
              <a:t>not</a:t>
            </a:r>
            <a:r>
              <a:rPr lang="en-GB" dirty="0" smtClean="0"/>
              <a:t> affected by PLS</a:t>
            </a:r>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32</a:t>
            </a:fld>
            <a:endParaRPr lang="en-US"/>
          </a:p>
        </p:txBody>
      </p:sp>
      <p:pic>
        <p:nvPicPr>
          <p:cNvPr id="5" name="Picture 4"/>
          <p:cNvPicPr/>
          <p:nvPr/>
        </p:nvPicPr>
        <p:blipFill rotWithShape="1">
          <a:blip r:embed="rId2"/>
          <a:srcRect l="14233" t="38712" r="78077" b="24714"/>
          <a:stretch/>
        </p:blipFill>
        <p:spPr bwMode="auto">
          <a:xfrm>
            <a:off x="7735788" y="2065710"/>
            <a:ext cx="2376264" cy="2515418"/>
          </a:xfrm>
          <a:prstGeom prst="rect">
            <a:avLst/>
          </a:prstGeom>
          <a:ln>
            <a:noFill/>
          </a:ln>
          <a:extLst>
            <a:ext uri="{53640926-AAD7-44D8-BBD7-CCE9431645EC}">
              <a14:shadowObscured xmlns:a14="http://schemas.microsoft.com/office/drawing/2010/main"/>
            </a:ext>
          </a:extLst>
        </p:spPr>
      </p:pic>
      <p:sp>
        <p:nvSpPr>
          <p:cNvPr id="6" name="Rectangle 5"/>
          <p:cNvSpPr/>
          <p:nvPr/>
        </p:nvSpPr>
        <p:spPr>
          <a:xfrm>
            <a:off x="1543100" y="4077072"/>
            <a:ext cx="7056833" cy="1477328"/>
          </a:xfrm>
          <a:prstGeom prst="rect">
            <a:avLst/>
          </a:prstGeom>
        </p:spPr>
        <p:txBody>
          <a:bodyPr wrap="square">
            <a:spAutoFit/>
          </a:bodyPr>
          <a:lstStyle/>
          <a:p>
            <a:pPr marL="82296" indent="0" algn="l">
              <a:buNone/>
            </a:pPr>
            <a:r>
              <a:rPr lang="en-GB" sz="3000" dirty="0">
                <a:latin typeface="+mj-lt"/>
              </a:rPr>
              <a:t>1- Find causal variant</a:t>
            </a:r>
          </a:p>
          <a:p>
            <a:pPr marL="82296" indent="0" algn="l">
              <a:buNone/>
            </a:pPr>
            <a:r>
              <a:rPr lang="en-GB" sz="3000" dirty="0">
                <a:latin typeface="+mj-lt"/>
              </a:rPr>
              <a:t>2- Build-up evidence for causal variant</a:t>
            </a:r>
          </a:p>
          <a:p>
            <a:pPr marL="82296" indent="0" algn="l">
              <a:buNone/>
            </a:pPr>
            <a:r>
              <a:rPr lang="en-GB" sz="3000" dirty="0">
                <a:latin typeface="+mj-lt"/>
              </a:rPr>
              <a:t>3- Report causal variant in HGVS format</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26707"/>
          <a:stretch/>
        </p:blipFill>
        <p:spPr>
          <a:xfrm>
            <a:off x="7735788" y="116632"/>
            <a:ext cx="2372449" cy="1820774"/>
          </a:xfrm>
          <a:prstGeom prst="rect">
            <a:avLst/>
          </a:prstGeom>
        </p:spPr>
      </p:pic>
    </p:spTree>
    <p:extLst>
      <p:ext uri="{BB962C8B-B14F-4D97-AF65-F5344CB8AC3E}">
        <p14:creationId xmlns:p14="http://schemas.microsoft.com/office/powerpoint/2010/main" val="12547429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9084" y="341784"/>
            <a:ext cx="8435340" cy="1143000"/>
          </a:xfrm>
        </p:spPr>
        <p:txBody>
          <a:bodyPr/>
          <a:lstStyle/>
          <a:p>
            <a:r>
              <a:rPr lang="en-GB" dirty="0" smtClean="0"/>
              <a:t>To-do list</a:t>
            </a:r>
            <a:endParaRPr lang="en-GB" dirty="0"/>
          </a:p>
        </p:txBody>
      </p:sp>
      <p:sp>
        <p:nvSpPr>
          <p:cNvPr id="3" name="Content Placeholder 2"/>
          <p:cNvSpPr>
            <a:spLocks noGrp="1"/>
          </p:cNvSpPr>
          <p:nvPr>
            <p:ph idx="1"/>
          </p:nvPr>
        </p:nvSpPr>
        <p:spPr>
          <a:xfrm>
            <a:off x="1593104" y="2204864"/>
            <a:ext cx="2664345" cy="2952328"/>
          </a:xfrm>
        </p:spPr>
        <p:txBody>
          <a:bodyPr>
            <a:normAutofit/>
          </a:bodyPr>
          <a:lstStyle/>
          <a:p>
            <a:r>
              <a:rPr lang="en-GB" sz="2000" dirty="0" smtClean="0"/>
              <a:t>Create PCD candidate gene list</a:t>
            </a:r>
          </a:p>
          <a:p>
            <a:r>
              <a:rPr lang="en-GB" sz="2000" dirty="0" smtClean="0"/>
              <a:t>Find PCD causal variant in file</a:t>
            </a:r>
          </a:p>
          <a:p>
            <a:r>
              <a:rPr lang="en-GB" sz="2000" dirty="0" smtClean="0"/>
              <a:t>Backup variant with evidence</a:t>
            </a:r>
          </a:p>
          <a:p>
            <a:r>
              <a:rPr lang="en-GB" sz="2000" dirty="0" smtClean="0"/>
              <a:t>Report variant in HGVS format</a:t>
            </a:r>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33</a:t>
            </a:fld>
            <a:endParaRPr lang="en-US"/>
          </a:p>
        </p:txBody>
      </p:sp>
      <p:sp>
        <p:nvSpPr>
          <p:cNvPr id="5" name="Content Placeholder 2"/>
          <p:cNvSpPr txBox="1">
            <a:spLocks/>
          </p:cNvSpPr>
          <p:nvPr/>
        </p:nvSpPr>
        <p:spPr>
          <a:xfrm>
            <a:off x="6007596" y="2564904"/>
            <a:ext cx="2664345" cy="2132461"/>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fontAlgn="auto">
              <a:spcAft>
                <a:spcPts val="0"/>
              </a:spcAft>
            </a:pPr>
            <a:r>
              <a:rPr lang="en-GB" sz="2000" dirty="0" smtClean="0"/>
              <a:t>Find PLS causal variant in file</a:t>
            </a:r>
          </a:p>
          <a:p>
            <a:pPr fontAlgn="auto">
              <a:spcAft>
                <a:spcPts val="0"/>
              </a:spcAft>
            </a:pPr>
            <a:r>
              <a:rPr lang="en-GB" sz="2000" dirty="0" smtClean="0"/>
              <a:t>Backup variant with evidence</a:t>
            </a:r>
          </a:p>
          <a:p>
            <a:pPr fontAlgn="auto">
              <a:spcAft>
                <a:spcPts val="0"/>
              </a:spcAft>
            </a:pPr>
            <a:r>
              <a:rPr lang="en-GB" sz="2000" dirty="0" smtClean="0"/>
              <a:t>Report variant in HGVS format</a:t>
            </a:r>
          </a:p>
        </p:txBody>
      </p:sp>
      <p:sp>
        <p:nvSpPr>
          <p:cNvPr id="6" name="Rectangle 5"/>
          <p:cNvSpPr/>
          <p:nvPr/>
        </p:nvSpPr>
        <p:spPr>
          <a:xfrm>
            <a:off x="4495428" y="2420888"/>
            <a:ext cx="288032" cy="288032"/>
          </a:xfrm>
          <a:prstGeom prst="rect">
            <a:avLst/>
          </a:prstGeom>
          <a:solidFill>
            <a:srgbClr val="FFFFF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Rectangle 6"/>
          <p:cNvSpPr/>
          <p:nvPr/>
        </p:nvSpPr>
        <p:spPr>
          <a:xfrm>
            <a:off x="4495428" y="3140968"/>
            <a:ext cx="288032" cy="288032"/>
          </a:xfrm>
          <a:prstGeom prst="rect">
            <a:avLst/>
          </a:prstGeom>
          <a:solidFill>
            <a:srgbClr val="FFFFF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Rectangle 7"/>
          <p:cNvSpPr/>
          <p:nvPr/>
        </p:nvSpPr>
        <p:spPr>
          <a:xfrm>
            <a:off x="4495428" y="3789040"/>
            <a:ext cx="288032" cy="288032"/>
          </a:xfrm>
          <a:prstGeom prst="rect">
            <a:avLst/>
          </a:prstGeom>
          <a:solidFill>
            <a:srgbClr val="FFFFF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9" name="Rectangle 8"/>
          <p:cNvSpPr/>
          <p:nvPr/>
        </p:nvSpPr>
        <p:spPr>
          <a:xfrm>
            <a:off x="4495428" y="4508687"/>
            <a:ext cx="288032" cy="288032"/>
          </a:xfrm>
          <a:prstGeom prst="rect">
            <a:avLst/>
          </a:prstGeom>
          <a:solidFill>
            <a:srgbClr val="FFFFF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0" name="Rectangle 9"/>
          <p:cNvSpPr/>
          <p:nvPr/>
        </p:nvSpPr>
        <p:spPr>
          <a:xfrm>
            <a:off x="8815908" y="2828443"/>
            <a:ext cx="288032" cy="288032"/>
          </a:xfrm>
          <a:prstGeom prst="rect">
            <a:avLst/>
          </a:prstGeom>
          <a:solidFill>
            <a:srgbClr val="FFFFF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1" name="Rectangle 10"/>
          <p:cNvSpPr/>
          <p:nvPr/>
        </p:nvSpPr>
        <p:spPr>
          <a:xfrm>
            <a:off x="8815908" y="3548523"/>
            <a:ext cx="288032" cy="288032"/>
          </a:xfrm>
          <a:prstGeom prst="rect">
            <a:avLst/>
          </a:prstGeom>
          <a:solidFill>
            <a:srgbClr val="FFFFF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2" name="Rectangle 11"/>
          <p:cNvSpPr/>
          <p:nvPr/>
        </p:nvSpPr>
        <p:spPr>
          <a:xfrm>
            <a:off x="8815908" y="4196595"/>
            <a:ext cx="288032" cy="288032"/>
          </a:xfrm>
          <a:prstGeom prst="rect">
            <a:avLst/>
          </a:prstGeom>
          <a:solidFill>
            <a:srgbClr val="FFFFF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369697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Answers – Known PCD causal genes</a:t>
            </a:r>
            <a:endParaRPr lang="en-GB" dirty="0"/>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34</a:t>
            </a:fld>
            <a:endParaRPr lang="en-US"/>
          </a:p>
        </p:txBody>
      </p:sp>
      <p:pic>
        <p:nvPicPr>
          <p:cNvPr id="5" name="Content Placeholder 4"/>
          <p:cNvPicPr>
            <a:picLocks noGrp="1"/>
          </p:cNvPicPr>
          <p:nvPr>
            <p:ph idx="1"/>
          </p:nvPr>
        </p:nvPicPr>
        <p:blipFill rotWithShape="1">
          <a:blip r:embed="rId2"/>
          <a:srcRect t="9931" r="57332" b="6866"/>
          <a:stretch/>
        </p:blipFill>
        <p:spPr bwMode="auto">
          <a:xfrm>
            <a:off x="1759124" y="1344538"/>
            <a:ext cx="7488832" cy="503679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226777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9352" y="188640"/>
            <a:ext cx="8435340" cy="1143000"/>
          </a:xfrm>
        </p:spPr>
        <p:txBody>
          <a:bodyPr/>
          <a:lstStyle/>
          <a:p>
            <a:r>
              <a:rPr lang="en-GB" dirty="0" smtClean="0"/>
              <a:t>PCD candidate genes</a:t>
            </a:r>
            <a:endParaRPr lang="en-GB" dirty="0"/>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35</a:t>
            </a:fld>
            <a:endParaRPr lang="en-US"/>
          </a:p>
        </p:txBody>
      </p:sp>
      <p:pic>
        <p:nvPicPr>
          <p:cNvPr id="5" name="Content Placeholder 4"/>
          <p:cNvPicPr>
            <a:picLocks noGrp="1"/>
          </p:cNvPicPr>
          <p:nvPr>
            <p:ph idx="1"/>
          </p:nvPr>
        </p:nvPicPr>
        <p:blipFill rotWithShape="1">
          <a:blip r:embed="rId2"/>
          <a:srcRect l="5749" t="7991" r="61719" b="9202"/>
          <a:stretch/>
        </p:blipFill>
        <p:spPr bwMode="auto">
          <a:xfrm>
            <a:off x="2173694" y="1221743"/>
            <a:ext cx="5939611" cy="5193704"/>
          </a:xfrm>
          <a:prstGeom prst="rect">
            <a:avLst/>
          </a:prstGeom>
          <a:ln>
            <a:noFill/>
          </a:ln>
          <a:extLst>
            <a:ext uri="{53640926-AAD7-44D8-BBD7-CCE9431645EC}">
              <a14:shadowObscured xmlns:a14="http://schemas.microsoft.com/office/drawing/2010/main"/>
            </a:ext>
          </a:extLst>
        </p:spPr>
      </p:pic>
      <p:sp>
        <p:nvSpPr>
          <p:cNvPr id="6" name="Rectangle 5"/>
          <p:cNvSpPr/>
          <p:nvPr/>
        </p:nvSpPr>
        <p:spPr>
          <a:xfrm>
            <a:off x="2571749" y="6415447"/>
            <a:ext cx="5143500" cy="276999"/>
          </a:xfrm>
          <a:prstGeom prst="rect">
            <a:avLst/>
          </a:prstGeom>
        </p:spPr>
        <p:txBody>
          <a:bodyPr>
            <a:spAutoFit/>
          </a:bodyPr>
          <a:lstStyle/>
          <a:p>
            <a:r>
              <a:rPr lang="en-GB" sz="1200" dirty="0"/>
              <a:t>http://www.sfu.ca/~leroux/ciliome_database.htm</a:t>
            </a:r>
          </a:p>
        </p:txBody>
      </p:sp>
    </p:spTree>
    <p:extLst>
      <p:ext uri="{BB962C8B-B14F-4D97-AF65-F5344CB8AC3E}">
        <p14:creationId xmlns:p14="http://schemas.microsoft.com/office/powerpoint/2010/main" val="7365632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Answers – PCD causal variant</a:t>
            </a:r>
            <a:endParaRPr lang="en-GB" dirty="0"/>
          </a:p>
        </p:txBody>
      </p:sp>
      <p:sp>
        <p:nvSpPr>
          <p:cNvPr id="3" name="Content Placeholder 2"/>
          <p:cNvSpPr>
            <a:spLocks noGrp="1"/>
          </p:cNvSpPr>
          <p:nvPr>
            <p:ph idx="1"/>
          </p:nvPr>
        </p:nvSpPr>
        <p:spPr/>
        <p:txBody>
          <a:bodyPr/>
          <a:lstStyle/>
          <a:p>
            <a:r>
              <a:rPr lang="en-GB" dirty="0" smtClean="0">
                <a:solidFill>
                  <a:srgbClr val="FF0000"/>
                </a:solidFill>
              </a:rPr>
              <a:t>Autosomal</a:t>
            </a:r>
            <a:r>
              <a:rPr lang="en-GB" dirty="0" smtClean="0"/>
              <a:t> recessive</a:t>
            </a:r>
            <a:endParaRPr lang="en-GB" dirty="0"/>
          </a:p>
          <a:p>
            <a:pPr lvl="1"/>
            <a:r>
              <a:rPr lang="en-GB" dirty="0" smtClean="0"/>
              <a:t>Filter sex chromosome variants</a:t>
            </a:r>
          </a:p>
          <a:p>
            <a:r>
              <a:rPr lang="en-GB" dirty="0" smtClean="0"/>
              <a:t>Autosomal </a:t>
            </a:r>
            <a:r>
              <a:rPr lang="en-GB" dirty="0" smtClean="0">
                <a:solidFill>
                  <a:srgbClr val="FF0000"/>
                </a:solidFill>
              </a:rPr>
              <a:t>recessive</a:t>
            </a:r>
          </a:p>
          <a:p>
            <a:pPr lvl="1"/>
            <a:r>
              <a:rPr lang="en-GB" dirty="0" smtClean="0"/>
              <a:t>Filter heterozygous variants</a:t>
            </a:r>
          </a:p>
          <a:p>
            <a:r>
              <a:rPr lang="en-GB" dirty="0" smtClean="0"/>
              <a:t>PCD is </a:t>
            </a:r>
            <a:r>
              <a:rPr lang="en-GB" dirty="0" smtClean="0">
                <a:solidFill>
                  <a:srgbClr val="FF0000"/>
                </a:solidFill>
              </a:rPr>
              <a:t>rare</a:t>
            </a:r>
            <a:r>
              <a:rPr lang="en-GB" dirty="0" smtClean="0"/>
              <a:t> (~1/20000)</a:t>
            </a:r>
          </a:p>
          <a:p>
            <a:pPr lvl="1"/>
            <a:r>
              <a:rPr lang="en-GB" dirty="0" smtClean="0"/>
              <a:t>Filter common variants (GMAF ≥ 1%)</a:t>
            </a:r>
          </a:p>
          <a:p>
            <a:r>
              <a:rPr lang="en-GB" dirty="0" smtClean="0"/>
              <a:t>Screen </a:t>
            </a:r>
            <a:r>
              <a:rPr lang="en-GB" dirty="0" smtClean="0">
                <a:solidFill>
                  <a:srgbClr val="FF0000"/>
                </a:solidFill>
              </a:rPr>
              <a:t>known</a:t>
            </a:r>
            <a:r>
              <a:rPr lang="en-GB" dirty="0" smtClean="0"/>
              <a:t> PCD causal genes</a:t>
            </a:r>
          </a:p>
          <a:p>
            <a:r>
              <a:rPr lang="en-GB" dirty="0" smtClean="0"/>
              <a:t>Answer</a:t>
            </a:r>
            <a:r>
              <a:rPr lang="en-GB" dirty="0"/>
              <a:t>: 19_11537002_C/A</a:t>
            </a:r>
            <a:endParaRPr lang="en-GB" dirty="0" smtClean="0"/>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36</a:t>
            </a:fld>
            <a:endParaRPr lang="en-US"/>
          </a:p>
        </p:txBody>
      </p:sp>
    </p:spTree>
    <p:extLst>
      <p:ext uri="{BB962C8B-B14F-4D97-AF65-F5344CB8AC3E}">
        <p14:creationId xmlns:p14="http://schemas.microsoft.com/office/powerpoint/2010/main" val="40572513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9084" y="44624"/>
            <a:ext cx="8435340" cy="1143000"/>
          </a:xfrm>
        </p:spPr>
        <p:txBody>
          <a:bodyPr>
            <a:normAutofit fontScale="90000"/>
          </a:bodyPr>
          <a:lstStyle/>
          <a:p>
            <a:r>
              <a:rPr lang="en-GB" dirty="0" smtClean="0"/>
              <a:t>Building evidence for PCD causal variant</a:t>
            </a:r>
            <a:endParaRPr lang="en-GB" dirty="0"/>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37</a:t>
            </a:fld>
            <a:endParaRPr lang="en-US"/>
          </a:p>
        </p:txBody>
      </p:sp>
      <p:pic>
        <p:nvPicPr>
          <p:cNvPr id="5" name="Content Placeholder 4"/>
          <p:cNvPicPr>
            <a:picLocks noGrp="1"/>
          </p:cNvPicPr>
          <p:nvPr>
            <p:ph idx="1"/>
          </p:nvPr>
        </p:nvPicPr>
        <p:blipFill rotWithShape="1">
          <a:blip r:embed="rId2"/>
          <a:srcRect t="10908" r="57518" b="6952"/>
          <a:stretch/>
        </p:blipFill>
        <p:spPr bwMode="auto">
          <a:xfrm>
            <a:off x="1759124" y="1268760"/>
            <a:ext cx="7632848" cy="51845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822445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47156" y="825502"/>
            <a:ext cx="7200800" cy="5323900"/>
          </a:xfrm>
        </p:spPr>
      </p:pic>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38</a:t>
            </a:fld>
            <a:endParaRPr lang="en-US"/>
          </a:p>
        </p:txBody>
      </p:sp>
      <p:sp>
        <p:nvSpPr>
          <p:cNvPr id="6" name="Oval 5"/>
          <p:cNvSpPr/>
          <p:nvPr/>
        </p:nvSpPr>
        <p:spPr>
          <a:xfrm>
            <a:off x="3847356" y="5733256"/>
            <a:ext cx="1152128" cy="360040"/>
          </a:xfrm>
          <a:prstGeom prst="ellipse">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cxnSp>
        <p:nvCxnSpPr>
          <p:cNvPr id="8" name="Straight Arrow Connector 7"/>
          <p:cNvCxnSpPr/>
          <p:nvPr/>
        </p:nvCxnSpPr>
        <p:spPr>
          <a:xfrm flipV="1">
            <a:off x="3415308" y="6173895"/>
            <a:ext cx="864096" cy="37594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578507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Building evidence for PCD causal variant</a:t>
            </a:r>
          </a:p>
        </p:txBody>
      </p:sp>
      <p:sp>
        <p:nvSpPr>
          <p:cNvPr id="3" name="Content Placeholder 2"/>
          <p:cNvSpPr>
            <a:spLocks noGrp="1"/>
          </p:cNvSpPr>
          <p:nvPr>
            <p:ph idx="1"/>
          </p:nvPr>
        </p:nvSpPr>
        <p:spPr/>
        <p:txBody>
          <a:bodyPr/>
          <a:lstStyle/>
          <a:p>
            <a:r>
              <a:rPr lang="en-GB" dirty="0" smtClean="0"/>
              <a:t>Already identified gene and variant</a:t>
            </a:r>
          </a:p>
          <a:p>
            <a:pPr lvl="1"/>
            <a:r>
              <a:rPr lang="en-GB" dirty="0" err="1" smtClean="0"/>
              <a:t>Alsaadi</a:t>
            </a:r>
            <a:r>
              <a:rPr lang="en-GB" dirty="0" smtClean="0"/>
              <a:t> and Erzurumluoglu </a:t>
            </a:r>
            <a:r>
              <a:rPr lang="en-GB" i="1" dirty="0" smtClean="0"/>
              <a:t>et al</a:t>
            </a:r>
            <a:r>
              <a:rPr lang="en-GB" dirty="0" smtClean="0"/>
              <a:t>, 2014. Hum </a:t>
            </a:r>
            <a:r>
              <a:rPr lang="en-GB" dirty="0" err="1" smtClean="0"/>
              <a:t>Mut</a:t>
            </a:r>
            <a:r>
              <a:rPr lang="en-GB" dirty="0" smtClean="0"/>
              <a:t>.</a:t>
            </a:r>
          </a:p>
          <a:p>
            <a:pPr lvl="1"/>
            <a:r>
              <a:rPr lang="en-GB" dirty="0" smtClean="0"/>
              <a:t>Highly conserved (e.g. GERP score, </a:t>
            </a:r>
            <a:r>
              <a:rPr lang="en-GB" i="1" dirty="0" smtClean="0"/>
              <a:t>see paper</a:t>
            </a:r>
            <a:r>
              <a:rPr lang="en-GB" dirty="0" smtClean="0"/>
              <a:t>)</a:t>
            </a:r>
          </a:p>
          <a:p>
            <a:pPr lvl="1"/>
            <a:r>
              <a:rPr lang="en-GB" dirty="0" smtClean="0"/>
              <a:t>Concrete evidence!</a:t>
            </a:r>
          </a:p>
          <a:p>
            <a:r>
              <a:rPr lang="en-GB" dirty="0" smtClean="0"/>
              <a:t>Animal models link </a:t>
            </a:r>
            <a:r>
              <a:rPr lang="en-GB" i="1" dirty="0" smtClean="0"/>
              <a:t>CCDC151</a:t>
            </a:r>
            <a:r>
              <a:rPr lang="en-GB" dirty="0" smtClean="0"/>
              <a:t> to PCD</a:t>
            </a:r>
          </a:p>
          <a:p>
            <a:pPr lvl="1"/>
            <a:r>
              <a:rPr lang="en-GB" dirty="0" err="1" smtClean="0"/>
              <a:t>Jerber</a:t>
            </a:r>
            <a:r>
              <a:rPr lang="en-GB" dirty="0" smtClean="0"/>
              <a:t> </a:t>
            </a:r>
            <a:r>
              <a:rPr lang="en-GB" i="1" dirty="0" smtClean="0"/>
              <a:t>et al</a:t>
            </a:r>
            <a:r>
              <a:rPr lang="en-GB" dirty="0" smtClean="0"/>
              <a:t>, 2013. Hum </a:t>
            </a:r>
            <a:r>
              <a:rPr lang="en-GB" dirty="0" err="1" smtClean="0"/>
              <a:t>Mol</a:t>
            </a:r>
            <a:r>
              <a:rPr lang="en-GB" dirty="0" smtClean="0"/>
              <a:t> Genet.</a:t>
            </a:r>
          </a:p>
          <a:p>
            <a:endParaRPr lang="en-GB" dirty="0" smtClean="0"/>
          </a:p>
          <a:p>
            <a:r>
              <a:rPr lang="en-GB" dirty="0" smtClean="0"/>
              <a:t>HGVS Answer</a:t>
            </a:r>
            <a:r>
              <a:rPr lang="en-GB" dirty="0"/>
              <a:t>: </a:t>
            </a:r>
            <a:r>
              <a:rPr lang="en-GB" dirty="0" smtClean="0"/>
              <a:t>NM_145045.4:c.925G&gt;</a:t>
            </a:r>
            <a:r>
              <a:rPr lang="en-GB" dirty="0" err="1" smtClean="0"/>
              <a:t>T:p</a:t>
            </a:r>
            <a:r>
              <a:rPr lang="en-GB" dirty="0" smtClean="0"/>
              <a:t>.(E309*)</a:t>
            </a:r>
            <a:endParaRPr lang="en-GB" dirty="0"/>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39</a:t>
            </a:fld>
            <a:endParaRPr lang="en-US"/>
          </a:p>
        </p:txBody>
      </p:sp>
    </p:spTree>
    <p:extLst>
      <p:ext uri="{BB962C8B-B14F-4D97-AF65-F5344CB8AC3E}">
        <p14:creationId xmlns:p14="http://schemas.microsoft.com/office/powerpoint/2010/main" val="10320987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Answers – PLS causal variant</a:t>
            </a:r>
            <a:endParaRPr lang="en-GB" dirty="0"/>
          </a:p>
        </p:txBody>
      </p:sp>
      <p:sp>
        <p:nvSpPr>
          <p:cNvPr id="3" name="Content Placeholder 2"/>
          <p:cNvSpPr>
            <a:spLocks noGrp="1"/>
          </p:cNvSpPr>
          <p:nvPr>
            <p:ph idx="1"/>
          </p:nvPr>
        </p:nvSpPr>
        <p:spPr/>
        <p:txBody>
          <a:bodyPr/>
          <a:lstStyle/>
          <a:p>
            <a:r>
              <a:rPr lang="en-GB" dirty="0" smtClean="0"/>
              <a:t>There is 50% probability that the PCD affected sibling will be a </a:t>
            </a:r>
            <a:r>
              <a:rPr lang="en-GB" dirty="0" smtClean="0">
                <a:solidFill>
                  <a:srgbClr val="FF0000"/>
                </a:solidFill>
              </a:rPr>
              <a:t>carrier</a:t>
            </a:r>
            <a:r>
              <a:rPr lang="en-GB" dirty="0" smtClean="0"/>
              <a:t> for the PLS causal variant</a:t>
            </a:r>
          </a:p>
          <a:p>
            <a:r>
              <a:rPr lang="en-GB" dirty="0" smtClean="0"/>
              <a:t>PLS is caused by mutations in </a:t>
            </a:r>
            <a:r>
              <a:rPr lang="en-GB" i="1" dirty="0" smtClean="0"/>
              <a:t>CTSC </a:t>
            </a:r>
            <a:r>
              <a:rPr lang="en-GB" dirty="0" smtClean="0"/>
              <a:t>gene</a:t>
            </a:r>
          </a:p>
          <a:p>
            <a:r>
              <a:rPr lang="en-GB" dirty="0" smtClean="0"/>
              <a:t>PLS is </a:t>
            </a:r>
            <a:r>
              <a:rPr lang="en-GB" dirty="0" smtClean="0">
                <a:solidFill>
                  <a:srgbClr val="FF0000"/>
                </a:solidFill>
              </a:rPr>
              <a:t>rare</a:t>
            </a:r>
          </a:p>
          <a:p>
            <a:r>
              <a:rPr lang="en-GB" dirty="0"/>
              <a:t>Answer: </a:t>
            </a:r>
            <a:r>
              <a:rPr lang="en-GB" dirty="0" smtClean="0"/>
              <a:t>11_88027667_C/T</a:t>
            </a:r>
          </a:p>
          <a:p>
            <a:r>
              <a:rPr lang="en-GB" dirty="0" smtClean="0"/>
              <a:t>Answer: NM_001814.4:c.899G&gt;</a:t>
            </a:r>
            <a:r>
              <a:rPr lang="en-GB" dirty="0" err="1" smtClean="0"/>
              <a:t>A:p</a:t>
            </a:r>
            <a:r>
              <a:rPr lang="en-GB" dirty="0"/>
              <a:t>.(</a:t>
            </a:r>
            <a:r>
              <a:rPr lang="en-GB" dirty="0" smtClean="0"/>
              <a:t>G300D)</a:t>
            </a:r>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40</a:t>
            </a:fld>
            <a:endParaRPr lang="en-US"/>
          </a:p>
        </p:txBody>
      </p:sp>
    </p:spTree>
    <p:extLst>
      <p:ext uri="{BB962C8B-B14F-4D97-AF65-F5344CB8AC3E}">
        <p14:creationId xmlns:p14="http://schemas.microsoft.com/office/powerpoint/2010/main" val="41064524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9084" y="260648"/>
            <a:ext cx="8435340" cy="1143000"/>
          </a:xfrm>
        </p:spPr>
        <p:txBody>
          <a:bodyPr>
            <a:normAutofit fontScale="90000"/>
          </a:bodyPr>
          <a:lstStyle/>
          <a:p>
            <a:r>
              <a:rPr lang="en-GB" dirty="0" smtClean="0"/>
              <a:t>Building evidence for PLS causal variant</a:t>
            </a:r>
            <a:endParaRPr lang="en-GB" dirty="0"/>
          </a:p>
        </p:txBody>
      </p:sp>
      <p:sp>
        <p:nvSpPr>
          <p:cNvPr id="4" name="Slide Number Placeholder 3"/>
          <p:cNvSpPr>
            <a:spLocks noGrp="1"/>
          </p:cNvSpPr>
          <p:nvPr>
            <p:ph type="sldNum" sz="quarter" idx="12"/>
          </p:nvPr>
        </p:nvSpPr>
        <p:spPr/>
        <p:txBody>
          <a:bodyPr/>
          <a:lstStyle/>
          <a:p>
            <a:pPr>
              <a:defRPr/>
            </a:pPr>
            <a:fld id="{17F841F8-5F63-47D5-872A-DF40A7F907A3}" type="slidenum">
              <a:rPr lang="en-US" smtClean="0"/>
              <a:pPr>
                <a:defRPr/>
              </a:pPr>
              <a:t>41</a:t>
            </a:fld>
            <a:endParaRPr lang="en-US"/>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98892" y="1353217"/>
            <a:ext cx="7959312" cy="5184576"/>
          </a:xfrm>
        </p:spPr>
      </p:pic>
      <p:sp>
        <p:nvSpPr>
          <p:cNvPr id="6" name="Oval 5"/>
          <p:cNvSpPr/>
          <p:nvPr/>
        </p:nvSpPr>
        <p:spPr>
          <a:xfrm>
            <a:off x="5359524" y="5877272"/>
            <a:ext cx="1152128" cy="360040"/>
          </a:xfrm>
          <a:prstGeom prst="ellipse">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cxnSp>
        <p:nvCxnSpPr>
          <p:cNvPr id="7" name="Straight Arrow Connector 6"/>
          <p:cNvCxnSpPr/>
          <p:nvPr/>
        </p:nvCxnSpPr>
        <p:spPr>
          <a:xfrm flipV="1">
            <a:off x="5071492" y="6305550"/>
            <a:ext cx="792088" cy="38248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53988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10401</TotalTime>
  <Words>2721</Words>
  <Application>Microsoft Office PowerPoint</Application>
  <PresentationFormat>35mm Slides</PresentationFormat>
  <Paragraphs>375</Paragraphs>
  <Slides>41</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Gill Sans MT</vt:lpstr>
      <vt:lpstr>Times New Roman</vt:lpstr>
      <vt:lpstr>Verdana</vt:lpstr>
      <vt:lpstr>Wingdings 2</vt:lpstr>
      <vt:lpstr>Solstice</vt:lpstr>
      <vt:lpstr>Identifying disease causal variants</vt:lpstr>
      <vt:lpstr>Contents</vt:lpstr>
      <vt:lpstr>Whole process</vt:lpstr>
      <vt:lpstr>Published review</vt:lpstr>
      <vt:lpstr>VCF file</vt:lpstr>
      <vt:lpstr>VEP annotated data</vt:lpstr>
      <vt:lpstr>Several consequences for one mutation?</vt:lpstr>
      <vt:lpstr>Alternative splicing</vt:lpstr>
      <vt:lpstr>Different Transcripts</vt:lpstr>
      <vt:lpstr>Canonical transcript – for most genes…</vt:lpstr>
      <vt:lpstr>Understand your disease!</vt:lpstr>
      <vt:lpstr>*Candidate genes</vt:lpstr>
      <vt:lpstr>Filtering - Autozygosity</vt:lpstr>
      <vt:lpstr>AutoZplotter</vt:lpstr>
      <vt:lpstr>Filtering – Variant status</vt:lpstr>
      <vt:lpstr>Filtering - MAF</vt:lpstr>
      <vt:lpstr>Filtering – Consequence to protein</vt:lpstr>
      <vt:lpstr>*Building Evidence – Known variants</vt:lpstr>
      <vt:lpstr>*Building Evidence – Mutation effect prediction</vt:lpstr>
      <vt:lpstr>*Building Evidence - Conservation</vt:lpstr>
      <vt:lpstr>Building Evidence – Animal models</vt:lpstr>
      <vt:lpstr>Building Evidence – Gene expression</vt:lpstr>
      <vt:lpstr>*GeneCards</vt:lpstr>
      <vt:lpstr>Building Evidence – Replication</vt:lpstr>
      <vt:lpstr>Simple analysis pipeline</vt:lpstr>
      <vt:lpstr>PowerPoint Presentation</vt:lpstr>
      <vt:lpstr>VEP annotated data</vt:lpstr>
      <vt:lpstr>Learning objectives</vt:lpstr>
      <vt:lpstr>Thank You Any questions?  </vt:lpstr>
      <vt:lpstr>Practical</vt:lpstr>
      <vt:lpstr>Exercise</vt:lpstr>
      <vt:lpstr>Additional exercise</vt:lpstr>
      <vt:lpstr>To-do list</vt:lpstr>
      <vt:lpstr>Answers – Known PCD causal genes</vt:lpstr>
      <vt:lpstr>PCD candidate genes</vt:lpstr>
      <vt:lpstr>Answers – PCD causal variant</vt:lpstr>
      <vt:lpstr>Building evidence for PCD causal variant</vt:lpstr>
      <vt:lpstr>PowerPoint Presentation</vt:lpstr>
      <vt:lpstr>Building evidence for PCD causal variant</vt:lpstr>
      <vt:lpstr>Answers – PLS causal variant</vt:lpstr>
      <vt:lpstr>Building evidence for PLS causal variant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Identification of genetic loci contributing to cancer susceptibility through linkage and association studies</dc:title>
  <dc:creator>M Erzurumluoglu</dc:creator>
  <cp:lastModifiedBy>M Erzurumluoglu</cp:lastModifiedBy>
  <cp:revision>623</cp:revision>
  <cp:lastPrinted>2015-04-16T10:31:19Z</cp:lastPrinted>
  <dcterms:created xsi:type="dcterms:W3CDTF">1995-05-28T16:26:58Z</dcterms:created>
  <dcterms:modified xsi:type="dcterms:W3CDTF">2015-04-17T10:10:17Z</dcterms:modified>
</cp:coreProperties>
</file>