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9" r:id="rId3"/>
    <p:sldId id="270" r:id="rId4"/>
    <p:sldId id="271" r:id="rId5"/>
    <p:sldId id="274" r:id="rId6"/>
    <p:sldId id="276" r:id="rId7"/>
    <p:sldId id="272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3172" autoAdjust="0"/>
  </p:normalViewPr>
  <p:slideViewPr>
    <p:cSldViewPr>
      <p:cViewPr varScale="1">
        <p:scale>
          <a:sx n="113" d="100"/>
          <a:sy n="113" d="100"/>
        </p:scale>
        <p:origin x="1560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6F56E-9323-419A-8075-2E63B91F7118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720C9-2FEF-4BD2-90FA-8616AEACC8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01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Point (ii) about</a:t>
            </a:r>
            <a:r>
              <a:rPr lang="en-GB" sz="1200" baseline="0" dirty="0" smtClean="0"/>
              <a:t> penetrance and disease development not covered here. </a:t>
            </a:r>
            <a:r>
              <a:rPr lang="en-GB" smtClean="0"/>
              <a:t>For previous</a:t>
            </a:r>
            <a:r>
              <a:rPr lang="en-GB" baseline="0" smtClean="0"/>
              <a:t> idea about directional dominance, see: ‘0_IdeasSessions’ folder (dated 25_01_17)</a:t>
            </a:r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09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Unless</a:t>
            </a:r>
            <a:r>
              <a:rPr lang="en-GB" baseline="0" dirty="0" smtClean="0"/>
              <a:t> person is “resilient” to certain diseases; see ‘Resilience project’.</a:t>
            </a:r>
          </a:p>
          <a:p>
            <a:r>
              <a:rPr lang="en-GB" baseline="0" dirty="0" smtClean="0"/>
              <a:t>Reference: http://www.nature.com/nbt/journal/v34/n5/full/nbt.3514.html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42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t~rs1+rs2+rs3+rs4…+smoking pack </a:t>
            </a:r>
            <a:r>
              <a:rPr lang="en-GB" dirty="0" err="1" smtClean="0"/>
              <a:t>years+sex+height+PCs</a:t>
            </a:r>
            <a:endParaRPr lang="en-GB" dirty="0" smtClean="0"/>
          </a:p>
          <a:p>
            <a:r>
              <a:rPr lang="en-GB" dirty="0" smtClean="0"/>
              <a:t>Ignoring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GxG</a:t>
            </a:r>
            <a:r>
              <a:rPr lang="en-GB" baseline="0" dirty="0" smtClean="0"/>
              <a:t> interactions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948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rs1,rs2 etc. are replicated COPD causal SNPs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87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CBD3031-1063-4243-8D0C-96BD738F8BBF}" type="datetimeFigureOut">
              <a:rPr lang="en-GB" smtClean="0"/>
              <a:t>27/04/2017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620688"/>
            <a:ext cx="7406640" cy="1457803"/>
          </a:xfrm>
        </p:spPr>
        <p:txBody>
          <a:bodyPr>
            <a:noAutofit/>
          </a:bodyPr>
          <a:lstStyle/>
          <a:p>
            <a:r>
              <a:rPr lang="en-GB" sz="3500" dirty="0" smtClean="0"/>
              <a:t>How </a:t>
            </a:r>
            <a:r>
              <a:rPr lang="en-GB" sz="3500" dirty="0"/>
              <a:t>long </a:t>
            </a:r>
            <a:r>
              <a:rPr lang="en-GB" sz="3500" dirty="0" smtClean="0"/>
              <a:t>would it take </a:t>
            </a:r>
            <a:r>
              <a:rPr lang="en-GB" sz="3500" dirty="0"/>
              <a:t>for </a:t>
            </a:r>
            <a:r>
              <a:rPr lang="en-GB" sz="3500" dirty="0" smtClean="0"/>
              <a:t>a disease-causal SNP(s) </a:t>
            </a:r>
            <a:r>
              <a:rPr lang="en-GB" sz="3500" dirty="0"/>
              <a:t>to cause disease on its own?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6211669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Journal </a:t>
            </a:r>
            <a:r>
              <a:rPr lang="en-GB" dirty="0" smtClean="0"/>
              <a:t>club – Ideas session: 26/04/17 </a:t>
            </a:r>
            <a:endParaRPr lang="en-GB" dirty="0"/>
          </a:p>
          <a:p>
            <a:r>
              <a:rPr lang="en-GB" dirty="0" smtClean="0"/>
              <a:t>A. Mesut </a:t>
            </a:r>
            <a:r>
              <a:rPr lang="en-GB" dirty="0"/>
              <a:t>Erzurumluoglu</a:t>
            </a:r>
          </a:p>
        </p:txBody>
      </p:sp>
      <p:sp>
        <p:nvSpPr>
          <p:cNvPr id="9" name="Rectangle 8"/>
          <p:cNvSpPr/>
          <p:nvPr/>
        </p:nvSpPr>
        <p:spPr>
          <a:xfrm>
            <a:off x="1331640" y="2564904"/>
            <a:ext cx="74888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AutoNum type="romanLcParenBoth"/>
            </a:pPr>
            <a:r>
              <a:rPr lang="en-GB" dirty="0" smtClean="0"/>
              <a:t>How </a:t>
            </a:r>
            <a:r>
              <a:rPr lang="en-GB" dirty="0"/>
              <a:t>long it takes for a mutation to cause </a:t>
            </a:r>
            <a:r>
              <a:rPr lang="en-GB" dirty="0" smtClean="0"/>
              <a:t>disease</a:t>
            </a:r>
          </a:p>
          <a:p>
            <a:pPr marL="400050" indent="-400050">
              <a:buAutoNum type="romanLcParenBoth"/>
            </a:pPr>
            <a:r>
              <a:rPr lang="en-GB" dirty="0" smtClean="0"/>
              <a:t>How </a:t>
            </a:r>
            <a:r>
              <a:rPr lang="en-GB" dirty="0"/>
              <a:t>penetrance is related to time it takes until disease </a:t>
            </a:r>
            <a:r>
              <a:rPr lang="en-GB" dirty="0" smtClean="0"/>
              <a:t>development</a:t>
            </a:r>
          </a:p>
          <a:p>
            <a:endParaRPr lang="en-GB" dirty="0"/>
          </a:p>
          <a:p>
            <a:r>
              <a:rPr lang="en-GB" dirty="0" smtClean="0"/>
              <a:t>Motivation: </a:t>
            </a:r>
          </a:p>
          <a:p>
            <a:r>
              <a:rPr lang="en-GB" dirty="0" smtClean="0"/>
              <a:t>Hypothetical situation but easier </a:t>
            </a:r>
            <a:r>
              <a:rPr lang="en-GB" dirty="0"/>
              <a:t>to </a:t>
            </a:r>
            <a:r>
              <a:rPr lang="en-GB" dirty="0" smtClean="0"/>
              <a:t>visualise/understand/communicate disease-risk </a:t>
            </a:r>
            <a:r>
              <a:rPr lang="en-GB" dirty="0"/>
              <a:t>this way </a:t>
            </a:r>
            <a:r>
              <a:rPr lang="en-GB" dirty="0" smtClean="0"/>
              <a:t>– as genotypes provide continuous exposure (ignoring </a:t>
            </a:r>
            <a:r>
              <a:rPr lang="en-GB" dirty="0" err="1" smtClean="0"/>
              <a:t>GxE</a:t>
            </a:r>
            <a:r>
              <a:rPr lang="en-GB" dirty="0" smtClean="0"/>
              <a:t> and </a:t>
            </a:r>
            <a:r>
              <a:rPr lang="en-GB" dirty="0" err="1" smtClean="0"/>
              <a:t>GxG</a:t>
            </a:r>
            <a:r>
              <a:rPr lang="en-GB" dirty="0" smtClean="0"/>
              <a:t> interactions)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614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7702"/>
            <a:ext cx="7498080" cy="1143000"/>
          </a:xfrm>
        </p:spPr>
        <p:txBody>
          <a:bodyPr/>
          <a:lstStyle/>
          <a:p>
            <a:r>
              <a:rPr lang="en-GB" dirty="0" smtClean="0"/>
              <a:t>Model: Mendelian disease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331640" y="3272010"/>
            <a:ext cx="7344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e.g</a:t>
            </a:r>
            <a:r>
              <a:rPr lang="en-GB" dirty="0"/>
              <a:t>. for a fully-penetrant Mendelian-disease causal mutation (or </a:t>
            </a:r>
            <a:r>
              <a:rPr lang="en-GB" dirty="0" smtClean="0"/>
              <a:t>genotype, </a:t>
            </a:r>
            <a:r>
              <a:rPr lang="en-GB" dirty="0"/>
              <a:t>for autosomal recessive diseases), we know approx. how long the mutation takes to cause the disease in </a:t>
            </a:r>
            <a:r>
              <a:rPr lang="en-GB" dirty="0" smtClean="0"/>
              <a:t>patients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e.g</a:t>
            </a:r>
            <a:r>
              <a:rPr lang="en-GB" dirty="0"/>
              <a:t>. ~10 years for a Primary ciliary dyskinesia (PCD) causal mutation such as CCDC151:NM_145045.4:c.925G&gt;</a:t>
            </a:r>
            <a:r>
              <a:rPr lang="en-GB" dirty="0" err="1"/>
              <a:t>T:p</a:t>
            </a:r>
            <a:r>
              <a:rPr lang="en-GB" dirty="0"/>
              <a:t>.[E309</a:t>
            </a:r>
            <a:r>
              <a:rPr lang="en-GB" dirty="0" smtClean="0"/>
              <a:t>*] (</a:t>
            </a:r>
            <a:r>
              <a:rPr lang="en-GB" dirty="0" err="1" smtClean="0"/>
              <a:t>Alsaadi</a:t>
            </a:r>
            <a:r>
              <a:rPr lang="en-GB" dirty="0" smtClean="0"/>
              <a:t> </a:t>
            </a:r>
            <a:r>
              <a:rPr lang="en-GB" dirty="0"/>
              <a:t>&amp; Erzurumluoglu </a:t>
            </a:r>
            <a:r>
              <a:rPr lang="en-GB" i="1" dirty="0"/>
              <a:t>et al</a:t>
            </a:r>
            <a:r>
              <a:rPr lang="en-GB" dirty="0"/>
              <a:t>, 2014, Human Mutation</a:t>
            </a:r>
            <a:r>
              <a:rPr lang="en-GB" dirty="0" smtClean="0"/>
              <a:t>)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915816" y="2156956"/>
            <a:ext cx="23042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91680" y="1556792"/>
            <a:ext cx="122413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Born with disease causal genotype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5220072" y="1833790"/>
            <a:ext cx="12241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Symptoms/diagnosis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15644" y="221393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</a:t>
            </a:r>
            <a:r>
              <a:rPr lang="en-GB" dirty="0" smtClean="0"/>
              <a:t> years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834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16796"/>
            <a:ext cx="7498080" cy="1143000"/>
          </a:xfrm>
        </p:spPr>
        <p:txBody>
          <a:bodyPr/>
          <a:lstStyle/>
          <a:p>
            <a:r>
              <a:rPr lang="en-GB" dirty="0" smtClean="0"/>
              <a:t>Model: Complex disease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81088" y="3984140"/>
            <a:ext cx="8028384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I'm more interested in whether we could calculate a "disease timescale" for SNPs identified in </a:t>
            </a:r>
            <a:r>
              <a:rPr lang="en-GB" sz="2000" dirty="0" smtClean="0"/>
              <a:t>GWASs</a:t>
            </a:r>
          </a:p>
          <a:p>
            <a:pPr lvl="1"/>
            <a:r>
              <a:rPr lang="en-GB" sz="1600" dirty="0" smtClean="0"/>
              <a:t>e.g</a:t>
            </a:r>
            <a:r>
              <a:rPr lang="en-GB" sz="1600" dirty="0"/>
              <a:t>. can we then say something like: "it would take ~1000 years [95%CI: 700-1300 years] for a certain causal SNP to cause chronic obstructive pulmonary disease (COPD) on its own; however after combining 50 </a:t>
            </a:r>
            <a:r>
              <a:rPr lang="en-GB" sz="1600" dirty="0" smtClean="0"/>
              <a:t>other known</a:t>
            </a:r>
            <a:r>
              <a:rPr lang="en-GB" sz="1600" dirty="0"/>
              <a:t> risk </a:t>
            </a:r>
            <a:r>
              <a:rPr lang="en-GB" sz="1600" dirty="0" smtClean="0"/>
              <a:t>alleles that this person has, </a:t>
            </a:r>
            <a:r>
              <a:rPr lang="en-GB" sz="1600" dirty="0"/>
              <a:t>this value falls down to 120 years [95%CI: 100-140 years</a:t>
            </a:r>
            <a:r>
              <a:rPr lang="en-GB" sz="1600" dirty="0" smtClean="0"/>
              <a:t>]. </a:t>
            </a:r>
            <a:r>
              <a:rPr lang="en-GB" sz="1600" dirty="0"/>
              <a:t>With the addition of environmental risk factors such as heavy smoking, we predict that this individual is likely to develop COPD within their </a:t>
            </a:r>
            <a:r>
              <a:rPr lang="en-GB" sz="1600" dirty="0" smtClean="0"/>
              <a:t>lifetime, assuming they </a:t>
            </a:r>
            <a:r>
              <a:rPr lang="en-GB" sz="1600" dirty="0"/>
              <a:t>live </a:t>
            </a:r>
            <a:r>
              <a:rPr lang="en-GB" sz="1600" dirty="0" smtClean="0"/>
              <a:t>til</a:t>
            </a:r>
            <a:r>
              <a:rPr lang="en-GB" sz="1600" dirty="0"/>
              <a:t>l</a:t>
            </a:r>
            <a:r>
              <a:rPr lang="en-GB" sz="1600" dirty="0" smtClean="0"/>
              <a:t> </a:t>
            </a:r>
            <a:r>
              <a:rPr lang="en-GB" sz="1600" dirty="0"/>
              <a:t>80</a:t>
            </a:r>
            <a:r>
              <a:rPr lang="en-GB" sz="1600" dirty="0" smtClean="0"/>
              <a:t>"</a:t>
            </a:r>
            <a:endParaRPr lang="en-GB" sz="16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36068" y="2576062"/>
            <a:ext cx="23042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47392" y="2167710"/>
            <a:ext cx="177643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Born with </a:t>
            </a:r>
            <a:r>
              <a:rPr lang="en-GB" u="sng" dirty="0" smtClean="0"/>
              <a:t>man</a:t>
            </a:r>
            <a:r>
              <a:rPr lang="en-GB" dirty="0" smtClean="0"/>
              <a:t>y disease causal variants</a:t>
            </a:r>
            <a:endParaRPr lang="en-GB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5340324" y="2252896"/>
            <a:ext cx="12241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Symptoms/diagnosis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760340" y="258130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</a:t>
            </a:r>
            <a:r>
              <a:rPr lang="en-GB" dirty="0" smtClean="0"/>
              <a:t> years</a:t>
            </a:r>
            <a:endParaRPr lang="en-GB" dirty="0"/>
          </a:p>
        </p:txBody>
      </p:sp>
      <p:cxnSp>
        <p:nvCxnSpPr>
          <p:cNvPr id="9" name="Straight Arrow Connector 8"/>
          <p:cNvCxnSpPr>
            <a:stCxn id="11" idx="3"/>
            <a:endCxn id="7" idx="0"/>
          </p:cNvCxnSpPr>
          <p:nvPr/>
        </p:nvCxnSpPr>
        <p:spPr>
          <a:xfrm>
            <a:off x="3332484" y="1682962"/>
            <a:ext cx="2619908" cy="569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35696" y="1359796"/>
            <a:ext cx="149678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Environment/Epigenetics</a:t>
            </a:r>
            <a:endParaRPr lang="en-GB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2483768" y="3305181"/>
            <a:ext cx="14967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GxG</a:t>
            </a:r>
            <a:r>
              <a:rPr lang="en-GB" dirty="0" smtClean="0"/>
              <a:t>/Epistasis</a:t>
            </a:r>
            <a:endParaRPr lang="en-GB" u="sng" dirty="0"/>
          </a:p>
        </p:txBody>
      </p:sp>
      <p:cxnSp>
        <p:nvCxnSpPr>
          <p:cNvPr id="14" name="Straight Arrow Connector 13"/>
          <p:cNvCxnSpPr>
            <a:endCxn id="7" idx="2"/>
          </p:cNvCxnSpPr>
          <p:nvPr/>
        </p:nvCxnSpPr>
        <p:spPr>
          <a:xfrm flipV="1">
            <a:off x="3980556" y="2899227"/>
            <a:ext cx="1971836" cy="563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347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1143000"/>
          </a:xfrm>
        </p:spPr>
        <p:txBody>
          <a:bodyPr/>
          <a:lstStyle/>
          <a:p>
            <a:r>
              <a:rPr lang="en-GB" dirty="0" smtClean="0"/>
              <a:t>Required info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340768"/>
            <a:ext cx="7498080" cy="385340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Time to diagnosis for each individual</a:t>
            </a:r>
          </a:p>
          <a:p>
            <a:r>
              <a:rPr lang="en-GB" dirty="0" smtClean="0"/>
              <a:t>Average diagnosis time in population/sample</a:t>
            </a:r>
          </a:p>
          <a:p>
            <a:r>
              <a:rPr lang="en-GB" dirty="0" smtClean="0"/>
              <a:t>List of disease causal genetic variants</a:t>
            </a:r>
          </a:p>
          <a:p>
            <a:r>
              <a:rPr lang="en-GB" dirty="0" smtClean="0"/>
              <a:t>Data on known environmental factors</a:t>
            </a:r>
          </a:p>
          <a:p>
            <a:pPr lvl="1"/>
            <a:r>
              <a:rPr lang="en-GB" dirty="0" smtClean="0"/>
              <a:t>E.g. smoking, air pollution for COPD</a:t>
            </a:r>
          </a:p>
          <a:p>
            <a:r>
              <a:rPr lang="en-GB" dirty="0" smtClean="0"/>
              <a:t>Known covariates</a:t>
            </a:r>
          </a:p>
          <a:p>
            <a:pPr lvl="1"/>
            <a:r>
              <a:rPr lang="en-GB" dirty="0" smtClean="0"/>
              <a:t>E.g. Sex, height</a:t>
            </a:r>
          </a:p>
          <a:p>
            <a:r>
              <a:rPr lang="en-GB" dirty="0" smtClean="0"/>
              <a:t>Any more?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9645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187624" y="332656"/>
            <a:ext cx="7560840" cy="648072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GB" sz="2500" dirty="0" smtClean="0"/>
              <a:t>Regression model:</a:t>
            </a:r>
          </a:p>
          <a:p>
            <a:pPr marL="82296" indent="0">
              <a:buNone/>
            </a:pPr>
            <a:r>
              <a:rPr lang="en-GB" sz="2500" dirty="0" smtClean="0"/>
              <a:t>Time to </a:t>
            </a:r>
            <a:r>
              <a:rPr lang="en-GB" sz="2500" dirty="0" err="1" smtClean="0"/>
              <a:t>Dx</a:t>
            </a:r>
            <a:r>
              <a:rPr lang="en-GB" sz="2500" dirty="0" smtClean="0"/>
              <a:t> ~ All disease causal SNPs + covariates</a:t>
            </a:r>
          </a:p>
          <a:p>
            <a:pPr marL="82296" indent="0">
              <a:buNone/>
            </a:pPr>
            <a:endParaRPr lang="en-GB" sz="2500" dirty="0" smtClean="0"/>
          </a:p>
          <a:p>
            <a:pPr marL="82296" indent="0">
              <a:buNone/>
            </a:pPr>
            <a:r>
              <a:rPr lang="en-GB" sz="2500" dirty="0" smtClean="0"/>
              <a:t>Example (for COPD):</a:t>
            </a:r>
          </a:p>
          <a:p>
            <a:pPr marL="82296" indent="0">
              <a:buNone/>
            </a:pPr>
            <a:r>
              <a:rPr lang="en-GB" sz="2500" dirty="0" smtClean="0"/>
              <a:t>Time to </a:t>
            </a:r>
            <a:r>
              <a:rPr lang="en-GB" sz="2500" dirty="0" err="1" smtClean="0"/>
              <a:t>Dx</a:t>
            </a:r>
            <a:r>
              <a:rPr lang="en-GB" sz="2500" dirty="0" smtClean="0"/>
              <a:t> ~ </a:t>
            </a:r>
            <a:r>
              <a:rPr lang="en-GB" sz="2800" dirty="0" smtClean="0"/>
              <a:t>rs1+rs2+rs3+rs4+…+ pack years + sex + height + top PCs</a:t>
            </a:r>
          </a:p>
          <a:p>
            <a:pPr marL="82296" indent="0">
              <a:buNone/>
            </a:pPr>
            <a:endParaRPr lang="en-GB" sz="2800" dirty="0"/>
          </a:p>
          <a:p>
            <a:pPr marL="82296" indent="0">
              <a:buNone/>
            </a:pPr>
            <a:r>
              <a:rPr lang="en-GB" sz="2800" dirty="0" smtClean="0"/>
              <a:t>What is r2 for each SNP and covariate?</a:t>
            </a:r>
          </a:p>
          <a:p>
            <a:pPr marL="82296" indent="0">
              <a:buNone/>
            </a:pPr>
            <a:r>
              <a:rPr lang="en-GB" sz="2800" dirty="0" smtClean="0"/>
              <a:t>Average time to diagnosis / r2 of SNP 1</a:t>
            </a:r>
          </a:p>
          <a:p>
            <a:pPr marL="82296" indent="0">
              <a:buNone/>
            </a:pPr>
            <a:r>
              <a:rPr lang="en-GB" sz="2800" dirty="0" smtClean="0"/>
              <a:t>50 years / 0.01 = 5000 years</a:t>
            </a:r>
          </a:p>
          <a:p>
            <a:pPr marL="82296" indent="0">
              <a:buNone/>
            </a:pPr>
            <a:endParaRPr lang="en-GB" sz="2800" dirty="0"/>
          </a:p>
          <a:p>
            <a:pPr marL="82296" indent="0">
              <a:buNone/>
            </a:pPr>
            <a:r>
              <a:rPr lang="en-GB" sz="2800" dirty="0" smtClean="0"/>
              <a:t>1/5000+1/300+1/4500+1/2000+1/1000≈0.0053</a:t>
            </a:r>
          </a:p>
          <a:p>
            <a:pPr marL="82296" indent="0">
              <a:buNone/>
            </a:pPr>
            <a:r>
              <a:rPr lang="en-GB" sz="2800" dirty="0" smtClean="0"/>
              <a:t>	188 years</a:t>
            </a:r>
            <a:endParaRPr lang="en-GB" sz="2800" dirty="0"/>
          </a:p>
        </p:txBody>
      </p:sp>
      <p:sp>
        <p:nvSpPr>
          <p:cNvPr id="5" name="Right Arrow 4"/>
          <p:cNvSpPr/>
          <p:nvPr/>
        </p:nvSpPr>
        <p:spPr>
          <a:xfrm>
            <a:off x="1475656" y="6165304"/>
            <a:ext cx="648072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8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Assumptions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Linear additive/accumulative relationship</a:t>
            </a:r>
          </a:p>
          <a:p>
            <a:pPr lvl="1"/>
            <a:r>
              <a:rPr lang="en-GB" dirty="0"/>
              <a:t>Common disorders are quantitative </a:t>
            </a:r>
            <a:r>
              <a:rPr lang="en-GB" dirty="0" smtClean="0"/>
              <a:t>traits. </a:t>
            </a:r>
            <a:r>
              <a:rPr lang="en-GB" dirty="0" err="1" smtClean="0"/>
              <a:t>Plomin</a:t>
            </a:r>
            <a:r>
              <a:rPr lang="en-GB" dirty="0" smtClean="0"/>
              <a:t> </a:t>
            </a:r>
            <a:r>
              <a:rPr lang="en-GB" i="1" dirty="0" smtClean="0"/>
              <a:t>et al</a:t>
            </a:r>
            <a:r>
              <a:rPr lang="en-GB" dirty="0" smtClean="0"/>
              <a:t>, 2009. Nat Rev Genet</a:t>
            </a:r>
          </a:p>
          <a:p>
            <a:r>
              <a:rPr lang="en-GB" dirty="0" smtClean="0"/>
              <a:t>Variant starts to have its effect from birth</a:t>
            </a:r>
          </a:p>
          <a:p>
            <a:pPr lvl="1"/>
            <a:r>
              <a:rPr lang="en-GB" dirty="0" smtClean="0"/>
              <a:t>If not, may be rectified with intercept</a:t>
            </a:r>
          </a:p>
          <a:p>
            <a:r>
              <a:rPr lang="en-GB" dirty="0" smtClean="0"/>
              <a:t>No strong </a:t>
            </a:r>
            <a:r>
              <a:rPr lang="en-GB" dirty="0" err="1" smtClean="0"/>
              <a:t>GxG</a:t>
            </a:r>
            <a:r>
              <a:rPr lang="en-GB" dirty="0" smtClean="0"/>
              <a:t> effects</a:t>
            </a:r>
          </a:p>
          <a:p>
            <a:r>
              <a:rPr lang="en-GB" dirty="0" smtClean="0"/>
              <a:t>Any more?</a:t>
            </a:r>
          </a:p>
        </p:txBody>
      </p:sp>
    </p:spTree>
    <p:extLst>
      <p:ext uri="{BB962C8B-B14F-4D97-AF65-F5344CB8AC3E}">
        <p14:creationId xmlns:p14="http://schemas.microsoft.com/office/powerpoint/2010/main" val="102733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18256"/>
            <a:ext cx="7498080" cy="1143000"/>
          </a:xfrm>
        </p:spPr>
        <p:txBody>
          <a:bodyPr/>
          <a:lstStyle/>
          <a:p>
            <a:r>
              <a:rPr lang="en-GB" dirty="0" smtClean="0"/>
              <a:t>Some replies on </a:t>
            </a:r>
            <a:r>
              <a:rPr lang="en-GB" dirty="0" err="1" smtClean="0"/>
              <a:t>ResearchGate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980728"/>
            <a:ext cx="7498080" cy="230425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GB" sz="1500" dirty="0" smtClean="0"/>
              <a:t>“I </a:t>
            </a:r>
            <a:r>
              <a:rPr lang="en-GB" sz="1500" dirty="0"/>
              <a:t>think you need to specify a bit the context of this question</a:t>
            </a:r>
            <a:r>
              <a:rPr lang="en-GB" sz="1500" dirty="0" smtClean="0"/>
              <a:t>. In </a:t>
            </a:r>
            <a:r>
              <a:rPr lang="en-GB" sz="1500" dirty="0"/>
              <a:t>principle it sounds odd the idea of a characteristic time in which a "malignant" (or other) SNP would cause sufficient damage. SNPs are supposed to affect physiology and health entirely due to </a:t>
            </a:r>
            <a:r>
              <a:rPr lang="en-GB" sz="1500" u="sng" dirty="0"/>
              <a:t>mechanistic</a:t>
            </a:r>
            <a:r>
              <a:rPr lang="en-GB" sz="1500" dirty="0"/>
              <a:t> reasons. </a:t>
            </a:r>
            <a:r>
              <a:rPr lang="en-GB" sz="1500" dirty="0" smtClean="0"/>
              <a:t>Therefore </a:t>
            </a:r>
            <a:r>
              <a:rPr lang="en-GB" sz="1500" dirty="0"/>
              <a:t>any characteristic time could be tightly connected to the particular mechanism of action affected, and such mechanisms could be very </a:t>
            </a:r>
            <a:r>
              <a:rPr lang="en-GB" sz="1500" dirty="0" smtClean="0"/>
              <a:t>diverse. In </a:t>
            </a:r>
            <a:r>
              <a:rPr lang="en-GB" sz="1500" dirty="0"/>
              <a:t>a epidemiological sense perhaps you could think of such characteristic time GIVEN "normal" human physiology, and GIVEN a relatively similar environment. Yet still after such assumptions SNP alterations tend to have very low effect </a:t>
            </a:r>
            <a:r>
              <a:rPr lang="en-GB" sz="1500" dirty="0" smtClean="0"/>
              <a:t>sizes.”</a:t>
            </a:r>
          </a:p>
          <a:p>
            <a:pPr marL="82296" indent="0">
              <a:buNone/>
            </a:pPr>
            <a:r>
              <a:rPr lang="en-GB" sz="1500" dirty="0" smtClean="0"/>
              <a:t>Marcelo </a:t>
            </a:r>
            <a:r>
              <a:rPr lang="en-GB" sz="1500" dirty="0" err="1" smtClean="0"/>
              <a:t>Patricio</a:t>
            </a:r>
            <a:r>
              <a:rPr lang="en-GB" sz="1500" dirty="0" smtClean="0"/>
              <a:t> Segura (Bayer Healthcare, Berlin)</a:t>
            </a:r>
            <a:endParaRPr lang="en-GB" sz="1500" dirty="0"/>
          </a:p>
        </p:txBody>
      </p:sp>
      <p:sp>
        <p:nvSpPr>
          <p:cNvPr id="4" name="Rectangle 3"/>
          <p:cNvSpPr/>
          <p:nvPr/>
        </p:nvSpPr>
        <p:spPr>
          <a:xfrm>
            <a:off x="1331640" y="3573016"/>
            <a:ext cx="7704856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500" dirty="0" smtClean="0"/>
              <a:t>“I </a:t>
            </a:r>
            <a:r>
              <a:rPr lang="en-GB" sz="1500" dirty="0"/>
              <a:t>think such approach might have </a:t>
            </a:r>
            <a:r>
              <a:rPr lang="en-GB" sz="1500" dirty="0" smtClean="0"/>
              <a:t>sense</a:t>
            </a:r>
            <a:r>
              <a:rPr lang="en-GB" sz="1500" dirty="0"/>
              <a:t>, but is too complex to be estimate for ANY </a:t>
            </a:r>
            <a:r>
              <a:rPr lang="en-GB" sz="1500" dirty="0" smtClean="0"/>
              <a:t>disease/pathologic state</a:t>
            </a:r>
            <a:r>
              <a:rPr lang="en-GB" sz="1500" dirty="0"/>
              <a:t>. Instead, you may try it on PCD case you already have and look for another SNPs, most of them having, as Marcelo wrote, very low effect, on the phenotypes, which might </a:t>
            </a:r>
            <a:r>
              <a:rPr lang="en-GB" sz="1500" dirty="0" smtClean="0"/>
              <a:t>complete/adjust </a:t>
            </a:r>
            <a:r>
              <a:rPr lang="en-GB" sz="1500" dirty="0"/>
              <a:t>your model. You may include the SNPs by the biological processes involved in PCD. I am not aware if you have more genetic/genomic data of your cases which actually could give you hints on how to proceed. Again, </a:t>
            </a:r>
            <a:r>
              <a:rPr lang="en-GB" sz="1500" dirty="0" smtClean="0"/>
              <a:t>don’t </a:t>
            </a:r>
            <a:r>
              <a:rPr lang="en-GB" sz="1500" dirty="0"/>
              <a:t>forget that the SNPs described in GWAS are associated by their statistical, but not biologically logical functional properties, they were done on certain populations, which included 'very </a:t>
            </a:r>
            <a:r>
              <a:rPr lang="en-GB" sz="1500" dirty="0" smtClean="0"/>
              <a:t>few' </a:t>
            </a:r>
            <a:r>
              <a:rPr lang="en-GB" sz="1500" dirty="0"/>
              <a:t>European subjects, and still are not </a:t>
            </a:r>
            <a:r>
              <a:rPr lang="en-GB" sz="1500" dirty="0" smtClean="0"/>
              <a:t>replicated. Even </a:t>
            </a:r>
            <a:r>
              <a:rPr lang="en-GB" sz="1500" dirty="0"/>
              <a:t>in case of </a:t>
            </a:r>
            <a:r>
              <a:rPr lang="en-GB" sz="1500" dirty="0" smtClean="0"/>
              <a:t>Mendelian </a:t>
            </a:r>
            <a:r>
              <a:rPr lang="en-GB" sz="1500" dirty="0"/>
              <a:t>monogenic diseases there are more and more articles of WGS/WES data, which shows the contribution of the genes </a:t>
            </a:r>
            <a:r>
              <a:rPr lang="en-GB" sz="1500" dirty="0" smtClean="0"/>
              <a:t>allelic </a:t>
            </a:r>
            <a:r>
              <a:rPr lang="en-GB" sz="1500" dirty="0"/>
              <a:t>variants to better or worst pathology scenario, </a:t>
            </a:r>
            <a:r>
              <a:rPr lang="en-GB" sz="1500" dirty="0" smtClean="0"/>
              <a:t>giving </a:t>
            </a:r>
            <a:r>
              <a:rPr lang="en-GB" sz="1500" dirty="0"/>
              <a:t>the idea that their phenotype can get more details, with potential impact of patient management</a:t>
            </a:r>
            <a:r>
              <a:rPr lang="en-GB" sz="1500" dirty="0" smtClean="0"/>
              <a:t>.”</a:t>
            </a:r>
          </a:p>
          <a:p>
            <a:r>
              <a:rPr lang="en-GB" sz="1500" dirty="0" err="1" smtClean="0"/>
              <a:t>Levitchi</a:t>
            </a:r>
            <a:r>
              <a:rPr lang="en-GB" sz="1500" dirty="0" smtClean="0"/>
              <a:t> Alexei (State University of Medicine and </a:t>
            </a:r>
            <a:r>
              <a:rPr lang="en-GB" sz="1500" dirty="0"/>
              <a:t>Pharmaceutics “</a:t>
            </a:r>
            <a:r>
              <a:rPr lang="en-GB" sz="1500" dirty="0" err="1"/>
              <a:t>Nicolae</a:t>
            </a:r>
            <a:r>
              <a:rPr lang="en-GB" sz="1500" dirty="0"/>
              <a:t> </a:t>
            </a:r>
            <a:r>
              <a:rPr lang="en-GB" sz="1500" dirty="0" err="1"/>
              <a:t>Testemitanu</a:t>
            </a:r>
            <a:r>
              <a:rPr lang="en-GB" sz="1500" dirty="0" smtClean="0"/>
              <a:t>”, Romania)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635776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4369</TotalTime>
  <Words>693</Words>
  <Application>Microsoft Office PowerPoint</Application>
  <PresentationFormat>On-screen Show (4:3)</PresentationFormat>
  <Paragraphs>65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Gill Sans MT</vt:lpstr>
      <vt:lpstr>Verdana</vt:lpstr>
      <vt:lpstr>Wingdings 2</vt:lpstr>
      <vt:lpstr>Solstice</vt:lpstr>
      <vt:lpstr>How long would it take for a disease-causal SNP(s) to cause disease on its own?</vt:lpstr>
      <vt:lpstr>Model: Mendelian disease</vt:lpstr>
      <vt:lpstr>Model: Complex disease</vt:lpstr>
      <vt:lpstr>Required info</vt:lpstr>
      <vt:lpstr>PowerPoint Presentation</vt:lpstr>
      <vt:lpstr>Assumptions</vt:lpstr>
      <vt:lpstr>Some replies on ResearchGate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a large set of rare complete human knockouts</dc:title>
  <dc:creator>ame26</dc:creator>
  <cp:lastModifiedBy>Erzurumluoglu, Mesut</cp:lastModifiedBy>
  <cp:revision>237</cp:revision>
  <dcterms:created xsi:type="dcterms:W3CDTF">2016-01-18T11:52:31Z</dcterms:created>
  <dcterms:modified xsi:type="dcterms:W3CDTF">2017-04-27T13:45:47Z</dcterms:modified>
</cp:coreProperties>
</file>