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79" r:id="rId2"/>
    <p:sldId id="273" r:id="rId3"/>
    <p:sldId id="274" r:id="rId4"/>
    <p:sldId id="275" r:id="rId5"/>
    <p:sldId id="276" r:id="rId6"/>
    <p:sldId id="278" r:id="rId7"/>
    <p:sldId id="277" r:id="rId8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3172" autoAdjust="0"/>
  </p:normalViewPr>
  <p:slideViewPr>
    <p:cSldViewPr>
      <p:cViewPr>
        <p:scale>
          <a:sx n="60" d="100"/>
          <a:sy n="60" d="100"/>
        </p:scale>
        <p:origin x="1602" y="15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36F56E-9323-419A-8075-2E63B91F7118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A720C9-2FEF-4BD2-90FA-8616AEACC8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012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720C9-2FEF-4BD2-90FA-8616AEACC82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680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Click on files to download them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720C9-2FEF-4BD2-90FA-8616AEACC82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308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For an example input file, download “refseqgene.21.genomic.gbff.gz” from http://mirror.ufs.ac.za/datasets/ncbi/refseq/H_sapiens/RefSeqGene/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720C9-2FEF-4BD2-90FA-8616AEACC82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082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For an example input file, download “refseqgene.21.genomic.gbff.gz” from http://mirror.ufs.ac.za/datasets/ncbi/refseq/H_sapiens/RefSeqGene/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720C9-2FEF-4BD2-90FA-8616AEACC82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255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3031-1063-4243-8D0C-96BD738F8BBF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3031-1063-4243-8D0C-96BD738F8BBF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3031-1063-4243-8D0C-96BD738F8BBF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3031-1063-4243-8D0C-96BD738F8BBF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3031-1063-4243-8D0C-96BD738F8BBF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3031-1063-4243-8D0C-96BD738F8BBF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3031-1063-4243-8D0C-96BD738F8BBF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3031-1063-4243-8D0C-96BD738F8BBF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3031-1063-4243-8D0C-96BD738F8BBF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3031-1063-4243-8D0C-96BD738F8BBF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3031-1063-4243-8D0C-96BD738F8BBF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CBD3031-1063-4243-8D0C-96BD738F8BBF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F3718-B2A5-4B5C-A49A-4A715F5C7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92" y="980728"/>
            <a:ext cx="7498080" cy="4306490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Versatility and meeting deadlines in data science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970E3D8-3616-4DC3-8398-C0714260AE6C}"/>
              </a:ext>
            </a:extLst>
          </p:cNvPr>
          <p:cNvSpPr txBox="1">
            <a:spLocks/>
          </p:cNvSpPr>
          <p:nvPr/>
        </p:nvSpPr>
        <p:spPr>
          <a:xfrm>
            <a:off x="4995664" y="5589240"/>
            <a:ext cx="3824808" cy="115212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r"/>
            <a:r>
              <a:rPr lang="en-GB" sz="2000" dirty="0">
                <a:solidFill>
                  <a:schemeClr val="tx1"/>
                </a:solidFill>
              </a:rPr>
              <a:t>A. Mesut </a:t>
            </a:r>
            <a:r>
              <a:rPr lang="en-GB" sz="2000" dirty="0" err="1">
                <a:solidFill>
                  <a:schemeClr val="tx1"/>
                </a:solidFill>
              </a:rPr>
              <a:t>Erzurumluoglu</a:t>
            </a:r>
            <a:endParaRPr lang="en-GB" sz="2000" dirty="0">
              <a:solidFill>
                <a:schemeClr val="tx1"/>
              </a:solidFill>
            </a:endParaRPr>
          </a:p>
          <a:p>
            <a:pPr algn="r"/>
            <a:r>
              <a:rPr lang="en-GB" sz="1800" dirty="0">
                <a:solidFill>
                  <a:schemeClr val="tx1"/>
                </a:solidFill>
              </a:rPr>
              <a:t>09/05/18</a:t>
            </a:r>
          </a:p>
        </p:txBody>
      </p:sp>
    </p:spTree>
    <p:extLst>
      <p:ext uri="{BB962C8B-B14F-4D97-AF65-F5344CB8AC3E}">
        <p14:creationId xmlns:p14="http://schemas.microsoft.com/office/powerpoint/2010/main" val="3655044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269776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My approach to getting things done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412776"/>
            <a:ext cx="7498080" cy="5175448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I think about the problem at hand, then look for ways to solve it </a:t>
            </a:r>
            <a:r>
              <a:rPr lang="en-GB" u="sng" dirty="0"/>
              <a:t>myself</a:t>
            </a:r>
            <a:r>
              <a:rPr lang="en-GB" dirty="0"/>
              <a:t>.</a:t>
            </a:r>
          </a:p>
          <a:p>
            <a:r>
              <a:rPr lang="en-GB" dirty="0"/>
              <a:t>Solving it in R is first-priority for me but time is precious</a:t>
            </a:r>
          </a:p>
          <a:p>
            <a:pPr lvl="1"/>
            <a:r>
              <a:rPr lang="en-GB" dirty="0"/>
              <a:t>So if I can’t find the solution within an hour, I look to do it using Python and/or UNIX commands first</a:t>
            </a:r>
          </a:p>
          <a:p>
            <a:pPr lvl="1"/>
            <a:r>
              <a:rPr lang="en-GB" dirty="0"/>
              <a:t>Then Excel, Stata, Photoshop, PowerPoint and/or other bioinformatics/online tools</a:t>
            </a:r>
          </a:p>
          <a:p>
            <a:r>
              <a:rPr lang="en-GB" dirty="0"/>
              <a:t>If I have to do the same job &gt;2 times within a month, then I definitely document everything I’ve done and try to automate everything as much as I can</a:t>
            </a:r>
          </a:p>
          <a:p>
            <a:pPr lvl="1"/>
            <a:r>
              <a:rPr lang="en-GB" dirty="0"/>
              <a:t>Rationale: Datasets utilised are always updated – so can’t use last year’s scripts anyway</a:t>
            </a:r>
          </a:p>
        </p:txBody>
      </p:sp>
    </p:spTree>
    <p:extLst>
      <p:ext uri="{BB962C8B-B14F-4D97-AF65-F5344CB8AC3E}">
        <p14:creationId xmlns:p14="http://schemas.microsoft.com/office/powerpoint/2010/main" val="346880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Python scripting examples:</a:t>
            </a:r>
            <a:br>
              <a:rPr lang="en-GB" dirty="0"/>
            </a:br>
            <a:r>
              <a:rPr lang="en-GB" dirty="0"/>
              <a:t>1</a:t>
            </a:r>
            <a:r>
              <a:rPr lang="en-GB" baseline="30000" dirty="0"/>
              <a:t>st</a:t>
            </a:r>
            <a:r>
              <a:rPr lang="en-GB" dirty="0"/>
              <a:t>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1508720"/>
            <a:ext cx="7498080" cy="480060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I want to go through one very large file (millions of lines long) and output all lines that match the words in another large file (&gt;100k lines long)</a:t>
            </a:r>
          </a:p>
          <a:p>
            <a:r>
              <a:rPr lang="en-GB" dirty="0"/>
              <a:t>Possible UNIX command: </a:t>
            </a:r>
          </a:p>
          <a:p>
            <a:pPr lvl="1"/>
            <a:r>
              <a:rPr lang="en-GB" dirty="0"/>
              <a:t>grep -</a:t>
            </a:r>
            <a:r>
              <a:rPr lang="en-GB" dirty="0" err="1"/>
              <a:t>wf</a:t>
            </a:r>
            <a:r>
              <a:rPr lang="en-GB" dirty="0"/>
              <a:t> large_file.txt very_large_file.txt &gt; large_file_clean.txt</a:t>
            </a:r>
          </a:p>
          <a:p>
            <a:pPr lvl="1"/>
            <a:r>
              <a:rPr lang="en-GB" dirty="0"/>
              <a:t>Error: “Memory exhausted”</a:t>
            </a:r>
          </a:p>
          <a:p>
            <a:r>
              <a:rPr lang="en-GB" dirty="0"/>
              <a:t>Couldn’t write it in R in 1 hour so I moved to Python</a:t>
            </a:r>
          </a:p>
        </p:txBody>
      </p:sp>
    </p:spTree>
    <p:extLst>
      <p:ext uri="{BB962C8B-B14F-4D97-AF65-F5344CB8AC3E}">
        <p14:creationId xmlns:p14="http://schemas.microsoft.com/office/powerpoint/2010/main" val="4114571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498080" cy="1143000"/>
          </a:xfrm>
        </p:spPr>
        <p:txBody>
          <a:bodyPr/>
          <a:lstStyle/>
          <a:p>
            <a:r>
              <a:rPr lang="en-GB" dirty="0"/>
              <a:t>Files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1268760"/>
            <a:ext cx="7498080" cy="4800600"/>
          </a:xfrm>
        </p:spPr>
        <p:txBody>
          <a:bodyPr/>
          <a:lstStyle/>
          <a:p>
            <a:r>
              <a:rPr lang="en-GB" dirty="0"/>
              <a:t>Python script:</a:t>
            </a:r>
          </a:p>
          <a:p>
            <a:pPr lvl="1"/>
            <a:r>
              <a:rPr lang="en-GB" dirty="0"/>
              <a:t>Grep_-f_large_file_in_Python.py</a:t>
            </a:r>
          </a:p>
          <a:p>
            <a:r>
              <a:rPr lang="en-GB" dirty="0"/>
              <a:t>Input files:</a:t>
            </a:r>
          </a:p>
          <a:p>
            <a:pPr lvl="1"/>
            <a:r>
              <a:rPr lang="en-GB" dirty="0"/>
              <a:t>lines_to_be_kept.txt</a:t>
            </a:r>
          </a:p>
          <a:p>
            <a:pPr lvl="1"/>
            <a:r>
              <a:rPr lang="en-GB" dirty="0"/>
              <a:t>very_large_data_file.txt</a:t>
            </a:r>
          </a:p>
          <a:p>
            <a:r>
              <a:rPr lang="en-GB" dirty="0"/>
              <a:t>Output file:</a:t>
            </a:r>
          </a:p>
          <a:p>
            <a:pPr lvl="1"/>
            <a:r>
              <a:rPr lang="en-GB" dirty="0"/>
              <a:t>large_data_file_clean.txt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09FAE49-09E0-4E90-96F5-E322904184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031133"/>
              </p:ext>
            </p:extLst>
          </p:nvPr>
        </p:nvGraphicFramePr>
        <p:xfrm>
          <a:off x="5719142" y="3491744"/>
          <a:ext cx="1143000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ackager Shell Object" showAsIcon="1" r:id="rId4" imgW="1143000" imgH="417600" progId="Package">
                  <p:embed/>
                </p:oleObj>
              </mc:Choice>
              <mc:Fallback>
                <p:oleObj name="Packager Shell Object" showAsIcon="1" r:id="rId4" imgW="1143000" imgH="4176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19142" y="3491744"/>
                        <a:ext cx="1143000" cy="417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8334F5C-8640-4545-8619-D16ED5E21C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3441612"/>
              </p:ext>
            </p:extLst>
          </p:nvPr>
        </p:nvGraphicFramePr>
        <p:xfrm>
          <a:off x="6853314" y="1916832"/>
          <a:ext cx="1598612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Packager Shell Object" showAsIcon="1" r:id="rId6" imgW="1598400" imgH="417600" progId="Package">
                  <p:embed/>
                </p:oleObj>
              </mc:Choice>
              <mc:Fallback>
                <p:oleObj name="Packager Shell Object" showAsIcon="1" r:id="rId6" imgW="1598400" imgH="4176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853314" y="1916832"/>
                        <a:ext cx="1598612" cy="417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449743FB-EA86-4D0C-898D-AD9A7B0FEF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2671787"/>
              </p:ext>
            </p:extLst>
          </p:nvPr>
        </p:nvGraphicFramePr>
        <p:xfrm>
          <a:off x="5796136" y="2996952"/>
          <a:ext cx="989012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ackager Shell Object" showAsIcon="1" r:id="rId8" imgW="988560" imgH="417600" progId="Package">
                  <p:embed/>
                </p:oleObj>
              </mc:Choice>
              <mc:Fallback>
                <p:oleObj name="Packager Shell Object" showAsIcon="1" r:id="rId8" imgW="988560" imgH="4176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796136" y="2996952"/>
                        <a:ext cx="989012" cy="417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3967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498080" cy="1143000"/>
          </a:xfrm>
        </p:spPr>
        <p:txBody>
          <a:bodyPr/>
          <a:lstStyle/>
          <a:p>
            <a:r>
              <a:rPr lang="en-GB" dirty="0"/>
              <a:t>2</a:t>
            </a:r>
            <a:r>
              <a:rPr lang="en-GB" baseline="30000" dirty="0"/>
              <a:t>nd</a:t>
            </a:r>
            <a:r>
              <a:rPr lang="en-GB" dirty="0"/>
              <a:t>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1251980"/>
            <a:ext cx="7498080" cy="4697299"/>
          </a:xfrm>
        </p:spPr>
        <p:txBody>
          <a:bodyPr>
            <a:normAutofit/>
          </a:bodyPr>
          <a:lstStyle/>
          <a:p>
            <a:r>
              <a:rPr lang="en-GB" dirty="0"/>
              <a:t>I want to download all </a:t>
            </a:r>
            <a:r>
              <a:rPr lang="en-GB" dirty="0" err="1"/>
              <a:t>RefSeq’s</a:t>
            </a:r>
            <a:r>
              <a:rPr lang="en-GB" dirty="0"/>
              <a:t> ‘gene function’ summaries and put it in a nice readable format</a:t>
            </a:r>
          </a:p>
          <a:p>
            <a:pPr lvl="1"/>
            <a:r>
              <a:rPr lang="en-GB" dirty="0"/>
              <a:t>Poorly structured data by </a:t>
            </a:r>
            <a:r>
              <a:rPr lang="en-GB" dirty="0" err="1"/>
              <a:t>RefSeq</a:t>
            </a:r>
            <a:r>
              <a:rPr lang="en-GB" dirty="0"/>
              <a:t> (next slide)</a:t>
            </a:r>
          </a:p>
          <a:p>
            <a:pPr lvl="1"/>
            <a:r>
              <a:rPr lang="en-GB" dirty="0"/>
              <a:t>Example input: refseqgene.21.genomic.gbff.gz</a:t>
            </a:r>
          </a:p>
          <a:p>
            <a:pPr lvl="2"/>
            <a:r>
              <a:rPr lang="en-GB" dirty="0"/>
              <a:t>Original file is &gt;20 million lines long</a:t>
            </a:r>
          </a:p>
          <a:p>
            <a:pPr lvl="1"/>
            <a:r>
              <a:rPr lang="en-GB" dirty="0"/>
              <a:t>Example output: RefSeq_Chr_21_gene_summary.txt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04BF40F1-A6CA-4560-9356-C57DEF8F56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8561530"/>
              </p:ext>
            </p:extLst>
          </p:nvPr>
        </p:nvGraphicFramePr>
        <p:xfrm>
          <a:off x="7309019" y="4725144"/>
          <a:ext cx="1736725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Packager Shell Object" showAsIcon="1" r:id="rId4" imgW="1737360" imgH="417600" progId="Package">
                  <p:embed/>
                </p:oleObj>
              </mc:Choice>
              <mc:Fallback>
                <p:oleObj name="Packager Shell Object" showAsIcon="1" r:id="rId4" imgW="1737360" imgH="4176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09019" y="4725144"/>
                        <a:ext cx="1736725" cy="417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9563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990" y="279819"/>
            <a:ext cx="5368084" cy="5073304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526" y="6453336"/>
            <a:ext cx="7001852" cy="209579"/>
          </a:xfrm>
        </p:spPr>
      </p:pic>
      <p:sp>
        <p:nvSpPr>
          <p:cNvPr id="6" name="Down Arrow 5"/>
          <p:cNvSpPr/>
          <p:nvPr/>
        </p:nvSpPr>
        <p:spPr>
          <a:xfrm>
            <a:off x="4283968" y="5534566"/>
            <a:ext cx="1152128" cy="72008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E42AEC2-5EA5-45E1-9EA1-0070C57FBA95}"/>
              </a:ext>
            </a:extLst>
          </p:cNvPr>
          <p:cNvSpPr/>
          <p:nvPr/>
        </p:nvSpPr>
        <p:spPr>
          <a:xfrm>
            <a:off x="3059832" y="188640"/>
            <a:ext cx="1008112" cy="274042"/>
          </a:xfrm>
          <a:prstGeom prst="ellipse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2084B33-7276-4A49-B7D3-676F99D7655E}"/>
              </a:ext>
            </a:extLst>
          </p:cNvPr>
          <p:cNvSpPr/>
          <p:nvPr/>
        </p:nvSpPr>
        <p:spPr>
          <a:xfrm>
            <a:off x="2483768" y="2204864"/>
            <a:ext cx="5800688" cy="2016224"/>
          </a:xfrm>
          <a:prstGeom prst="ellipse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381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Python script:</a:t>
            </a:r>
          </a:p>
          <a:p>
            <a:pPr lvl="1"/>
            <a:r>
              <a:rPr lang="en-GB" dirty="0"/>
              <a:t>Refseq_gene_summary_retriever.py</a:t>
            </a:r>
          </a:p>
          <a:p>
            <a:pPr lvl="1"/>
            <a:r>
              <a:rPr lang="en-GB" dirty="0"/>
              <a:t>Try writing your own script in R</a:t>
            </a:r>
          </a:p>
          <a:p>
            <a:r>
              <a:rPr lang="en-GB" dirty="0"/>
              <a:t>Input file:</a:t>
            </a:r>
          </a:p>
          <a:p>
            <a:pPr lvl="1"/>
            <a:r>
              <a:rPr lang="en-GB" dirty="0"/>
              <a:t>refseqgene.21.genomic.gbff.gz</a:t>
            </a:r>
          </a:p>
          <a:p>
            <a:r>
              <a:rPr lang="en-GB" dirty="0"/>
              <a:t>Output file:</a:t>
            </a:r>
          </a:p>
          <a:p>
            <a:pPr lvl="1"/>
            <a:r>
              <a:rPr lang="en-GB" dirty="0"/>
              <a:t>RefSeq_Chr_21_gene_summary.txt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149F9EF-1270-4036-A48B-8216F5594C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1794879"/>
              </p:ext>
            </p:extLst>
          </p:nvPr>
        </p:nvGraphicFramePr>
        <p:xfrm>
          <a:off x="7353300" y="2132856"/>
          <a:ext cx="1790700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Packager Shell Object" showAsIcon="1" r:id="rId4" imgW="1791360" imgH="417600" progId="Package">
                  <p:embed/>
                </p:oleObj>
              </mc:Choice>
              <mc:Fallback>
                <p:oleObj name="Packager Shell Object" showAsIcon="1" r:id="rId4" imgW="1791360" imgH="4176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53300" y="2132856"/>
                        <a:ext cx="1790700" cy="417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EDC0E41-CB60-4CD2-9AFC-FE3478A481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0469683"/>
              </p:ext>
            </p:extLst>
          </p:nvPr>
        </p:nvGraphicFramePr>
        <p:xfrm>
          <a:off x="7309019" y="4739680"/>
          <a:ext cx="1736725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Packager Shell Object" showAsIcon="1" r:id="rId6" imgW="1737360" imgH="417600" progId="Package">
                  <p:embed/>
                </p:oleObj>
              </mc:Choice>
              <mc:Fallback>
                <p:oleObj name="Packager Shell Object" showAsIcon="1" r:id="rId6" imgW="1737360" imgH="417600" progId="Package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04BF40F1-A6CA-4560-9356-C57DEF8F56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309019" y="4739680"/>
                        <a:ext cx="1736725" cy="417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62567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4478</TotalTime>
  <Words>468</Words>
  <Application>Microsoft Office PowerPoint</Application>
  <PresentationFormat>On-screen Show (4:3)</PresentationFormat>
  <Paragraphs>45</Paragraphs>
  <Slides>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Calibri</vt:lpstr>
      <vt:lpstr>Gill Sans MT</vt:lpstr>
      <vt:lpstr>Verdana</vt:lpstr>
      <vt:lpstr>Wingdings 2</vt:lpstr>
      <vt:lpstr>Solstice</vt:lpstr>
      <vt:lpstr>Package</vt:lpstr>
      <vt:lpstr>Versatility and meeting deadlines in data science</vt:lpstr>
      <vt:lpstr>My approach to getting things done</vt:lpstr>
      <vt:lpstr>Python scripting examples: 1st Problem</vt:lpstr>
      <vt:lpstr>Files</vt:lpstr>
      <vt:lpstr>2nd Problem</vt:lpstr>
      <vt:lpstr>PowerPoint Presentation</vt:lpstr>
      <vt:lpstr>Files</vt:lpstr>
    </vt:vector>
  </TitlesOfParts>
  <Company>University of Leicester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Identification of a large set of rare complete human knockouts</dc:title>
  <dc:creator>ame26</dc:creator>
  <cp:lastModifiedBy>MesuTurkey</cp:lastModifiedBy>
  <cp:revision>260</cp:revision>
  <dcterms:created xsi:type="dcterms:W3CDTF">2016-01-18T11:52:31Z</dcterms:created>
  <dcterms:modified xsi:type="dcterms:W3CDTF">2018-05-09T21:55:05Z</dcterms:modified>
</cp:coreProperties>
</file>