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256" r:id="rId2"/>
    <p:sldId id="407" r:id="rId3"/>
    <p:sldId id="386" r:id="rId4"/>
    <p:sldId id="402" r:id="rId5"/>
    <p:sldId id="396" r:id="rId6"/>
    <p:sldId id="383" r:id="rId7"/>
    <p:sldId id="382" r:id="rId8"/>
    <p:sldId id="394" r:id="rId9"/>
    <p:sldId id="388" r:id="rId10"/>
    <p:sldId id="397" r:id="rId11"/>
    <p:sldId id="390" r:id="rId12"/>
    <p:sldId id="391" r:id="rId13"/>
    <p:sldId id="384" r:id="rId14"/>
    <p:sldId id="385" r:id="rId15"/>
    <p:sldId id="393" r:id="rId16"/>
    <p:sldId id="395" r:id="rId17"/>
    <p:sldId id="398" r:id="rId18"/>
    <p:sldId id="403" r:id="rId19"/>
    <p:sldId id="399" r:id="rId20"/>
    <p:sldId id="400" r:id="rId21"/>
    <p:sldId id="401" r:id="rId22"/>
    <p:sldId id="381" r:id="rId23"/>
    <p:sldId id="404" r:id="rId24"/>
    <p:sldId id="392" r:id="rId25"/>
    <p:sldId id="408" r:id="rId26"/>
    <p:sldId id="405" r:id="rId27"/>
    <p:sldId id="406" r:id="rId28"/>
    <p:sldId id="387" r:id="rId29"/>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1328" autoAdjust="0"/>
  </p:normalViewPr>
  <p:slideViewPr>
    <p:cSldViewPr>
      <p:cViewPr varScale="1">
        <p:scale>
          <a:sx n="68" d="100"/>
          <a:sy n="68" d="100"/>
        </p:scale>
        <p:origin x="1446" y="66"/>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162D6243-FEF3-4A08-B69F-87A8EA0D0DAB}" type="datetimeFigureOut">
              <a:rPr lang="en-GB" smtClean="0"/>
              <a:t>11/07/2018</a:t>
            </a:fld>
            <a:endParaRPr lang="en-GB"/>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1F87C389-8E8C-4C55-9DAB-0174F7947CB2}" type="slidenum">
              <a:rPr lang="en-GB" smtClean="0"/>
              <a:t>‹#›</a:t>
            </a:fld>
            <a:endParaRPr lang="en-GB"/>
          </a:p>
        </p:txBody>
      </p:sp>
    </p:spTree>
    <p:extLst>
      <p:ext uri="{BB962C8B-B14F-4D97-AF65-F5344CB8AC3E}">
        <p14:creationId xmlns:p14="http://schemas.microsoft.com/office/powerpoint/2010/main" val="25690138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5F36F56E-9323-419A-8075-2E63B91F7118}" type="datetimeFigureOut">
              <a:rPr lang="en-GB" smtClean="0"/>
              <a:t>11/07/2018</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81A720C9-2FEF-4BD2-90FA-8616AEACC82E}" type="slidenum">
              <a:rPr lang="en-GB" smtClean="0"/>
              <a:t>‹#›</a:t>
            </a:fld>
            <a:endParaRPr lang="en-GB"/>
          </a:p>
        </p:txBody>
      </p:sp>
    </p:spTree>
    <p:extLst>
      <p:ext uri="{BB962C8B-B14F-4D97-AF65-F5344CB8AC3E}">
        <p14:creationId xmlns:p14="http://schemas.microsoft.com/office/powerpoint/2010/main" val="1175012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err="1" smtClean="0"/>
              <a:t>eGTEx</a:t>
            </a:r>
            <a:r>
              <a:rPr lang="en-GB" sz="1200" dirty="0" smtClean="0"/>
              <a:t>: additional intermediate molecular measurements on the same tissues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Interviewing</a:t>
            </a:r>
            <a:r>
              <a:rPr lang="en-GB" sz="1200" baseline="0" dirty="0" smtClean="0"/>
              <a:t> </a:t>
            </a:r>
            <a:r>
              <a:rPr lang="en-GB" sz="1200" baseline="0" dirty="0" err="1" smtClean="0"/>
              <a:t>Dr.</a:t>
            </a:r>
            <a:r>
              <a:rPr lang="en-GB" sz="1200" baseline="0" dirty="0" smtClean="0"/>
              <a:t> </a:t>
            </a:r>
            <a:r>
              <a:rPr lang="en-GB" sz="1200" dirty="0" smtClean="0"/>
              <a:t>Barbara </a:t>
            </a:r>
            <a:r>
              <a:rPr lang="en-GB" sz="1200" dirty="0" err="1" smtClean="0"/>
              <a:t>Engelhardt</a:t>
            </a:r>
            <a:endParaRPr lang="en-GB" sz="1200" dirty="0"/>
          </a:p>
        </p:txBody>
      </p:sp>
      <p:sp>
        <p:nvSpPr>
          <p:cNvPr id="4" name="Slide Number Placeholder 3"/>
          <p:cNvSpPr>
            <a:spLocks noGrp="1"/>
          </p:cNvSpPr>
          <p:nvPr>
            <p:ph type="sldNum" sz="quarter" idx="10"/>
          </p:nvPr>
        </p:nvSpPr>
        <p:spPr/>
        <p:txBody>
          <a:bodyPr/>
          <a:lstStyle/>
          <a:p>
            <a:fld id="{81A720C9-2FEF-4BD2-90FA-8616AEACC82E}" type="slidenum">
              <a:rPr lang="en-GB" smtClean="0"/>
              <a:t>1</a:t>
            </a:fld>
            <a:endParaRPr lang="en-GB"/>
          </a:p>
        </p:txBody>
      </p:sp>
    </p:spTree>
    <p:extLst>
      <p:ext uri="{BB962C8B-B14F-4D97-AF65-F5344CB8AC3E}">
        <p14:creationId xmlns:p14="http://schemas.microsoft.com/office/powerpoint/2010/main" val="1442609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3</a:t>
            </a:fld>
            <a:endParaRPr lang="en-GB"/>
          </a:p>
        </p:txBody>
      </p:sp>
    </p:spTree>
    <p:extLst>
      <p:ext uri="{BB962C8B-B14F-4D97-AF65-F5344CB8AC3E}">
        <p14:creationId xmlns:p14="http://schemas.microsoft.com/office/powerpoint/2010/main" val="395307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Patched after GENCODE update – provide high quality reference gene annotation and experimental validation for human and mouse genomes</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6</a:t>
            </a:fld>
            <a:endParaRPr lang="en-GB"/>
          </a:p>
        </p:txBody>
      </p:sp>
    </p:spTree>
    <p:extLst>
      <p:ext uri="{BB962C8B-B14F-4D97-AF65-F5344CB8AC3E}">
        <p14:creationId xmlns:p14="http://schemas.microsoft.com/office/powerpoint/2010/main" val="2202195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e.g. DNase HS, Histone modifications, methylation patterns</a:t>
            </a:r>
          </a:p>
          <a:p>
            <a:r>
              <a:rPr lang="en-GB" dirty="0" smtClean="0"/>
              <a:t>See </a:t>
            </a:r>
            <a:r>
              <a:rPr lang="en-GB" dirty="0" err="1" smtClean="0"/>
              <a:t>DeepSEA</a:t>
            </a:r>
            <a:r>
              <a:rPr lang="en-GB" baseline="0" dirty="0" smtClean="0"/>
              <a:t> Journal Club (23/08/17)</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7</a:t>
            </a:fld>
            <a:endParaRPr lang="en-GB"/>
          </a:p>
        </p:txBody>
      </p:sp>
    </p:spTree>
    <p:extLst>
      <p:ext uri="{BB962C8B-B14F-4D97-AF65-F5344CB8AC3E}">
        <p14:creationId xmlns:p14="http://schemas.microsoft.com/office/powerpoint/2010/main" val="3295283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ASE aka allelic imbalance</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9</a:t>
            </a:fld>
            <a:endParaRPr lang="en-GB"/>
          </a:p>
        </p:txBody>
      </p:sp>
    </p:spTree>
    <p:extLst>
      <p:ext uri="{BB962C8B-B14F-4D97-AF65-F5344CB8AC3E}">
        <p14:creationId xmlns:p14="http://schemas.microsoft.com/office/powerpoint/2010/main" val="1229455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PEER</a:t>
            </a:r>
            <a:r>
              <a:rPr lang="en-GB" baseline="0" dirty="0" smtClean="0"/>
              <a:t> (</a:t>
            </a:r>
            <a:r>
              <a:rPr lang="en-GB" dirty="0" smtClean="0"/>
              <a:t>Probabilistic Estimation of Expression Residuals) by </a:t>
            </a:r>
            <a:r>
              <a:rPr lang="en-GB" dirty="0" err="1" smtClean="0"/>
              <a:t>Stegle</a:t>
            </a:r>
            <a:r>
              <a:rPr lang="en-GB" dirty="0" smtClean="0"/>
              <a:t> et al, 2012 was </a:t>
            </a:r>
            <a:r>
              <a:rPr lang="en-GB" baseline="0" dirty="0" smtClean="0"/>
              <a:t>used to control for </a:t>
            </a:r>
            <a:r>
              <a:rPr lang="en-GB" dirty="0" smtClean="0"/>
              <a:t>hidden batch effects and other potential confounders in the gene expression data: donor death, ischemic time, RNA integrity number (RIN), and sequencing quality control metrics, Nucleic acid isolation, library construction batches and total sequencing depth</a:t>
            </a:r>
          </a:p>
          <a:p>
            <a:r>
              <a:rPr lang="en-GB" dirty="0" smtClean="0"/>
              <a:t>4 tissues:</a:t>
            </a:r>
            <a:r>
              <a:rPr lang="en-GB" baseline="0" dirty="0" smtClean="0"/>
              <a:t> blood, subcutaneous adipose, LCL, sun-protected skin</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11</a:t>
            </a:fld>
            <a:endParaRPr lang="en-GB"/>
          </a:p>
        </p:txBody>
      </p:sp>
    </p:spTree>
    <p:extLst>
      <p:ext uri="{BB962C8B-B14F-4D97-AF65-F5344CB8AC3E}">
        <p14:creationId xmlns:p14="http://schemas.microsoft.com/office/powerpoint/2010/main" val="2045963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12</a:t>
            </a:fld>
            <a:endParaRPr lang="en-GB"/>
          </a:p>
        </p:txBody>
      </p:sp>
    </p:spTree>
    <p:extLst>
      <p:ext uri="{BB962C8B-B14F-4D97-AF65-F5344CB8AC3E}">
        <p14:creationId xmlns:p14="http://schemas.microsoft.com/office/powerpoint/2010/main" val="4260030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V7 Muscle skeletal n=491</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13</a:t>
            </a:fld>
            <a:endParaRPr lang="en-GB"/>
          </a:p>
        </p:txBody>
      </p:sp>
    </p:spTree>
    <p:extLst>
      <p:ext uri="{BB962C8B-B14F-4D97-AF65-F5344CB8AC3E}">
        <p14:creationId xmlns:p14="http://schemas.microsoft.com/office/powerpoint/2010/main" val="955798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14</a:t>
            </a:fld>
            <a:endParaRPr lang="en-GB"/>
          </a:p>
        </p:txBody>
      </p:sp>
    </p:spTree>
    <p:extLst>
      <p:ext uri="{BB962C8B-B14F-4D97-AF65-F5344CB8AC3E}">
        <p14:creationId xmlns:p14="http://schemas.microsoft.com/office/powerpoint/2010/main" val="1503039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15</a:t>
            </a:fld>
            <a:endParaRPr lang="en-GB"/>
          </a:p>
        </p:txBody>
      </p:sp>
    </p:spTree>
    <p:extLst>
      <p:ext uri="{BB962C8B-B14F-4D97-AF65-F5344CB8AC3E}">
        <p14:creationId xmlns:p14="http://schemas.microsoft.com/office/powerpoint/2010/main" val="1411928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ASE provides an independent measure of a cis-</a:t>
            </a:r>
            <a:r>
              <a:rPr lang="en-GB" dirty="0" err="1" smtClean="0"/>
              <a:t>eQTLs</a:t>
            </a:r>
            <a:r>
              <a:rPr lang="en-GB" dirty="0" smtClean="0"/>
              <a:t>’ effect size</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16</a:t>
            </a:fld>
            <a:endParaRPr lang="en-GB"/>
          </a:p>
        </p:txBody>
      </p:sp>
    </p:spTree>
    <p:extLst>
      <p:ext uri="{BB962C8B-B14F-4D97-AF65-F5344CB8AC3E}">
        <p14:creationId xmlns:p14="http://schemas.microsoft.com/office/powerpoint/2010/main" val="20664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3a: OR 2.5 to 16 </a:t>
            </a:r>
            <a:r>
              <a:rPr lang="en-GB" dirty="0" err="1" smtClean="0"/>
              <a:t>eSNPs</a:t>
            </a:r>
            <a:r>
              <a:rPr lang="en-GB" dirty="0" smtClean="0"/>
              <a:t> enriched in CREs;</a:t>
            </a:r>
            <a:r>
              <a:rPr lang="en-GB" baseline="0" dirty="0" smtClean="0"/>
              <a:t> </a:t>
            </a:r>
            <a:endParaRPr lang="en-GB" baseline="0" dirty="0" smtClean="0"/>
          </a:p>
          <a:p>
            <a:r>
              <a:rPr lang="en-GB" dirty="0" smtClean="0"/>
              <a:t>3b</a:t>
            </a:r>
            <a:r>
              <a:rPr lang="en-GB" dirty="0" smtClean="0"/>
              <a:t>: </a:t>
            </a:r>
            <a:r>
              <a:rPr lang="en-GB" dirty="0" err="1" smtClean="0"/>
              <a:t>eQTL</a:t>
            </a:r>
            <a:r>
              <a:rPr lang="en-GB" dirty="0" smtClean="0"/>
              <a:t> more likely to be shared across pairs of tissues when the </a:t>
            </a:r>
            <a:r>
              <a:rPr lang="en-GB" dirty="0" err="1" smtClean="0"/>
              <a:t>eVariant</a:t>
            </a:r>
            <a:r>
              <a:rPr lang="en-GB" dirty="0" smtClean="0"/>
              <a:t> overlaps the same chromatin state in both tissues</a:t>
            </a:r>
          </a:p>
          <a:p>
            <a:r>
              <a:rPr lang="en-GB" dirty="0" smtClean="0"/>
              <a:t>3c: primary </a:t>
            </a:r>
            <a:r>
              <a:rPr lang="en-GB" dirty="0" err="1" smtClean="0"/>
              <a:t>eSNPs</a:t>
            </a:r>
            <a:r>
              <a:rPr lang="en-GB" dirty="0" smtClean="0"/>
              <a:t> more enriched in promoters</a:t>
            </a:r>
          </a:p>
          <a:p>
            <a:r>
              <a:rPr lang="en-GB" dirty="0" smtClean="0"/>
              <a:t>P=</a:t>
            </a:r>
            <a:r>
              <a:rPr lang="en-GB" baseline="0" dirty="0" smtClean="0"/>
              <a:t> </a:t>
            </a:r>
            <a:r>
              <a:rPr lang="en-GB" sz="1200" b="0" i="0" u="none" strike="noStrike" kern="1200" baseline="0" dirty="0" smtClean="0">
                <a:solidFill>
                  <a:schemeClr val="tx1"/>
                </a:solidFill>
                <a:latin typeface="+mn-lt"/>
                <a:ea typeface="+mn-ea"/>
                <a:cs typeface="+mn-cs"/>
              </a:rPr>
              <a:t>causal probability (&gt;0.8)</a:t>
            </a:r>
          </a:p>
          <a:p>
            <a:r>
              <a:rPr lang="en-GB" sz="1200" b="0" i="0" u="none" strike="noStrike" kern="1200" baseline="0" dirty="0" smtClean="0">
                <a:solidFill>
                  <a:schemeClr val="tx1"/>
                </a:solidFill>
                <a:latin typeface="+mn-lt"/>
                <a:ea typeface="+mn-ea"/>
                <a:cs typeface="+mn-cs"/>
              </a:rPr>
              <a:t>3f: indicates genes expressed in greater numbers of tissues are less likely to have </a:t>
            </a:r>
            <a:r>
              <a:rPr lang="en-GB" sz="1200" b="0" i="0" u="none" strike="noStrike" kern="1200" baseline="0" dirty="0" err="1" smtClean="0">
                <a:solidFill>
                  <a:schemeClr val="tx1"/>
                </a:solidFill>
                <a:latin typeface="+mn-lt"/>
                <a:ea typeface="+mn-ea"/>
                <a:cs typeface="+mn-cs"/>
              </a:rPr>
              <a:t>eQTLs</a:t>
            </a:r>
            <a:r>
              <a:rPr lang="en-GB" sz="1200" b="0" i="0" u="none" strike="noStrike" kern="1200" baseline="0" dirty="0" smtClean="0">
                <a:solidFill>
                  <a:schemeClr val="tx1"/>
                </a:solidFill>
                <a:latin typeface="+mn-lt"/>
                <a:ea typeface="+mn-ea"/>
                <a:cs typeface="+mn-cs"/>
              </a:rPr>
              <a:t> with large regulatory effects</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17</a:t>
            </a:fld>
            <a:endParaRPr lang="en-GB"/>
          </a:p>
        </p:txBody>
      </p:sp>
    </p:spTree>
    <p:extLst>
      <p:ext uri="{BB962C8B-B14F-4D97-AF65-F5344CB8AC3E}">
        <p14:creationId xmlns:p14="http://schemas.microsoft.com/office/powerpoint/2010/main" val="145729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Post-transcriptional</a:t>
            </a:r>
            <a:r>
              <a:rPr lang="en-GB" baseline="0" dirty="0" smtClean="0"/>
              <a:t> regulation e.g. miRNA (micro RNA)</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19</a:t>
            </a:fld>
            <a:endParaRPr lang="en-GB"/>
          </a:p>
        </p:txBody>
      </p:sp>
    </p:spTree>
    <p:extLst>
      <p:ext uri="{BB962C8B-B14F-4D97-AF65-F5344CB8AC3E}">
        <p14:creationId xmlns:p14="http://schemas.microsoft.com/office/powerpoint/2010/main" val="1481409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5b: 50% of SNPs</a:t>
            </a:r>
            <a:r>
              <a:rPr lang="en-GB" baseline="0" dirty="0" smtClean="0"/>
              <a:t> </a:t>
            </a:r>
            <a:r>
              <a:rPr lang="en-GB" dirty="0" smtClean="0"/>
              <a:t>are significant when correcting for the number of tissues tested</a:t>
            </a:r>
          </a:p>
          <a:p>
            <a:r>
              <a:rPr lang="en-GB" dirty="0" smtClean="0"/>
              <a:t>5e: GWAS-</a:t>
            </a:r>
            <a:r>
              <a:rPr lang="en-GB" dirty="0" err="1" smtClean="0"/>
              <a:t>eSNP</a:t>
            </a:r>
            <a:r>
              <a:rPr lang="en-GB" dirty="0" smtClean="0"/>
              <a:t> </a:t>
            </a:r>
            <a:r>
              <a:rPr lang="en-GB" dirty="0" err="1" smtClean="0"/>
              <a:t>colocalisation</a:t>
            </a:r>
            <a:r>
              <a:rPr lang="en-GB" dirty="0" smtClean="0"/>
              <a:t> across 21 traits (each tissue).</a:t>
            </a:r>
            <a:r>
              <a:rPr lang="en-GB" baseline="0" dirty="0" smtClean="0"/>
              <a:t> Red dots: union of all tissues</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20</a:t>
            </a:fld>
            <a:endParaRPr lang="en-GB"/>
          </a:p>
        </p:txBody>
      </p:sp>
    </p:spTree>
    <p:extLst>
      <p:ext uri="{BB962C8B-B14F-4D97-AF65-F5344CB8AC3E}">
        <p14:creationId xmlns:p14="http://schemas.microsoft.com/office/powerpoint/2010/main" val="3669347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10"/>
          </p:nvPr>
        </p:nvSpPr>
        <p:spPr/>
        <p:txBody>
          <a:bodyPr/>
          <a:lstStyle/>
          <a:p>
            <a:fld id="{81A720C9-2FEF-4BD2-90FA-8616AEACC82E}" type="slidenum">
              <a:rPr lang="en-GB" smtClean="0"/>
              <a:t>26</a:t>
            </a:fld>
            <a:endParaRPr lang="en-GB"/>
          </a:p>
        </p:txBody>
      </p:sp>
    </p:spTree>
    <p:extLst>
      <p:ext uri="{BB962C8B-B14F-4D97-AF65-F5344CB8AC3E}">
        <p14:creationId xmlns:p14="http://schemas.microsoft.com/office/powerpoint/2010/main" val="2013270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final GTEx resource of 900 or more donors would realistically yield ∼750 samples of any given tissue, as not all organs are available for collection from each donor. At an effective sample size of 750, we would have 80% power to detect cis </a:t>
            </a:r>
            <a:r>
              <a:rPr lang="en-GB" dirty="0" err="1" smtClean="0"/>
              <a:t>eQTLs</a:t>
            </a:r>
            <a:r>
              <a:rPr lang="en-GB" dirty="0" smtClean="0"/>
              <a:t> with MAF as low as 2% and trans </a:t>
            </a:r>
            <a:r>
              <a:rPr lang="en-GB" dirty="0" err="1" smtClean="0"/>
              <a:t>eQTLs</a:t>
            </a:r>
            <a:r>
              <a:rPr lang="en-GB" dirty="0" smtClean="0"/>
              <a:t> with MAF as low as 4%. Statistical power may be higher using methods that leverage the fact that multiple tissues are collected and </a:t>
            </a:r>
            <a:r>
              <a:rPr lang="en-GB" dirty="0" err="1" smtClean="0"/>
              <a:t>analyzed</a:t>
            </a:r>
            <a:r>
              <a:rPr lang="en-GB" dirty="0" smtClean="0"/>
              <a:t> for each donor</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28</a:t>
            </a:fld>
            <a:endParaRPr lang="en-GB"/>
          </a:p>
        </p:txBody>
      </p:sp>
    </p:spTree>
    <p:extLst>
      <p:ext uri="{BB962C8B-B14F-4D97-AF65-F5344CB8AC3E}">
        <p14:creationId xmlns:p14="http://schemas.microsoft.com/office/powerpoint/2010/main" val="3375101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D1F7534C-75FD-4D70-B586-88DDCDF29785}" type="datetime1">
              <a:rPr lang="en-GB" smtClean="0"/>
              <a:t>11/07/2018</a:t>
            </a:fld>
            <a:endParaRPr lang="en-GB"/>
          </a:p>
        </p:txBody>
      </p:sp>
      <p:sp>
        <p:nvSpPr>
          <p:cNvPr id="20" name="Footer Placeholder 19"/>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01186F5E-C15D-4D77-835E-44B16F21F441}" type="slidenum">
              <a:rPr lang="en-GB" smtClean="0"/>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EFE6EE-5F5A-4203-8C29-750DFB2DCF53}" type="datetime1">
              <a:rPr lang="en-GB" smtClean="0"/>
              <a:t>11/07/2018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705B309B-8275-45B8-8A33-F668F37C57C0}" type="datetime1">
              <a:rPr lang="en-GB" smtClean="0"/>
              <a:t>11/07/2018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ED60010-77D1-4534-983D-70F82894E69B}" type="datetime1">
              <a:rPr lang="en-GB" smtClean="0"/>
              <a:t>11/07/2018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A0DD1A-878C-4E87-B6D8-C431FA6FA106}" type="datetime1">
              <a:rPr lang="en-GB" smtClean="0"/>
              <a:t>11/07/2018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CD42FE92-C3AE-49FC-89C5-68AF29F003D4}" type="datetime1">
              <a:rPr lang="en-GB" smtClean="0"/>
              <a:t>11/07/2018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2BDEEF4B-D3AC-41C1-B890-A2A22550DF05}" type="datetime1">
              <a:rPr lang="en-GB" smtClean="0"/>
              <a:t>11/07/2018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186F5E-C15D-4D77-835E-44B16F21F441}" type="slidenum">
              <a:rPr lang="en-GB" smtClean="0"/>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9AFE2F9-E9AE-4E71-A500-24493B5BCABD}" type="datetime1">
              <a:rPr lang="en-GB" smtClean="0"/>
              <a:t>11/07/2018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73273921-C95D-4710-835F-E939006E85D4}" type="datetime1">
              <a:rPr lang="en-GB" smtClean="0"/>
              <a:t>11/07/2018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186F5E-C15D-4D77-835E-44B16F21F441}" type="slidenum">
              <a:rPr lang="en-GB" smtClean="0"/>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27B05C9-0C9A-4FF5-8E4A-7583A8B8440D}" type="datetime1">
              <a:rPr lang="en-GB" smtClean="0"/>
              <a:t>11/07/2018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5DD6AE8-2029-4870-A3D9-D3A1106D4C7D}" type="datetime1">
              <a:rPr lang="en-GB" smtClean="0"/>
              <a:t>11/07/2018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1CD0E5B-8A5D-41B2-B157-A7ABDB497546}" type="datetime1">
              <a:rPr lang="en-GB" smtClean="0"/>
              <a:t>11/07/2018</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1186F5E-C15D-4D77-835E-44B16F21F441}" type="slidenum">
              <a:rPr lang="en-GB" smtClean="0"/>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7624" y="156616"/>
            <a:ext cx="7406640" cy="1472184"/>
          </a:xfrm>
        </p:spPr>
        <p:txBody>
          <a:bodyPr>
            <a:noAutofit/>
          </a:bodyPr>
          <a:lstStyle/>
          <a:p>
            <a:r>
              <a:rPr lang="en-GB" sz="3500" dirty="0" smtClean="0"/>
              <a:t>Genetic effects on gene expression across human tissues</a:t>
            </a:r>
            <a:endParaRPr lang="en-GB" sz="2500" dirty="0"/>
          </a:p>
        </p:txBody>
      </p:sp>
      <p:sp>
        <p:nvSpPr>
          <p:cNvPr id="3" name="Subtitle 2"/>
          <p:cNvSpPr>
            <a:spLocks noGrp="1"/>
          </p:cNvSpPr>
          <p:nvPr>
            <p:ph type="subTitle" idx="1"/>
          </p:nvPr>
        </p:nvSpPr>
        <p:spPr>
          <a:xfrm>
            <a:off x="1259632" y="2555292"/>
            <a:ext cx="7632848" cy="1414729"/>
          </a:xfrm>
        </p:spPr>
        <p:txBody>
          <a:bodyPr>
            <a:normAutofit fontScale="92500" lnSpcReduction="20000"/>
          </a:bodyPr>
          <a:lstStyle/>
          <a:p>
            <a:r>
              <a:rPr lang="en-GB" dirty="0"/>
              <a:t>Features: </a:t>
            </a:r>
          </a:p>
          <a:p>
            <a:r>
              <a:rPr lang="en-GB" dirty="0"/>
              <a:t>(</a:t>
            </a:r>
            <a:r>
              <a:rPr lang="en-GB" dirty="0" err="1"/>
              <a:t>i</a:t>
            </a:r>
            <a:r>
              <a:rPr lang="en-GB" dirty="0" smtClean="0"/>
              <a:t>) Identifying SNPs affecting gene expression in </a:t>
            </a:r>
            <a:r>
              <a:rPr lang="en-GB" i="1" dirty="0" smtClean="0"/>
              <a:t>cis</a:t>
            </a:r>
            <a:r>
              <a:rPr lang="en-GB" dirty="0" smtClean="0"/>
              <a:t> and/or </a:t>
            </a:r>
            <a:r>
              <a:rPr lang="en-GB" i="1" dirty="0" smtClean="0"/>
              <a:t>trans</a:t>
            </a:r>
            <a:r>
              <a:rPr lang="en-GB" dirty="0" smtClean="0"/>
              <a:t> in 44 tissues (with partial replication)</a:t>
            </a:r>
          </a:p>
          <a:p>
            <a:r>
              <a:rPr lang="en-GB" dirty="0" smtClean="0"/>
              <a:t>(ii) GWAS SNP-</a:t>
            </a:r>
            <a:r>
              <a:rPr lang="en-GB" dirty="0" err="1" smtClean="0"/>
              <a:t>eSNP</a:t>
            </a:r>
            <a:r>
              <a:rPr lang="en-GB" dirty="0" smtClean="0"/>
              <a:t> </a:t>
            </a:r>
            <a:r>
              <a:rPr lang="en-GB" dirty="0" err="1" smtClean="0"/>
              <a:t>colocalisation</a:t>
            </a:r>
            <a:endParaRPr lang="en-GB" dirty="0"/>
          </a:p>
        </p:txBody>
      </p:sp>
      <p:sp>
        <p:nvSpPr>
          <p:cNvPr id="6" name="Subtitle 2"/>
          <p:cNvSpPr txBox="1">
            <a:spLocks/>
          </p:cNvSpPr>
          <p:nvPr/>
        </p:nvSpPr>
        <p:spPr>
          <a:xfrm>
            <a:off x="4820190" y="1628800"/>
            <a:ext cx="4230092" cy="432048"/>
          </a:xfrm>
          <a:prstGeom prst="rect">
            <a:avLst/>
          </a:prstGeom>
        </p:spPr>
        <p:txBody>
          <a:bodyPr tIns="0">
            <a:normAutofit lnSpcReduction="1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r>
              <a:rPr lang="en-GB" dirty="0" smtClean="0"/>
              <a:t>GTEx Consortium, </a:t>
            </a:r>
            <a:r>
              <a:rPr lang="en-GB" dirty="0"/>
              <a:t>Oct </a:t>
            </a:r>
            <a:r>
              <a:rPr lang="en-GB" dirty="0" smtClean="0"/>
              <a:t>2017</a:t>
            </a:r>
            <a:endParaRPr lang="en-GB" dirty="0"/>
          </a:p>
        </p:txBody>
      </p:sp>
      <p:sp>
        <p:nvSpPr>
          <p:cNvPr id="8" name="TextBox 7"/>
          <p:cNvSpPr txBox="1"/>
          <p:nvPr/>
        </p:nvSpPr>
        <p:spPr>
          <a:xfrm>
            <a:off x="1331640" y="6023029"/>
            <a:ext cx="2232248" cy="646331"/>
          </a:xfrm>
          <a:prstGeom prst="rect">
            <a:avLst/>
          </a:prstGeom>
          <a:noFill/>
        </p:spPr>
        <p:txBody>
          <a:bodyPr wrap="square" rtlCol="0">
            <a:spAutoFit/>
          </a:bodyPr>
          <a:lstStyle/>
          <a:p>
            <a:r>
              <a:rPr lang="en-GB" dirty="0"/>
              <a:t>Journal club: </a:t>
            </a:r>
            <a:r>
              <a:rPr lang="en-GB" dirty="0" smtClean="0"/>
              <a:t>11/07/18 </a:t>
            </a:r>
            <a:endParaRPr lang="en-GB" dirty="0"/>
          </a:p>
          <a:p>
            <a:r>
              <a:rPr lang="en-GB" dirty="0"/>
              <a:t>Mesut </a:t>
            </a:r>
            <a:r>
              <a:rPr lang="en-GB" dirty="0" err="1"/>
              <a:t>Erzurumluoglu</a:t>
            </a:r>
            <a:endParaRPr lang="en-GB" dirty="0"/>
          </a:p>
        </p:txBody>
      </p:sp>
      <p:sp>
        <p:nvSpPr>
          <p:cNvPr id="4" name="Rectangle 3"/>
          <p:cNvSpPr/>
          <p:nvPr/>
        </p:nvSpPr>
        <p:spPr>
          <a:xfrm>
            <a:off x="1259632" y="4409236"/>
            <a:ext cx="7848872" cy="1107996"/>
          </a:xfrm>
          <a:prstGeom prst="rect">
            <a:avLst/>
          </a:prstGeom>
        </p:spPr>
        <p:txBody>
          <a:bodyPr wrap="square">
            <a:spAutoFit/>
          </a:bodyPr>
          <a:lstStyle/>
          <a:p>
            <a:r>
              <a:rPr lang="en-GB" sz="1650" u="sng" dirty="0" smtClean="0"/>
              <a:t>Further </a:t>
            </a:r>
            <a:r>
              <a:rPr lang="en-GB" sz="1650" u="sng" dirty="0"/>
              <a:t>reading:</a:t>
            </a:r>
            <a:r>
              <a:rPr lang="en-GB" sz="1650" dirty="0"/>
              <a:t> </a:t>
            </a:r>
          </a:p>
          <a:p>
            <a:r>
              <a:rPr lang="en-GB" sz="1650" dirty="0" smtClean="0"/>
              <a:t>1- ‘The </a:t>
            </a:r>
            <a:r>
              <a:rPr lang="en-GB" sz="1650" dirty="0"/>
              <a:t>Genotype-Tissue Expression (GTEx) </a:t>
            </a:r>
            <a:r>
              <a:rPr lang="en-GB" sz="1650" dirty="0" smtClean="0"/>
              <a:t>project’ paper (2013). Nature Genetics</a:t>
            </a:r>
          </a:p>
          <a:p>
            <a:r>
              <a:rPr lang="en-GB" sz="1650" dirty="0"/>
              <a:t>2- </a:t>
            </a:r>
            <a:r>
              <a:rPr lang="en-GB" sz="1650" dirty="0" smtClean="0"/>
              <a:t>eGTEX Project (2017) paper. Nature Genetics</a:t>
            </a:r>
          </a:p>
          <a:p>
            <a:r>
              <a:rPr lang="en-GB" sz="1650" dirty="0"/>
              <a:t>3</a:t>
            </a:r>
            <a:r>
              <a:rPr lang="en-GB" sz="1650" dirty="0" smtClean="0"/>
              <a:t>- ‘A </a:t>
            </a:r>
            <a:r>
              <a:rPr lang="en-GB" sz="1650" dirty="0"/>
              <a:t>Statistical Search for Genomic </a:t>
            </a:r>
            <a:r>
              <a:rPr lang="en-GB" sz="1650" dirty="0" smtClean="0"/>
              <a:t>Truths’. </a:t>
            </a:r>
            <a:r>
              <a:rPr lang="en-GB" sz="1650" dirty="0"/>
              <a:t>Quanta Magazine (2018)</a:t>
            </a:r>
          </a:p>
        </p:txBody>
      </p:sp>
      <p:sp>
        <p:nvSpPr>
          <p:cNvPr id="7" name="Slide Number Placeholder 6"/>
          <p:cNvSpPr>
            <a:spLocks noGrp="1"/>
          </p:cNvSpPr>
          <p:nvPr>
            <p:ph type="sldNum" sz="quarter" idx="12"/>
          </p:nvPr>
        </p:nvSpPr>
        <p:spPr/>
        <p:txBody>
          <a:bodyPr/>
          <a:lstStyle/>
          <a:p>
            <a:fld id="{01186F5E-C15D-4D77-835E-44B16F21F441}" type="slidenum">
              <a:rPr lang="en-GB" smtClean="0"/>
              <a:t>1</a:t>
            </a:fld>
            <a:endParaRPr lang="en-GB"/>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4171" y="5953095"/>
            <a:ext cx="1771897" cy="704948"/>
          </a:xfrm>
          <a:prstGeom prst="rect">
            <a:avLst/>
          </a:prstGeom>
        </p:spPr>
      </p:pic>
    </p:spTree>
    <p:extLst>
      <p:ext uri="{BB962C8B-B14F-4D97-AF65-F5344CB8AC3E}">
        <p14:creationId xmlns:p14="http://schemas.microsoft.com/office/powerpoint/2010/main" val="8896145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0580" y="116632"/>
            <a:ext cx="7498080" cy="1143000"/>
          </a:xfrm>
        </p:spPr>
        <p:txBody>
          <a:bodyPr/>
          <a:lstStyle/>
          <a:p>
            <a:r>
              <a:rPr lang="en-GB" dirty="0" smtClean="0"/>
              <a:t>Contents</a:t>
            </a:r>
            <a:endParaRPr lang="en-GB" dirty="0"/>
          </a:p>
        </p:txBody>
      </p:sp>
      <p:sp>
        <p:nvSpPr>
          <p:cNvPr id="3" name="Content Placeholder 2"/>
          <p:cNvSpPr>
            <a:spLocks noGrp="1"/>
          </p:cNvSpPr>
          <p:nvPr>
            <p:ph idx="1"/>
          </p:nvPr>
        </p:nvSpPr>
        <p:spPr>
          <a:xfrm>
            <a:off x="1475656" y="1259632"/>
            <a:ext cx="7498080" cy="4800600"/>
          </a:xfrm>
        </p:spPr>
        <p:txBody>
          <a:bodyPr/>
          <a:lstStyle/>
          <a:p>
            <a:r>
              <a:rPr lang="en-GB" dirty="0" smtClean="0"/>
              <a:t>Intro (8 slides)</a:t>
            </a:r>
          </a:p>
          <a:p>
            <a:pPr lvl="1"/>
            <a:r>
              <a:rPr lang="en-GB" dirty="0" smtClean="0"/>
              <a:t>Why?</a:t>
            </a:r>
          </a:p>
          <a:p>
            <a:pPr lvl="1"/>
            <a:r>
              <a:rPr lang="en-GB" dirty="0" smtClean="0"/>
              <a:t>RNA-</a:t>
            </a:r>
            <a:r>
              <a:rPr lang="en-GB" dirty="0" err="1" smtClean="0"/>
              <a:t>Seq</a:t>
            </a:r>
            <a:r>
              <a:rPr lang="en-GB" dirty="0" smtClean="0"/>
              <a:t> &amp; </a:t>
            </a:r>
            <a:r>
              <a:rPr lang="en-GB" dirty="0"/>
              <a:t>RPKM (How</a:t>
            </a:r>
            <a:r>
              <a:rPr lang="en-GB" dirty="0" smtClean="0"/>
              <a:t>?)</a:t>
            </a:r>
          </a:p>
          <a:p>
            <a:pPr lvl="1"/>
            <a:r>
              <a:rPr lang="en-GB" dirty="0" smtClean="0"/>
              <a:t>GTEx &amp; other studies</a:t>
            </a:r>
          </a:p>
          <a:p>
            <a:pPr lvl="1"/>
            <a:r>
              <a:rPr lang="en-GB" dirty="0" smtClean="0"/>
              <a:t>Terminology</a:t>
            </a:r>
          </a:p>
          <a:p>
            <a:r>
              <a:rPr lang="en-GB" dirty="0" smtClean="0"/>
              <a:t>Methods</a:t>
            </a:r>
          </a:p>
          <a:p>
            <a:r>
              <a:rPr lang="en-GB" dirty="0" smtClean="0"/>
              <a:t>Results (12 slides)</a:t>
            </a:r>
          </a:p>
          <a:p>
            <a:r>
              <a:rPr lang="en-GB" dirty="0" smtClean="0"/>
              <a:t>Future </a:t>
            </a:r>
            <a:r>
              <a:rPr lang="en-GB" dirty="0" smtClean="0"/>
              <a:t>work</a:t>
            </a:r>
            <a:endParaRPr lang="en-GB" dirty="0" smtClean="0"/>
          </a:p>
          <a:p>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2</a:t>
            </a:fld>
            <a:endParaRPr lang="en-GB"/>
          </a:p>
        </p:txBody>
      </p:sp>
    </p:spTree>
    <p:extLst>
      <p:ext uri="{BB962C8B-B14F-4D97-AF65-F5344CB8AC3E}">
        <p14:creationId xmlns:p14="http://schemas.microsoft.com/office/powerpoint/2010/main" val="4131792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0424" y="332656"/>
            <a:ext cx="7498080" cy="4800600"/>
          </a:xfrm>
        </p:spPr>
        <p:txBody>
          <a:bodyPr>
            <a:normAutofit/>
          </a:bodyPr>
          <a:lstStyle/>
          <a:p>
            <a:pPr marL="82296" indent="0" algn="ctr">
              <a:buNone/>
            </a:pPr>
            <a:r>
              <a:rPr lang="en-GB" sz="2300" dirty="0"/>
              <a:t>GWAS: SNP association with </a:t>
            </a:r>
            <a:r>
              <a:rPr lang="en-GB" sz="2300" dirty="0" smtClean="0"/>
              <a:t>trait/disease</a:t>
            </a:r>
          </a:p>
          <a:p>
            <a:pPr marL="82296" indent="0">
              <a:buNone/>
            </a:pPr>
            <a:endParaRPr lang="en-GB" sz="2300" dirty="0" smtClean="0"/>
          </a:p>
          <a:p>
            <a:pPr marL="82296" indent="0" algn="ctr">
              <a:buNone/>
            </a:pPr>
            <a:r>
              <a:rPr lang="en-GB" sz="2300" dirty="0" smtClean="0"/>
              <a:t>Many ‘sentinel’ SNPs from GWASs do not </a:t>
            </a:r>
            <a:r>
              <a:rPr lang="en-GB" sz="2300" dirty="0"/>
              <a:t>point</a:t>
            </a:r>
            <a:r>
              <a:rPr lang="en-GB" sz="2300" dirty="0" smtClean="0"/>
              <a:t> to an apparent causal gene - most sentinels </a:t>
            </a:r>
            <a:r>
              <a:rPr lang="en-GB" sz="2300" dirty="0"/>
              <a:t>are noncoding and/or intergenic</a:t>
            </a:r>
          </a:p>
          <a:p>
            <a:pPr marL="82296" indent="0">
              <a:buNone/>
            </a:pPr>
            <a:endParaRPr lang="en-GB" sz="2300" dirty="0" smtClean="0"/>
          </a:p>
          <a:p>
            <a:pPr marL="82296" indent="0" algn="ctr">
              <a:buNone/>
            </a:pPr>
            <a:r>
              <a:rPr lang="en-GB" sz="2300" dirty="0" smtClean="0"/>
              <a:t>GTEx study: SNP association with gene expression in 44 tissues</a:t>
            </a:r>
          </a:p>
          <a:p>
            <a:pPr marL="82296" indent="0">
              <a:buNone/>
            </a:pPr>
            <a:endParaRPr lang="en-GB" sz="2300" dirty="0" smtClean="0"/>
          </a:p>
          <a:p>
            <a:pPr marL="82296" indent="0" algn="ctr">
              <a:buNone/>
            </a:pPr>
            <a:r>
              <a:rPr lang="en-GB" sz="2300" dirty="0" smtClean="0"/>
              <a:t>Integrating </a:t>
            </a:r>
            <a:r>
              <a:rPr lang="en-GB" sz="2300" dirty="0"/>
              <a:t>GWASs and </a:t>
            </a:r>
            <a:r>
              <a:rPr lang="en-GB" sz="2300" dirty="0" err="1"/>
              <a:t>eQTL</a:t>
            </a:r>
            <a:r>
              <a:rPr lang="en-GB" sz="2300" dirty="0"/>
              <a:t> studies can elucidate mechanism of non-coding variants on </a:t>
            </a:r>
            <a:r>
              <a:rPr lang="en-GB" sz="2300" dirty="0" smtClean="0"/>
              <a:t>diseases</a:t>
            </a:r>
          </a:p>
          <a:p>
            <a:pPr marL="813816" lvl="3" indent="0">
              <a:buNone/>
            </a:pPr>
            <a:endParaRPr lang="en-GB" sz="2300" dirty="0"/>
          </a:p>
        </p:txBody>
      </p:sp>
      <p:sp>
        <p:nvSpPr>
          <p:cNvPr id="5" name="TextBox 4"/>
          <p:cNvSpPr txBox="1"/>
          <p:nvPr/>
        </p:nvSpPr>
        <p:spPr>
          <a:xfrm>
            <a:off x="1212988" y="5978364"/>
            <a:ext cx="7895516" cy="369332"/>
          </a:xfrm>
          <a:prstGeom prst="rect">
            <a:avLst/>
          </a:prstGeom>
          <a:noFill/>
        </p:spPr>
        <p:txBody>
          <a:bodyPr wrap="square" rtlCol="0">
            <a:spAutoFit/>
          </a:bodyPr>
          <a:lstStyle/>
          <a:p>
            <a:r>
              <a:rPr lang="en-GB" dirty="0" smtClean="0"/>
              <a:t>Causal SNP(s)             Target Gene(s)            Relevant Tissue(s)           Pathways</a:t>
            </a:r>
            <a:endParaRPr lang="en-GB" dirty="0"/>
          </a:p>
        </p:txBody>
      </p:sp>
      <p:sp>
        <p:nvSpPr>
          <p:cNvPr id="6" name="Right Arrow 5"/>
          <p:cNvSpPr/>
          <p:nvPr/>
        </p:nvSpPr>
        <p:spPr>
          <a:xfrm>
            <a:off x="2752017" y="5961443"/>
            <a:ext cx="544640" cy="440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p:cNvSpPr/>
          <p:nvPr/>
        </p:nvSpPr>
        <p:spPr>
          <a:xfrm>
            <a:off x="4902995" y="5957186"/>
            <a:ext cx="544640" cy="440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a:off x="7288521" y="5957186"/>
            <a:ext cx="544640" cy="440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rot="5400000">
            <a:off x="5135785" y="794686"/>
            <a:ext cx="473655" cy="440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Arrow 9"/>
          <p:cNvSpPr/>
          <p:nvPr/>
        </p:nvSpPr>
        <p:spPr>
          <a:xfrm rot="5400000">
            <a:off x="5167591" y="2356000"/>
            <a:ext cx="465443" cy="440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ight Arrow 10"/>
          <p:cNvSpPr/>
          <p:nvPr/>
        </p:nvSpPr>
        <p:spPr>
          <a:xfrm rot="5400000">
            <a:off x="5150435" y="3528601"/>
            <a:ext cx="444353" cy="440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p:cNvCxnSpPr>
            <a:stCxn id="14" idx="2"/>
          </p:cNvCxnSpPr>
          <p:nvPr/>
        </p:nvCxnSpPr>
        <p:spPr>
          <a:xfrm>
            <a:off x="1655676" y="5881628"/>
            <a:ext cx="159618" cy="1875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043608" y="5589240"/>
            <a:ext cx="1224136" cy="292388"/>
          </a:xfrm>
          <a:prstGeom prst="rect">
            <a:avLst/>
          </a:prstGeom>
          <a:noFill/>
        </p:spPr>
        <p:txBody>
          <a:bodyPr wrap="square" rtlCol="0">
            <a:spAutoFit/>
          </a:bodyPr>
          <a:lstStyle/>
          <a:p>
            <a:r>
              <a:rPr lang="en-GB" sz="1300" dirty="0" smtClean="0"/>
              <a:t>Fine mapping</a:t>
            </a:r>
            <a:endParaRPr lang="en-GB" sz="1300" dirty="0"/>
          </a:p>
        </p:txBody>
      </p:sp>
      <p:cxnSp>
        <p:nvCxnSpPr>
          <p:cNvPr id="17" name="Straight Arrow Connector 16"/>
          <p:cNvCxnSpPr/>
          <p:nvPr/>
        </p:nvCxnSpPr>
        <p:spPr>
          <a:xfrm flipV="1">
            <a:off x="1578958" y="6309320"/>
            <a:ext cx="164328" cy="1021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6392664"/>
            <a:ext cx="1635782" cy="292388"/>
          </a:xfrm>
          <a:prstGeom prst="rect">
            <a:avLst/>
          </a:prstGeom>
          <a:noFill/>
        </p:spPr>
        <p:txBody>
          <a:bodyPr wrap="square" rtlCol="0">
            <a:spAutoFit/>
          </a:bodyPr>
          <a:lstStyle/>
          <a:p>
            <a:r>
              <a:rPr lang="en-GB" sz="1300" dirty="0" smtClean="0"/>
              <a:t>Trans-ethnic GWAS</a:t>
            </a:r>
            <a:endParaRPr lang="en-GB" sz="1300" dirty="0"/>
          </a:p>
        </p:txBody>
      </p:sp>
      <p:cxnSp>
        <p:nvCxnSpPr>
          <p:cNvPr id="21" name="Straight Arrow Connector 20"/>
          <p:cNvCxnSpPr/>
          <p:nvPr/>
        </p:nvCxnSpPr>
        <p:spPr>
          <a:xfrm flipV="1">
            <a:off x="3661936" y="6360409"/>
            <a:ext cx="83542" cy="1406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059832" y="6455514"/>
            <a:ext cx="1635782" cy="292388"/>
          </a:xfrm>
          <a:prstGeom prst="rect">
            <a:avLst/>
          </a:prstGeom>
          <a:noFill/>
        </p:spPr>
        <p:txBody>
          <a:bodyPr wrap="square" rtlCol="0">
            <a:spAutoFit/>
          </a:bodyPr>
          <a:lstStyle/>
          <a:p>
            <a:r>
              <a:rPr lang="en-GB" sz="1300" dirty="0" err="1" smtClean="0">
                <a:solidFill>
                  <a:srgbClr val="FF0000"/>
                </a:solidFill>
              </a:rPr>
              <a:t>eQTL</a:t>
            </a:r>
            <a:r>
              <a:rPr lang="en-GB" sz="1300" dirty="0" smtClean="0">
                <a:solidFill>
                  <a:srgbClr val="FF0000"/>
                </a:solidFill>
              </a:rPr>
              <a:t> </a:t>
            </a:r>
            <a:r>
              <a:rPr lang="en-GB" sz="1300" dirty="0" smtClean="0"/>
              <a:t>studies</a:t>
            </a:r>
            <a:endParaRPr lang="en-GB" sz="1300" dirty="0"/>
          </a:p>
        </p:txBody>
      </p:sp>
      <p:cxnSp>
        <p:nvCxnSpPr>
          <p:cNvPr id="26" name="Straight Arrow Connector 25"/>
          <p:cNvCxnSpPr>
            <a:stCxn id="27" idx="2"/>
          </p:cNvCxnSpPr>
          <p:nvPr/>
        </p:nvCxnSpPr>
        <p:spPr>
          <a:xfrm>
            <a:off x="5351578" y="5721643"/>
            <a:ext cx="800713" cy="2537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763003" y="5229200"/>
            <a:ext cx="1177149" cy="492443"/>
          </a:xfrm>
          <a:prstGeom prst="rect">
            <a:avLst/>
          </a:prstGeom>
          <a:noFill/>
        </p:spPr>
        <p:txBody>
          <a:bodyPr wrap="square" rtlCol="0">
            <a:spAutoFit/>
          </a:bodyPr>
          <a:lstStyle/>
          <a:p>
            <a:r>
              <a:rPr lang="en-GB" sz="1300" dirty="0" smtClean="0"/>
              <a:t>Other -omics studies</a:t>
            </a:r>
            <a:endParaRPr lang="en-GB" sz="1300" dirty="0"/>
          </a:p>
        </p:txBody>
      </p:sp>
      <p:cxnSp>
        <p:nvCxnSpPr>
          <p:cNvPr id="32" name="Straight Arrow Connector 31"/>
          <p:cNvCxnSpPr>
            <a:stCxn id="33" idx="2"/>
          </p:cNvCxnSpPr>
          <p:nvPr/>
        </p:nvCxnSpPr>
        <p:spPr>
          <a:xfrm flipH="1">
            <a:off x="2159924" y="5817618"/>
            <a:ext cx="521184" cy="1846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979712" y="5325175"/>
            <a:ext cx="1402792" cy="492443"/>
          </a:xfrm>
          <a:prstGeom prst="rect">
            <a:avLst/>
          </a:prstGeom>
          <a:noFill/>
        </p:spPr>
        <p:txBody>
          <a:bodyPr wrap="square" rtlCol="0">
            <a:spAutoFit/>
          </a:bodyPr>
          <a:lstStyle/>
          <a:p>
            <a:pPr algn="ctr"/>
            <a:r>
              <a:rPr lang="en-GB" sz="1300" dirty="0" smtClean="0"/>
              <a:t>Variant </a:t>
            </a:r>
            <a:r>
              <a:rPr lang="en-GB" sz="1300" dirty="0" smtClean="0"/>
              <a:t>effect prediction</a:t>
            </a:r>
            <a:endParaRPr lang="en-GB" sz="1300" dirty="0"/>
          </a:p>
        </p:txBody>
      </p:sp>
      <p:cxnSp>
        <p:nvCxnSpPr>
          <p:cNvPr id="36" name="Straight Arrow Connector 35"/>
          <p:cNvCxnSpPr/>
          <p:nvPr/>
        </p:nvCxnSpPr>
        <p:spPr>
          <a:xfrm flipV="1">
            <a:off x="6152291" y="6316394"/>
            <a:ext cx="83542" cy="1406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550187" y="6411499"/>
            <a:ext cx="1635782" cy="292388"/>
          </a:xfrm>
          <a:prstGeom prst="rect">
            <a:avLst/>
          </a:prstGeom>
          <a:noFill/>
        </p:spPr>
        <p:txBody>
          <a:bodyPr wrap="square" rtlCol="0">
            <a:spAutoFit/>
          </a:bodyPr>
          <a:lstStyle/>
          <a:p>
            <a:r>
              <a:rPr lang="en-GB" sz="1300" dirty="0" err="1" smtClean="0">
                <a:solidFill>
                  <a:srgbClr val="FF0000"/>
                </a:solidFill>
              </a:rPr>
              <a:t>eQTL</a:t>
            </a:r>
            <a:r>
              <a:rPr lang="en-GB" sz="1300" dirty="0" smtClean="0">
                <a:solidFill>
                  <a:srgbClr val="FF0000"/>
                </a:solidFill>
              </a:rPr>
              <a:t> </a:t>
            </a:r>
            <a:r>
              <a:rPr lang="en-GB" sz="1300" dirty="0" smtClean="0"/>
              <a:t>studies</a:t>
            </a:r>
            <a:endParaRPr lang="en-GB" sz="1300" dirty="0"/>
          </a:p>
        </p:txBody>
      </p:sp>
      <p:cxnSp>
        <p:nvCxnSpPr>
          <p:cNvPr id="38" name="Straight Arrow Connector 37"/>
          <p:cNvCxnSpPr/>
          <p:nvPr/>
        </p:nvCxnSpPr>
        <p:spPr>
          <a:xfrm flipV="1">
            <a:off x="8017522" y="6334054"/>
            <a:ext cx="83542" cy="1406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024823" y="6440385"/>
            <a:ext cx="2068940" cy="292388"/>
          </a:xfrm>
          <a:prstGeom prst="rect">
            <a:avLst/>
          </a:prstGeom>
          <a:noFill/>
        </p:spPr>
        <p:txBody>
          <a:bodyPr wrap="square" rtlCol="0">
            <a:spAutoFit/>
          </a:bodyPr>
          <a:lstStyle/>
          <a:p>
            <a:pPr algn="ctr"/>
            <a:r>
              <a:rPr lang="en-GB" sz="1300" dirty="0" smtClean="0"/>
              <a:t>Pathway enrichment</a:t>
            </a:r>
            <a:endParaRPr lang="en-GB" sz="1300" dirty="0"/>
          </a:p>
        </p:txBody>
      </p:sp>
      <p:cxnSp>
        <p:nvCxnSpPr>
          <p:cNvPr id="40" name="Straight Arrow Connector 39"/>
          <p:cNvCxnSpPr/>
          <p:nvPr/>
        </p:nvCxnSpPr>
        <p:spPr>
          <a:xfrm flipH="1">
            <a:off x="3838569" y="5731566"/>
            <a:ext cx="188117" cy="3085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85056" y="5439178"/>
            <a:ext cx="1635782" cy="292388"/>
          </a:xfrm>
          <a:prstGeom prst="rect">
            <a:avLst/>
          </a:prstGeom>
          <a:noFill/>
        </p:spPr>
        <p:txBody>
          <a:bodyPr wrap="square" rtlCol="0">
            <a:spAutoFit/>
          </a:bodyPr>
          <a:lstStyle/>
          <a:p>
            <a:r>
              <a:rPr lang="en-GB" sz="1300" dirty="0" err="1"/>
              <a:t>D</a:t>
            </a:r>
            <a:r>
              <a:rPr lang="en-GB" sz="1300" dirty="0" err="1" smtClean="0"/>
              <a:t>ruggability</a:t>
            </a:r>
            <a:endParaRPr lang="en-GB" sz="1300" dirty="0"/>
          </a:p>
        </p:txBody>
      </p:sp>
      <p:cxnSp>
        <p:nvCxnSpPr>
          <p:cNvPr id="28" name="Straight Arrow Connector 27"/>
          <p:cNvCxnSpPr>
            <a:stCxn id="33" idx="2"/>
          </p:cNvCxnSpPr>
          <p:nvPr/>
        </p:nvCxnSpPr>
        <p:spPr>
          <a:xfrm>
            <a:off x="2681108" y="5817618"/>
            <a:ext cx="770749" cy="157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35" idx="2"/>
          </p:cNvCxnSpPr>
          <p:nvPr/>
        </p:nvCxnSpPr>
        <p:spPr>
          <a:xfrm>
            <a:off x="8002026" y="5839915"/>
            <a:ext cx="242382" cy="1623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967556" y="5547527"/>
            <a:ext cx="2068940" cy="292388"/>
          </a:xfrm>
          <a:prstGeom prst="rect">
            <a:avLst/>
          </a:prstGeom>
          <a:noFill/>
        </p:spPr>
        <p:txBody>
          <a:bodyPr wrap="square" rtlCol="0">
            <a:spAutoFit/>
          </a:bodyPr>
          <a:lstStyle/>
          <a:p>
            <a:pPr algn="ctr"/>
            <a:r>
              <a:rPr lang="en-GB" sz="1300" dirty="0" smtClean="0"/>
              <a:t>Protein-Protein interactions</a:t>
            </a:r>
            <a:endParaRPr lang="en-GB" sz="1300" dirty="0"/>
          </a:p>
        </p:txBody>
      </p:sp>
      <p:cxnSp>
        <p:nvCxnSpPr>
          <p:cNvPr id="42" name="Straight Arrow Connector 41"/>
          <p:cNvCxnSpPr>
            <a:stCxn id="27" idx="2"/>
          </p:cNvCxnSpPr>
          <p:nvPr/>
        </p:nvCxnSpPr>
        <p:spPr>
          <a:xfrm flipH="1">
            <a:off x="4283968" y="5721643"/>
            <a:ext cx="1067610" cy="280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Title 45"/>
          <p:cNvSpPr>
            <a:spLocks noGrp="1"/>
          </p:cNvSpPr>
          <p:nvPr>
            <p:ph type="title"/>
          </p:nvPr>
        </p:nvSpPr>
        <p:spPr>
          <a:xfrm>
            <a:off x="1013963" y="-124428"/>
            <a:ext cx="7498080" cy="1143000"/>
          </a:xfrm>
        </p:spPr>
        <p:txBody>
          <a:bodyPr/>
          <a:lstStyle/>
          <a:p>
            <a:r>
              <a:rPr lang="en-GB" dirty="0" smtClean="0"/>
              <a:t>Why?</a:t>
            </a:r>
            <a:endParaRPr lang="en-GB" dirty="0"/>
          </a:p>
        </p:txBody>
      </p:sp>
    </p:spTree>
    <p:extLst>
      <p:ext uri="{BB962C8B-B14F-4D97-AF65-F5344CB8AC3E}">
        <p14:creationId xmlns:p14="http://schemas.microsoft.com/office/powerpoint/2010/main" val="22797759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932" y="-99392"/>
            <a:ext cx="7498080" cy="1143000"/>
          </a:xfrm>
        </p:spPr>
        <p:txBody>
          <a:bodyPr/>
          <a:lstStyle/>
          <a:p>
            <a:r>
              <a:rPr lang="en-GB" dirty="0" smtClean="0"/>
              <a:t>RNA-</a:t>
            </a:r>
            <a:r>
              <a:rPr lang="en-GB" dirty="0" err="1" smtClean="0"/>
              <a:t>seq</a:t>
            </a:r>
            <a:endParaRPr lang="en-GB"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24007" y="828282"/>
            <a:ext cx="7272808" cy="5726620"/>
          </a:xfrm>
        </p:spPr>
      </p:pic>
      <p:sp>
        <p:nvSpPr>
          <p:cNvPr id="4" name="Slide Number Placeholder 3"/>
          <p:cNvSpPr>
            <a:spLocks noGrp="1"/>
          </p:cNvSpPr>
          <p:nvPr>
            <p:ph type="sldNum" sz="quarter" idx="12"/>
          </p:nvPr>
        </p:nvSpPr>
        <p:spPr/>
        <p:txBody>
          <a:bodyPr/>
          <a:lstStyle/>
          <a:p>
            <a:fld id="{01186F5E-C15D-4D77-835E-44B16F21F441}" type="slidenum">
              <a:rPr lang="en-GB" smtClean="0"/>
              <a:t>4</a:t>
            </a:fld>
            <a:endParaRPr lang="en-GB"/>
          </a:p>
        </p:txBody>
      </p:sp>
      <p:sp>
        <p:nvSpPr>
          <p:cNvPr id="6" name="Rectangle 5"/>
          <p:cNvSpPr/>
          <p:nvPr/>
        </p:nvSpPr>
        <p:spPr>
          <a:xfrm>
            <a:off x="6598399" y="6559876"/>
            <a:ext cx="2119491" cy="276999"/>
          </a:xfrm>
          <a:prstGeom prst="rect">
            <a:avLst/>
          </a:prstGeom>
        </p:spPr>
        <p:txBody>
          <a:bodyPr wrap="none">
            <a:spAutoFit/>
          </a:bodyPr>
          <a:lstStyle/>
          <a:p>
            <a:r>
              <a:rPr lang="en-GB" sz="1200" dirty="0"/>
              <a:t>en.wikipedia.org/wiki/RNA-</a:t>
            </a:r>
            <a:r>
              <a:rPr lang="en-GB" sz="1200" dirty="0" err="1"/>
              <a:t>Seq</a:t>
            </a:r>
            <a:endParaRPr lang="en-GB" sz="1200" dirty="0"/>
          </a:p>
        </p:txBody>
      </p:sp>
      <p:sp>
        <p:nvSpPr>
          <p:cNvPr id="3" name="TextBox 2"/>
          <p:cNvSpPr txBox="1"/>
          <p:nvPr/>
        </p:nvSpPr>
        <p:spPr>
          <a:xfrm>
            <a:off x="3851920" y="1601950"/>
            <a:ext cx="864096" cy="323165"/>
          </a:xfrm>
          <a:prstGeom prst="rect">
            <a:avLst/>
          </a:prstGeom>
          <a:noFill/>
        </p:spPr>
        <p:txBody>
          <a:bodyPr wrap="square" rtlCol="0">
            <a:spAutoFit/>
          </a:bodyPr>
          <a:lstStyle/>
          <a:p>
            <a:r>
              <a:rPr lang="en-GB" sz="1500" dirty="0" smtClean="0">
                <a:solidFill>
                  <a:schemeClr val="bg1"/>
                </a:solidFill>
              </a:rPr>
              <a:t>Exon 1</a:t>
            </a:r>
            <a:endParaRPr lang="en-GB" sz="1500" dirty="0">
              <a:solidFill>
                <a:schemeClr val="bg1"/>
              </a:solidFill>
            </a:endParaRPr>
          </a:p>
        </p:txBody>
      </p:sp>
      <p:sp>
        <p:nvSpPr>
          <p:cNvPr id="7" name="TextBox 6"/>
          <p:cNvSpPr txBox="1"/>
          <p:nvPr/>
        </p:nvSpPr>
        <p:spPr>
          <a:xfrm>
            <a:off x="5220072" y="1601949"/>
            <a:ext cx="864096" cy="323165"/>
          </a:xfrm>
          <a:prstGeom prst="rect">
            <a:avLst/>
          </a:prstGeom>
          <a:noFill/>
        </p:spPr>
        <p:txBody>
          <a:bodyPr wrap="square" rtlCol="0">
            <a:spAutoFit/>
          </a:bodyPr>
          <a:lstStyle/>
          <a:p>
            <a:r>
              <a:rPr lang="en-GB" sz="1500" dirty="0" smtClean="0">
                <a:solidFill>
                  <a:schemeClr val="bg1"/>
                </a:solidFill>
              </a:rPr>
              <a:t>Exon 2</a:t>
            </a:r>
            <a:endParaRPr lang="en-GB" sz="1500" dirty="0">
              <a:solidFill>
                <a:schemeClr val="bg1"/>
              </a:solidFill>
            </a:endParaRPr>
          </a:p>
        </p:txBody>
      </p:sp>
      <p:sp>
        <p:nvSpPr>
          <p:cNvPr id="8" name="TextBox 7"/>
          <p:cNvSpPr txBox="1"/>
          <p:nvPr/>
        </p:nvSpPr>
        <p:spPr>
          <a:xfrm>
            <a:off x="6479833" y="1601948"/>
            <a:ext cx="864096" cy="323165"/>
          </a:xfrm>
          <a:prstGeom prst="rect">
            <a:avLst/>
          </a:prstGeom>
          <a:noFill/>
        </p:spPr>
        <p:txBody>
          <a:bodyPr wrap="square" rtlCol="0">
            <a:spAutoFit/>
          </a:bodyPr>
          <a:lstStyle/>
          <a:p>
            <a:r>
              <a:rPr lang="en-GB" sz="1500" dirty="0" smtClean="0">
                <a:solidFill>
                  <a:schemeClr val="bg1"/>
                </a:solidFill>
              </a:rPr>
              <a:t>Exon 3</a:t>
            </a:r>
            <a:endParaRPr lang="en-GB" sz="1500" dirty="0">
              <a:solidFill>
                <a:schemeClr val="bg1"/>
              </a:solidFill>
            </a:endParaRPr>
          </a:p>
        </p:txBody>
      </p:sp>
    </p:spTree>
    <p:extLst>
      <p:ext uri="{BB962C8B-B14F-4D97-AF65-F5344CB8AC3E}">
        <p14:creationId xmlns:p14="http://schemas.microsoft.com/office/powerpoint/2010/main" val="41272556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2464" y="145913"/>
            <a:ext cx="7498080" cy="1143000"/>
          </a:xfrm>
        </p:spPr>
        <p:txBody>
          <a:bodyPr>
            <a:normAutofit fontScale="90000"/>
          </a:bodyPr>
          <a:lstStyle/>
          <a:p>
            <a:r>
              <a:rPr lang="en-GB" dirty="0" smtClean="0"/>
              <a:t>RPKM</a:t>
            </a:r>
            <a:r>
              <a:rPr lang="en-GB" dirty="0"/>
              <a:t/>
            </a:r>
            <a:br>
              <a:rPr lang="en-GB" dirty="0"/>
            </a:br>
            <a:endParaRPr lang="en-GB" dirty="0"/>
          </a:p>
        </p:txBody>
      </p:sp>
      <p:sp>
        <p:nvSpPr>
          <p:cNvPr id="3" name="Content Placeholder 2"/>
          <p:cNvSpPr>
            <a:spLocks noGrp="1"/>
          </p:cNvSpPr>
          <p:nvPr>
            <p:ph idx="1"/>
          </p:nvPr>
        </p:nvSpPr>
        <p:spPr>
          <a:xfrm>
            <a:off x="1351252" y="811986"/>
            <a:ext cx="7498080" cy="2472998"/>
          </a:xfrm>
        </p:spPr>
        <p:txBody>
          <a:bodyPr>
            <a:normAutofit fontScale="85000" lnSpcReduction="20000"/>
          </a:bodyPr>
          <a:lstStyle/>
          <a:p>
            <a:pPr fontAlgn="base"/>
            <a:r>
              <a:rPr lang="en-GB" dirty="0"/>
              <a:t>Reads Per </a:t>
            </a:r>
            <a:r>
              <a:rPr lang="en-GB" dirty="0" err="1"/>
              <a:t>Kilobase</a:t>
            </a:r>
            <a:r>
              <a:rPr lang="en-GB" dirty="0"/>
              <a:t> of transcript per Million mapped reads</a:t>
            </a:r>
            <a:endParaRPr lang="en-GB" dirty="0" smtClean="0"/>
          </a:p>
          <a:p>
            <a:pPr fontAlgn="base"/>
            <a:r>
              <a:rPr lang="en-GB" dirty="0" smtClean="0"/>
              <a:t>RPKM=</a:t>
            </a:r>
            <a:r>
              <a:rPr lang="en-GB" dirty="0"/>
              <a:t> </a:t>
            </a:r>
            <a:r>
              <a:rPr lang="en-GB" dirty="0" smtClean="0"/>
              <a:t>C/(L*M)</a:t>
            </a:r>
          </a:p>
          <a:p>
            <a:pPr lvl="1" fontAlgn="base"/>
            <a:r>
              <a:rPr lang="en-GB" dirty="0" smtClean="0"/>
              <a:t>C: no of </a:t>
            </a:r>
            <a:r>
              <a:rPr lang="en-GB" dirty="0" err="1"/>
              <a:t>mappable</a:t>
            </a:r>
            <a:r>
              <a:rPr lang="en-GB" dirty="0"/>
              <a:t> reads per </a:t>
            </a:r>
            <a:r>
              <a:rPr lang="en-GB" dirty="0" smtClean="0"/>
              <a:t>gene</a:t>
            </a:r>
          </a:p>
          <a:p>
            <a:pPr lvl="1" fontAlgn="base"/>
            <a:r>
              <a:rPr lang="en-GB" dirty="0" smtClean="0"/>
              <a:t>L: </a:t>
            </a:r>
            <a:r>
              <a:rPr lang="en-GB" dirty="0" smtClean="0"/>
              <a:t>length </a:t>
            </a:r>
            <a:r>
              <a:rPr lang="en-GB" dirty="0"/>
              <a:t>of the </a:t>
            </a:r>
            <a:r>
              <a:rPr lang="en-GB" dirty="0" smtClean="0"/>
              <a:t>gene </a:t>
            </a:r>
            <a:r>
              <a:rPr lang="en-GB" dirty="0"/>
              <a:t>in </a:t>
            </a:r>
            <a:r>
              <a:rPr lang="en-GB" dirty="0" smtClean="0"/>
              <a:t>kb</a:t>
            </a:r>
          </a:p>
          <a:p>
            <a:pPr lvl="1" fontAlgn="base"/>
            <a:r>
              <a:rPr lang="en-GB" dirty="0" smtClean="0"/>
              <a:t>M: total no </a:t>
            </a:r>
            <a:r>
              <a:rPr lang="en-GB" dirty="0"/>
              <a:t>of </a:t>
            </a:r>
            <a:r>
              <a:rPr lang="en-GB" dirty="0" err="1"/>
              <a:t>mappable</a:t>
            </a:r>
            <a:r>
              <a:rPr lang="en-GB" dirty="0"/>
              <a:t> reads per sample in </a:t>
            </a:r>
            <a:r>
              <a:rPr lang="en-GB" dirty="0" smtClean="0"/>
              <a:t>millions</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5</a:t>
            </a:fld>
            <a:endParaRPr lang="en-GB"/>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253" t="21763" r="2080" b="12778"/>
          <a:stretch/>
        </p:blipFill>
        <p:spPr>
          <a:xfrm>
            <a:off x="1333811" y="3140968"/>
            <a:ext cx="7508437" cy="3272908"/>
          </a:xfrm>
          <a:prstGeom prst="rect">
            <a:avLst/>
          </a:prstGeom>
        </p:spPr>
      </p:pic>
      <p:sp>
        <p:nvSpPr>
          <p:cNvPr id="6" name="Rectangle 5"/>
          <p:cNvSpPr/>
          <p:nvPr/>
        </p:nvSpPr>
        <p:spPr>
          <a:xfrm>
            <a:off x="1043608" y="6566510"/>
            <a:ext cx="2551276" cy="276999"/>
          </a:xfrm>
          <a:prstGeom prst="rect">
            <a:avLst/>
          </a:prstGeom>
        </p:spPr>
        <p:txBody>
          <a:bodyPr wrap="none">
            <a:spAutoFit/>
          </a:bodyPr>
          <a:lstStyle/>
          <a:p>
            <a:r>
              <a:rPr lang="en-GB" sz="1200" dirty="0" smtClean="0"/>
              <a:t>Source: izabelcavassim.wordpress.com</a:t>
            </a:r>
            <a:endParaRPr lang="en-GB" sz="1200" dirty="0"/>
          </a:p>
        </p:txBody>
      </p:sp>
    </p:spTree>
    <p:extLst>
      <p:ext uri="{BB962C8B-B14F-4D97-AF65-F5344CB8AC3E}">
        <p14:creationId xmlns:p14="http://schemas.microsoft.com/office/powerpoint/2010/main" val="37212300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GTEx</a:t>
            </a:r>
            <a:r>
              <a:rPr lang="en-GB" dirty="0" smtClean="0"/>
              <a:t> V6p (patch)</a:t>
            </a:r>
            <a:endParaRPr lang="en-GB" dirty="0"/>
          </a:p>
        </p:txBody>
      </p:sp>
      <p:sp>
        <p:nvSpPr>
          <p:cNvPr id="3" name="Content Placeholder 2"/>
          <p:cNvSpPr>
            <a:spLocks noGrp="1"/>
          </p:cNvSpPr>
          <p:nvPr>
            <p:ph idx="1"/>
          </p:nvPr>
        </p:nvSpPr>
        <p:spPr>
          <a:xfrm>
            <a:off x="1435608" y="1447800"/>
            <a:ext cx="7498080" cy="5221560"/>
          </a:xfrm>
        </p:spPr>
        <p:txBody>
          <a:bodyPr>
            <a:normAutofit fontScale="92500" lnSpcReduction="20000"/>
          </a:bodyPr>
          <a:lstStyle/>
          <a:p>
            <a:r>
              <a:rPr lang="en-GB" dirty="0" smtClean="0"/>
              <a:t>449 human donors</a:t>
            </a:r>
          </a:p>
          <a:p>
            <a:r>
              <a:rPr lang="en-GB" dirty="0" smtClean="0"/>
              <a:t>44 tissues (42 distinct)</a:t>
            </a:r>
          </a:p>
          <a:p>
            <a:r>
              <a:rPr lang="en-GB" dirty="0" smtClean="0"/>
              <a:t>Genotype, gene expression, histological and clinical data for all donors</a:t>
            </a:r>
          </a:p>
          <a:p>
            <a:r>
              <a:rPr lang="en-GB" dirty="0" smtClean="0"/>
              <a:t>‘Healthy’ tissues from post-mortem samples</a:t>
            </a:r>
          </a:p>
          <a:p>
            <a:r>
              <a:rPr lang="en-GB" dirty="0" smtClean="0"/>
              <a:t>12.5M variants incl. X </a:t>
            </a:r>
            <a:r>
              <a:rPr lang="en-GB" dirty="0" err="1" smtClean="0"/>
              <a:t>chr</a:t>
            </a:r>
            <a:r>
              <a:rPr lang="en-GB" dirty="0" smtClean="0"/>
              <a:t> (2.2M genotyped)</a:t>
            </a:r>
          </a:p>
          <a:p>
            <a:pPr lvl="1"/>
            <a:r>
              <a:rPr lang="en-GB" dirty="0" smtClean="0"/>
              <a:t>Reference panel: 1000 Genomes v3</a:t>
            </a:r>
          </a:p>
          <a:p>
            <a:r>
              <a:rPr lang="en-GB" dirty="0" smtClean="0"/>
              <a:t>All donors whole-exome sequenced (80x)</a:t>
            </a:r>
          </a:p>
          <a:p>
            <a:pPr lvl="1"/>
            <a:r>
              <a:rPr lang="en-GB" dirty="0" smtClean="0"/>
              <a:t>148 whole-genome sequenced (30x)</a:t>
            </a:r>
          </a:p>
          <a:p>
            <a:r>
              <a:rPr lang="en-GB" dirty="0"/>
              <a:t>n≥70 for all tissues (7,051 samples in total</a:t>
            </a:r>
            <a:r>
              <a:rPr lang="en-GB" dirty="0" smtClean="0"/>
              <a:t>)</a:t>
            </a:r>
          </a:p>
          <a:p>
            <a:endParaRPr lang="en-GB" dirty="0" smtClean="0"/>
          </a:p>
          <a:p>
            <a:r>
              <a:rPr lang="en-GB" dirty="0" smtClean="0"/>
              <a:t>Latest GTEx version: V7 (n=620; 48 tissues)</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6</a:t>
            </a:fld>
            <a:endParaRPr lang="en-GB"/>
          </a:p>
        </p:txBody>
      </p:sp>
    </p:spTree>
    <p:extLst>
      <p:ext uri="{BB962C8B-B14F-4D97-AF65-F5344CB8AC3E}">
        <p14:creationId xmlns:p14="http://schemas.microsoft.com/office/powerpoint/2010/main" val="489311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568" y="0"/>
            <a:ext cx="7498080" cy="1143000"/>
          </a:xfrm>
        </p:spPr>
        <p:txBody>
          <a:bodyPr/>
          <a:lstStyle/>
          <a:p>
            <a:r>
              <a:rPr lang="en-GB" dirty="0" smtClean="0"/>
              <a:t>Other studies</a:t>
            </a:r>
            <a:endParaRPr lang="en-GB" dirty="0"/>
          </a:p>
        </p:txBody>
      </p:sp>
      <p:sp>
        <p:nvSpPr>
          <p:cNvPr id="3" name="Content Placeholder 2"/>
          <p:cNvSpPr>
            <a:spLocks noGrp="1"/>
          </p:cNvSpPr>
          <p:nvPr>
            <p:ph idx="1"/>
          </p:nvPr>
        </p:nvSpPr>
        <p:spPr>
          <a:xfrm>
            <a:off x="1344168" y="1084312"/>
            <a:ext cx="7498080" cy="5801072"/>
          </a:xfrm>
        </p:spPr>
        <p:txBody>
          <a:bodyPr>
            <a:normAutofit fontScale="62500" lnSpcReduction="20000"/>
          </a:bodyPr>
          <a:lstStyle/>
          <a:p>
            <a:r>
              <a:rPr lang="en-GB" dirty="0" smtClean="0"/>
              <a:t>ENCODE</a:t>
            </a:r>
          </a:p>
          <a:p>
            <a:pPr lvl="1"/>
            <a:r>
              <a:rPr lang="en-GB" dirty="0" smtClean="0"/>
              <a:t>Identify </a:t>
            </a:r>
            <a:r>
              <a:rPr lang="en-GB" dirty="0"/>
              <a:t>all functional elements in the human genome</a:t>
            </a:r>
          </a:p>
          <a:p>
            <a:pPr lvl="1"/>
            <a:r>
              <a:rPr lang="en-GB" dirty="0" smtClean="0"/>
              <a:t>147 </a:t>
            </a:r>
            <a:r>
              <a:rPr lang="en-GB" dirty="0"/>
              <a:t>different cell types (at tiers 1-3</a:t>
            </a:r>
            <a:r>
              <a:rPr lang="en-GB" dirty="0" smtClean="0"/>
              <a:t>)</a:t>
            </a:r>
          </a:p>
          <a:p>
            <a:r>
              <a:rPr lang="en-GB" dirty="0" err="1" smtClean="0"/>
              <a:t>RoadMap</a:t>
            </a:r>
            <a:r>
              <a:rPr lang="en-GB" dirty="0" smtClean="0"/>
              <a:t> Epigenome</a:t>
            </a:r>
          </a:p>
          <a:p>
            <a:pPr lvl="1"/>
            <a:r>
              <a:rPr lang="en-GB" dirty="0" smtClean="0"/>
              <a:t>111 clinically relevant tissues</a:t>
            </a:r>
          </a:p>
          <a:p>
            <a:pPr lvl="2"/>
            <a:r>
              <a:rPr lang="en-GB" dirty="0" smtClean="0"/>
              <a:t>Stem cells</a:t>
            </a:r>
          </a:p>
          <a:p>
            <a:pPr lvl="2"/>
            <a:r>
              <a:rPr lang="en-GB" dirty="0" smtClean="0"/>
              <a:t>Differentiated cells from </a:t>
            </a:r>
            <a:r>
              <a:rPr lang="en-GB" dirty="0" smtClean="0"/>
              <a:t>healthy </a:t>
            </a:r>
            <a:r>
              <a:rPr lang="en-GB" dirty="0" smtClean="0"/>
              <a:t>and </a:t>
            </a:r>
            <a:r>
              <a:rPr lang="en-GB" dirty="0"/>
              <a:t>diseased </a:t>
            </a:r>
            <a:r>
              <a:rPr lang="en-GB" dirty="0" smtClean="0"/>
              <a:t>donors (</a:t>
            </a:r>
            <a:r>
              <a:rPr lang="en-GB" dirty="0"/>
              <a:t>e.g. cancer, neurodegenerative, </a:t>
            </a:r>
            <a:r>
              <a:rPr lang="en-GB" dirty="0" smtClean="0"/>
              <a:t>autoimmune</a:t>
            </a:r>
            <a:r>
              <a:rPr lang="en-GB" dirty="0"/>
              <a:t>)</a:t>
            </a:r>
            <a:endParaRPr lang="en-GB" dirty="0" smtClean="0"/>
          </a:p>
          <a:p>
            <a:r>
              <a:rPr lang="en-GB" dirty="0" err="1" smtClean="0"/>
              <a:t>MuTHER</a:t>
            </a:r>
            <a:r>
              <a:rPr lang="en-GB" dirty="0" smtClean="0"/>
              <a:t> </a:t>
            </a:r>
            <a:r>
              <a:rPr lang="en-GB" dirty="0"/>
              <a:t>(Multiple Tissue Human Expression Resource</a:t>
            </a:r>
            <a:r>
              <a:rPr lang="en-GB" dirty="0" smtClean="0"/>
              <a:t>)</a:t>
            </a:r>
          </a:p>
          <a:p>
            <a:pPr lvl="1"/>
            <a:r>
              <a:rPr lang="en-GB" dirty="0" smtClean="0"/>
              <a:t>856 </a:t>
            </a:r>
            <a:r>
              <a:rPr lang="en-GB" dirty="0"/>
              <a:t>UK </a:t>
            </a:r>
            <a:r>
              <a:rPr lang="en-GB" dirty="0" smtClean="0"/>
              <a:t>twins (1/3 monozygotic)</a:t>
            </a:r>
          </a:p>
          <a:p>
            <a:pPr lvl="1"/>
            <a:r>
              <a:rPr lang="en-GB" dirty="0" smtClean="0"/>
              <a:t>LCLs, subcutaneous fat, and </a:t>
            </a:r>
            <a:r>
              <a:rPr lang="en-GB" dirty="0"/>
              <a:t>muscle and </a:t>
            </a:r>
            <a:r>
              <a:rPr lang="en-GB" dirty="0" smtClean="0"/>
              <a:t>skin</a:t>
            </a:r>
          </a:p>
          <a:p>
            <a:r>
              <a:rPr lang="en-GB" dirty="0"/>
              <a:t>International Human Epigenome </a:t>
            </a:r>
            <a:r>
              <a:rPr lang="en-GB" dirty="0" smtClean="0"/>
              <a:t>Consortium (</a:t>
            </a:r>
            <a:r>
              <a:rPr lang="en-GB" dirty="0" smtClean="0">
                <a:solidFill>
                  <a:srgbClr val="FF0000"/>
                </a:solidFill>
              </a:rPr>
              <a:t>ongoing</a:t>
            </a:r>
            <a:r>
              <a:rPr lang="en-GB" dirty="0" smtClean="0"/>
              <a:t>)</a:t>
            </a:r>
            <a:endParaRPr lang="en-GB" dirty="0"/>
          </a:p>
          <a:p>
            <a:pPr lvl="1"/>
            <a:r>
              <a:rPr lang="en-GB" dirty="0"/>
              <a:t>&gt;1,000 reference epigenomes from healthy and diseased human cells</a:t>
            </a:r>
          </a:p>
          <a:p>
            <a:pPr lvl="1"/>
            <a:r>
              <a:rPr lang="en-GB" dirty="0"/>
              <a:t>Model organisms relevant to specific human </a:t>
            </a:r>
            <a:r>
              <a:rPr lang="en-GB" dirty="0" smtClean="0"/>
              <a:t>diseases</a:t>
            </a:r>
            <a:endParaRPr lang="en-GB" dirty="0"/>
          </a:p>
          <a:p>
            <a:endParaRPr lang="en-GB" dirty="0" smtClean="0"/>
          </a:p>
          <a:p>
            <a:r>
              <a:rPr lang="en-GB" dirty="0" smtClean="0"/>
              <a:t>Limitations</a:t>
            </a:r>
          </a:p>
          <a:p>
            <a:pPr lvl="1"/>
            <a:r>
              <a:rPr lang="en-GB" dirty="0" smtClean="0"/>
              <a:t>Small sample sizes</a:t>
            </a:r>
          </a:p>
          <a:p>
            <a:pPr lvl="1"/>
            <a:r>
              <a:rPr lang="en-GB" dirty="0" smtClean="0"/>
              <a:t>Conducted in limited, accessible cell types</a:t>
            </a:r>
          </a:p>
          <a:p>
            <a:pPr lvl="2"/>
            <a:r>
              <a:rPr lang="en-GB" dirty="0" smtClean="0"/>
              <a:t>Limited utility when informing regulatory biology and human health</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7</a:t>
            </a:fld>
            <a:endParaRPr lang="en-GB"/>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3792" y="1784632"/>
            <a:ext cx="1619250" cy="9715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7257" y="570186"/>
            <a:ext cx="1807923" cy="644260"/>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24160" b="24461"/>
          <a:stretch/>
        </p:blipFill>
        <p:spPr>
          <a:xfrm>
            <a:off x="6260477" y="5301208"/>
            <a:ext cx="2584348" cy="546986"/>
          </a:xfrm>
          <a:prstGeom prst="rect">
            <a:avLst/>
          </a:prstGeom>
        </p:spPr>
      </p:pic>
    </p:spTree>
    <p:extLst>
      <p:ext uri="{BB962C8B-B14F-4D97-AF65-F5344CB8AC3E}">
        <p14:creationId xmlns:p14="http://schemas.microsoft.com/office/powerpoint/2010/main" val="33287573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5417" y="490436"/>
            <a:ext cx="7961282" cy="5674868"/>
          </a:xfrm>
        </p:spPr>
      </p:pic>
      <p:sp>
        <p:nvSpPr>
          <p:cNvPr id="4" name="Slide Number Placeholder 3"/>
          <p:cNvSpPr>
            <a:spLocks noGrp="1"/>
          </p:cNvSpPr>
          <p:nvPr>
            <p:ph type="sldNum" sz="quarter" idx="12"/>
          </p:nvPr>
        </p:nvSpPr>
        <p:spPr/>
        <p:txBody>
          <a:bodyPr/>
          <a:lstStyle/>
          <a:p>
            <a:fld id="{01186F5E-C15D-4D77-835E-44B16F21F441}" type="slidenum">
              <a:rPr lang="en-GB" smtClean="0"/>
              <a:t>8</a:t>
            </a:fld>
            <a:endParaRPr lang="en-GB"/>
          </a:p>
        </p:txBody>
      </p:sp>
      <p:sp>
        <p:nvSpPr>
          <p:cNvPr id="6" name="TextBox 5"/>
          <p:cNvSpPr txBox="1"/>
          <p:nvPr/>
        </p:nvSpPr>
        <p:spPr>
          <a:xfrm>
            <a:off x="6659444" y="6428159"/>
            <a:ext cx="1944216" cy="323165"/>
          </a:xfrm>
          <a:prstGeom prst="rect">
            <a:avLst/>
          </a:prstGeom>
          <a:noFill/>
        </p:spPr>
        <p:txBody>
          <a:bodyPr wrap="square" rtlCol="0">
            <a:spAutoFit/>
          </a:bodyPr>
          <a:lstStyle/>
          <a:p>
            <a:r>
              <a:rPr lang="en-GB" sz="1500" dirty="0" smtClean="0"/>
              <a:t>Extended Data </a:t>
            </a:r>
            <a:r>
              <a:rPr lang="en-GB" sz="1500" dirty="0" smtClean="0"/>
              <a:t>Table 4</a:t>
            </a:r>
            <a:endParaRPr lang="en-GB" sz="1500" dirty="0" smtClean="0"/>
          </a:p>
        </p:txBody>
      </p:sp>
    </p:spTree>
    <p:extLst>
      <p:ext uri="{BB962C8B-B14F-4D97-AF65-F5344CB8AC3E}">
        <p14:creationId xmlns:p14="http://schemas.microsoft.com/office/powerpoint/2010/main" val="33600917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Terminology</a:t>
            </a:r>
            <a:endParaRPr lang="en-GB" dirty="0"/>
          </a:p>
        </p:txBody>
      </p:sp>
      <p:sp>
        <p:nvSpPr>
          <p:cNvPr id="3" name="Content Placeholder 2"/>
          <p:cNvSpPr>
            <a:spLocks noGrp="1"/>
          </p:cNvSpPr>
          <p:nvPr>
            <p:ph idx="1"/>
          </p:nvPr>
        </p:nvSpPr>
        <p:spPr/>
        <p:txBody>
          <a:bodyPr/>
          <a:lstStyle/>
          <a:p>
            <a:r>
              <a:rPr lang="en-GB" i="1" dirty="0"/>
              <a:t>c</a:t>
            </a:r>
            <a:r>
              <a:rPr lang="en-GB" i="1" dirty="0" smtClean="0"/>
              <a:t>is</a:t>
            </a:r>
            <a:r>
              <a:rPr lang="en-GB" dirty="0" smtClean="0"/>
              <a:t>-</a:t>
            </a:r>
            <a:r>
              <a:rPr lang="en-GB" dirty="0" err="1" smtClean="0"/>
              <a:t>eQTL</a:t>
            </a:r>
            <a:r>
              <a:rPr lang="en-GB" dirty="0" smtClean="0"/>
              <a:t>: </a:t>
            </a:r>
            <a:r>
              <a:rPr lang="en-GB" dirty="0" err="1" smtClean="0"/>
              <a:t>eSNP</a:t>
            </a:r>
            <a:r>
              <a:rPr lang="en-GB" dirty="0" smtClean="0"/>
              <a:t> within 1Mb of target gene’s transcription start site (TSS)</a:t>
            </a:r>
          </a:p>
          <a:p>
            <a:pPr lvl="1"/>
            <a:r>
              <a:rPr lang="en-GB" dirty="0"/>
              <a:t>After 1Mb from TSS, cis-regulation seems to fall below background </a:t>
            </a:r>
            <a:r>
              <a:rPr lang="en-GB" dirty="0" smtClean="0"/>
              <a:t>levels</a:t>
            </a:r>
          </a:p>
          <a:p>
            <a:pPr lvl="1"/>
            <a:r>
              <a:rPr lang="en-GB" dirty="0" smtClean="0"/>
              <a:t>Any </a:t>
            </a:r>
            <a:r>
              <a:rPr lang="en-GB" dirty="0" err="1" smtClean="0"/>
              <a:t>eSNP</a:t>
            </a:r>
            <a:r>
              <a:rPr lang="en-GB" dirty="0" smtClean="0"/>
              <a:t> &gt;1Mb away is called “</a:t>
            </a:r>
            <a:r>
              <a:rPr lang="en-GB" i="1" dirty="0" smtClean="0"/>
              <a:t>trans</a:t>
            </a:r>
            <a:r>
              <a:rPr lang="en-GB" dirty="0" smtClean="0"/>
              <a:t>-</a:t>
            </a:r>
            <a:r>
              <a:rPr lang="en-GB" dirty="0" err="1" smtClean="0"/>
              <a:t>eQTL</a:t>
            </a:r>
            <a:r>
              <a:rPr lang="en-GB" dirty="0" smtClean="0"/>
              <a:t>”</a:t>
            </a:r>
          </a:p>
          <a:p>
            <a:r>
              <a:rPr lang="en-GB" dirty="0" err="1" smtClean="0"/>
              <a:t>lincRNA</a:t>
            </a:r>
            <a:r>
              <a:rPr lang="en-GB" dirty="0" smtClean="0"/>
              <a:t>: </a:t>
            </a:r>
            <a:r>
              <a:rPr lang="en-GB" dirty="0"/>
              <a:t>long intergenic noncoding </a:t>
            </a:r>
            <a:r>
              <a:rPr lang="en-GB" dirty="0" smtClean="0"/>
              <a:t>RNA</a:t>
            </a:r>
          </a:p>
          <a:p>
            <a:pPr lvl="1"/>
            <a:r>
              <a:rPr lang="en-GB" dirty="0" err="1" smtClean="0"/>
              <a:t>lincRNA</a:t>
            </a:r>
            <a:r>
              <a:rPr lang="en-GB" dirty="0" smtClean="0"/>
              <a:t> </a:t>
            </a:r>
            <a:r>
              <a:rPr lang="en-GB" dirty="0"/>
              <a:t>genes code for mRNA longer than </a:t>
            </a:r>
            <a:r>
              <a:rPr lang="en-GB" dirty="0" smtClean="0"/>
              <a:t>200bp</a:t>
            </a:r>
          </a:p>
          <a:p>
            <a:r>
              <a:rPr lang="en-GB" dirty="0" smtClean="0"/>
              <a:t>Allele-specific expression (next slide)</a:t>
            </a:r>
            <a:endParaRPr lang="en-GB" dirty="0"/>
          </a:p>
          <a:p>
            <a:endParaRPr lang="en-GB" dirty="0" smtClean="0"/>
          </a:p>
        </p:txBody>
      </p:sp>
      <p:sp>
        <p:nvSpPr>
          <p:cNvPr id="4" name="Slide Number Placeholder 3"/>
          <p:cNvSpPr>
            <a:spLocks noGrp="1"/>
          </p:cNvSpPr>
          <p:nvPr>
            <p:ph type="sldNum" sz="quarter" idx="12"/>
          </p:nvPr>
        </p:nvSpPr>
        <p:spPr/>
        <p:txBody>
          <a:bodyPr/>
          <a:lstStyle/>
          <a:p>
            <a:fld id="{01186F5E-C15D-4D77-835E-44B16F21F441}" type="slidenum">
              <a:rPr lang="en-GB" smtClean="0"/>
              <a:t>9</a:t>
            </a:fld>
            <a:endParaRPr lang="en-GB"/>
          </a:p>
        </p:txBody>
      </p:sp>
    </p:spTree>
    <p:extLst>
      <p:ext uri="{BB962C8B-B14F-4D97-AF65-F5344CB8AC3E}">
        <p14:creationId xmlns:p14="http://schemas.microsoft.com/office/powerpoint/2010/main" val="39706955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568" y="148441"/>
            <a:ext cx="7498080" cy="1143000"/>
          </a:xfrm>
        </p:spPr>
        <p:txBody>
          <a:bodyPr/>
          <a:lstStyle/>
          <a:p>
            <a:r>
              <a:rPr lang="en-GB" dirty="0" smtClean="0"/>
              <a:t>Allele-specific </a:t>
            </a:r>
            <a:r>
              <a:rPr lang="en-GB" dirty="0"/>
              <a:t>expression</a:t>
            </a:r>
          </a:p>
        </p:txBody>
      </p:sp>
      <p:sp>
        <p:nvSpPr>
          <p:cNvPr id="3" name="Content Placeholder 2"/>
          <p:cNvSpPr>
            <a:spLocks noGrp="1"/>
          </p:cNvSpPr>
          <p:nvPr>
            <p:ph idx="1"/>
          </p:nvPr>
        </p:nvSpPr>
        <p:spPr>
          <a:xfrm>
            <a:off x="1475656" y="1216771"/>
            <a:ext cx="7498080" cy="4800600"/>
          </a:xfrm>
        </p:spPr>
        <p:txBody>
          <a:bodyPr/>
          <a:lstStyle/>
          <a:p>
            <a:r>
              <a:rPr lang="en-GB" dirty="0" smtClean="0"/>
              <a:t>ASE (aka allelic imbalance): </a:t>
            </a:r>
            <a:r>
              <a:rPr lang="en-GB" dirty="0"/>
              <a:t>variation in expression </a:t>
            </a:r>
            <a:r>
              <a:rPr lang="en-GB" dirty="0" smtClean="0"/>
              <a:t>between two </a:t>
            </a:r>
            <a:r>
              <a:rPr lang="en-GB" dirty="0"/>
              <a:t>haplotypes distinguished by heterozygous sites</a:t>
            </a:r>
          </a:p>
          <a:p>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10</a:t>
            </a:fld>
            <a:endParaRPr lang="en-GB"/>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45334"/>
          <a:stretch/>
        </p:blipFill>
        <p:spPr>
          <a:xfrm>
            <a:off x="2769327" y="2780928"/>
            <a:ext cx="4464496" cy="2995961"/>
          </a:xfrm>
          <a:prstGeom prst="rect">
            <a:avLst/>
          </a:prstGeom>
        </p:spPr>
      </p:pic>
      <p:sp>
        <p:nvSpPr>
          <p:cNvPr id="6" name="Rectangle 5"/>
          <p:cNvSpPr/>
          <p:nvPr/>
        </p:nvSpPr>
        <p:spPr>
          <a:xfrm>
            <a:off x="7236296" y="5294901"/>
            <a:ext cx="1505540" cy="323165"/>
          </a:xfrm>
          <a:prstGeom prst="rect">
            <a:avLst/>
          </a:prstGeom>
        </p:spPr>
        <p:txBody>
          <a:bodyPr wrap="none">
            <a:spAutoFit/>
          </a:bodyPr>
          <a:lstStyle/>
          <a:p>
            <a:r>
              <a:rPr lang="en-GB" sz="1500" dirty="0" smtClean="0"/>
              <a:t>Castel </a:t>
            </a:r>
            <a:r>
              <a:rPr lang="en-GB" sz="1500" i="1" dirty="0" smtClean="0"/>
              <a:t>et al</a:t>
            </a:r>
            <a:r>
              <a:rPr lang="en-GB" sz="1500" dirty="0" smtClean="0"/>
              <a:t>, 2015</a:t>
            </a:r>
            <a:endParaRPr lang="en-GB" sz="1500" dirty="0"/>
          </a:p>
        </p:txBody>
      </p:sp>
      <p:sp>
        <p:nvSpPr>
          <p:cNvPr id="7" name="TextBox 6"/>
          <p:cNvSpPr txBox="1"/>
          <p:nvPr/>
        </p:nvSpPr>
        <p:spPr>
          <a:xfrm>
            <a:off x="1071589" y="5589240"/>
            <a:ext cx="6917477" cy="1138773"/>
          </a:xfrm>
          <a:prstGeom prst="rect">
            <a:avLst/>
          </a:prstGeom>
          <a:noFill/>
        </p:spPr>
        <p:txBody>
          <a:bodyPr wrap="square" rtlCol="0">
            <a:spAutoFit/>
          </a:bodyPr>
          <a:lstStyle/>
          <a:p>
            <a:r>
              <a:rPr lang="en-GB" sz="1700" b="1" dirty="0" smtClean="0"/>
              <a:t>Causes</a:t>
            </a:r>
          </a:p>
          <a:p>
            <a:r>
              <a:rPr lang="en-GB" sz="1700" dirty="0" smtClean="0"/>
              <a:t>Genetic: Regulatory variants, NMD</a:t>
            </a:r>
          </a:p>
          <a:p>
            <a:r>
              <a:rPr lang="en-GB" sz="1700" dirty="0" smtClean="0"/>
              <a:t>Epigenetic</a:t>
            </a:r>
            <a:r>
              <a:rPr lang="en-GB" sz="1700" dirty="0"/>
              <a:t>: Random </a:t>
            </a:r>
            <a:r>
              <a:rPr lang="en-GB" sz="1700" dirty="0" err="1"/>
              <a:t>monoallelic</a:t>
            </a:r>
            <a:r>
              <a:rPr lang="en-GB" sz="1700" dirty="0"/>
              <a:t> </a:t>
            </a:r>
            <a:r>
              <a:rPr lang="en-GB" sz="1700" dirty="0" smtClean="0"/>
              <a:t>expression, imprinting</a:t>
            </a:r>
            <a:r>
              <a:rPr lang="en-GB" sz="1700" dirty="0"/>
              <a:t>, </a:t>
            </a:r>
            <a:r>
              <a:rPr lang="en-GB" sz="1700" dirty="0" err="1" smtClean="0"/>
              <a:t>chrX</a:t>
            </a:r>
            <a:r>
              <a:rPr lang="en-GB" sz="1700" dirty="0" smtClean="0"/>
              <a:t> inactivation</a:t>
            </a:r>
          </a:p>
          <a:p>
            <a:r>
              <a:rPr lang="en-GB" sz="1700" dirty="0" smtClean="0"/>
              <a:t>Technical: Genotyping error, Mapping bias</a:t>
            </a:r>
            <a:endParaRPr lang="en-GB" sz="1700" dirty="0"/>
          </a:p>
        </p:txBody>
      </p:sp>
    </p:spTree>
    <p:extLst>
      <p:ext uri="{BB962C8B-B14F-4D97-AF65-F5344CB8AC3E}">
        <p14:creationId xmlns:p14="http://schemas.microsoft.com/office/powerpoint/2010/main" val="30015735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7498080" cy="1143000"/>
          </a:xfrm>
        </p:spPr>
        <p:txBody>
          <a:bodyPr/>
          <a:lstStyle/>
          <a:p>
            <a:r>
              <a:rPr lang="en-GB" dirty="0" smtClean="0"/>
              <a:t>Methods</a:t>
            </a:r>
            <a:endParaRPr lang="en-GB" dirty="0"/>
          </a:p>
        </p:txBody>
      </p:sp>
      <p:sp>
        <p:nvSpPr>
          <p:cNvPr id="3" name="Content Placeholder 2"/>
          <p:cNvSpPr>
            <a:spLocks noGrp="1"/>
          </p:cNvSpPr>
          <p:nvPr>
            <p:ph idx="1"/>
          </p:nvPr>
        </p:nvSpPr>
        <p:spPr>
          <a:xfrm>
            <a:off x="1475656" y="1301381"/>
            <a:ext cx="7498080" cy="4800600"/>
          </a:xfrm>
        </p:spPr>
        <p:txBody>
          <a:bodyPr>
            <a:normAutofit fontScale="92500" lnSpcReduction="10000"/>
          </a:bodyPr>
          <a:lstStyle/>
          <a:p>
            <a:r>
              <a:rPr lang="en-GB" dirty="0" smtClean="0"/>
              <a:t>Criteria: 5% FDR for </a:t>
            </a:r>
            <a:r>
              <a:rPr lang="en-GB" i="1" dirty="0" smtClean="0"/>
              <a:t>cis</a:t>
            </a:r>
            <a:r>
              <a:rPr lang="en-GB" dirty="0" smtClean="0"/>
              <a:t>-</a:t>
            </a:r>
            <a:r>
              <a:rPr lang="en-GB" dirty="0" err="1" smtClean="0"/>
              <a:t>eQTLs</a:t>
            </a:r>
            <a:r>
              <a:rPr lang="en-GB" dirty="0" smtClean="0"/>
              <a:t> and 10% for </a:t>
            </a:r>
            <a:r>
              <a:rPr lang="en-GB" i="1" dirty="0" smtClean="0"/>
              <a:t>trans</a:t>
            </a:r>
            <a:r>
              <a:rPr lang="en-GB" dirty="0" smtClean="0"/>
              <a:t>-</a:t>
            </a:r>
            <a:r>
              <a:rPr lang="en-GB" dirty="0" err="1" smtClean="0"/>
              <a:t>eQTLs</a:t>
            </a:r>
            <a:endParaRPr lang="en-GB" dirty="0" smtClean="0"/>
          </a:p>
          <a:p>
            <a:r>
              <a:rPr lang="en-GB" dirty="0" smtClean="0"/>
              <a:t>Linear regression with top 3 PCs, sex, genotyping platform and latent </a:t>
            </a:r>
            <a:r>
              <a:rPr lang="en-GB" dirty="0"/>
              <a:t>factors </a:t>
            </a:r>
            <a:r>
              <a:rPr lang="en-GB" dirty="0" smtClean="0"/>
              <a:t>(PEER method) </a:t>
            </a:r>
            <a:r>
              <a:rPr lang="en-GB" dirty="0"/>
              <a:t>included </a:t>
            </a:r>
            <a:r>
              <a:rPr lang="en-GB" dirty="0" smtClean="0"/>
              <a:t>as covariates</a:t>
            </a:r>
          </a:p>
          <a:p>
            <a:r>
              <a:rPr lang="en-GB" dirty="0" smtClean="0"/>
              <a:t>Exclusions: diseased tissues</a:t>
            </a:r>
          </a:p>
          <a:p>
            <a:r>
              <a:rPr lang="en-GB" dirty="0" smtClean="0"/>
              <a:t>Replication: 4 tissues from </a:t>
            </a:r>
            <a:r>
              <a:rPr lang="en-GB" dirty="0" err="1" smtClean="0"/>
              <a:t>TwinsUK</a:t>
            </a:r>
            <a:r>
              <a:rPr lang="en-GB" dirty="0" smtClean="0"/>
              <a:t> cohort</a:t>
            </a:r>
          </a:p>
          <a:p>
            <a:r>
              <a:rPr lang="en-GB" dirty="0" smtClean="0"/>
              <a:t>Randomisation: order of sample processing for library prep and sequencing was randomised to avoid batch effects</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11</a:t>
            </a:fld>
            <a:endParaRPr lang="en-GB"/>
          </a:p>
        </p:txBody>
      </p:sp>
    </p:spTree>
    <p:extLst>
      <p:ext uri="{BB962C8B-B14F-4D97-AF65-F5344CB8AC3E}">
        <p14:creationId xmlns:p14="http://schemas.microsoft.com/office/powerpoint/2010/main" val="1106784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0160" y="7151"/>
            <a:ext cx="7498080" cy="1143000"/>
          </a:xfrm>
        </p:spPr>
        <p:txBody>
          <a:bodyPr/>
          <a:lstStyle/>
          <a:p>
            <a:r>
              <a:rPr lang="en-GB" dirty="0" smtClean="0"/>
              <a:t>Results</a:t>
            </a:r>
            <a:endParaRPr lang="en-GB" dirty="0"/>
          </a:p>
        </p:txBody>
      </p:sp>
      <p:sp>
        <p:nvSpPr>
          <p:cNvPr id="3" name="Content Placeholder 2"/>
          <p:cNvSpPr>
            <a:spLocks noGrp="1"/>
          </p:cNvSpPr>
          <p:nvPr>
            <p:ph idx="1"/>
          </p:nvPr>
        </p:nvSpPr>
        <p:spPr>
          <a:xfrm>
            <a:off x="1475656" y="1150151"/>
            <a:ext cx="7498080" cy="5616624"/>
          </a:xfrm>
        </p:spPr>
        <p:txBody>
          <a:bodyPr>
            <a:normAutofit fontScale="85000" lnSpcReduction="20000"/>
          </a:bodyPr>
          <a:lstStyle/>
          <a:p>
            <a:r>
              <a:rPr lang="en-GB" dirty="0" smtClean="0"/>
              <a:t>152,869 </a:t>
            </a:r>
            <a:r>
              <a:rPr lang="en-GB" i="1" dirty="0" smtClean="0"/>
              <a:t>cis</a:t>
            </a:r>
            <a:r>
              <a:rPr lang="en-GB" dirty="0" smtClean="0"/>
              <a:t>-</a:t>
            </a:r>
            <a:r>
              <a:rPr lang="en-GB" dirty="0" err="1" smtClean="0"/>
              <a:t>eQTLs</a:t>
            </a:r>
            <a:r>
              <a:rPr lang="en-GB" dirty="0" smtClean="0"/>
              <a:t> for 19,725 genes =&gt; 50.3% of all (known) </a:t>
            </a:r>
            <a:r>
              <a:rPr lang="en-GB" dirty="0" err="1" smtClean="0"/>
              <a:t>lincRNA</a:t>
            </a:r>
            <a:r>
              <a:rPr lang="en-GB" dirty="0" smtClean="0"/>
              <a:t> genes and 86.1% of all (protein-coding) genes</a:t>
            </a:r>
          </a:p>
          <a:p>
            <a:pPr lvl="1"/>
            <a:r>
              <a:rPr lang="en-GB" dirty="0" smtClean="0"/>
              <a:t>Additional 24,886 secondary signals with 24.8% of </a:t>
            </a:r>
            <a:r>
              <a:rPr lang="en-GB" dirty="0" err="1" smtClean="0"/>
              <a:t>lincRNA</a:t>
            </a:r>
            <a:r>
              <a:rPr lang="en-GB" dirty="0" smtClean="0"/>
              <a:t> </a:t>
            </a:r>
            <a:r>
              <a:rPr lang="en-GB" dirty="0" err="1" smtClean="0"/>
              <a:t>eGenes</a:t>
            </a:r>
            <a:r>
              <a:rPr lang="en-GB" dirty="0" smtClean="0"/>
              <a:t> and 41.2% of </a:t>
            </a:r>
            <a:r>
              <a:rPr lang="en-GB" dirty="0" err="1" smtClean="0"/>
              <a:t>eGenes</a:t>
            </a:r>
            <a:r>
              <a:rPr lang="en-GB" dirty="0" smtClean="0"/>
              <a:t> having </a:t>
            </a:r>
            <a:r>
              <a:rPr lang="en-GB" dirty="0" smtClean="0"/>
              <a:t>&gt;1 </a:t>
            </a:r>
            <a:r>
              <a:rPr lang="en-GB" dirty="0" err="1" smtClean="0"/>
              <a:t>eSNPs</a:t>
            </a:r>
            <a:r>
              <a:rPr lang="en-GB" dirty="0" smtClean="0"/>
              <a:t> in </a:t>
            </a:r>
            <a:r>
              <a:rPr lang="en-GB" dirty="0" smtClean="0"/>
              <a:t>≥1 </a:t>
            </a:r>
            <a:r>
              <a:rPr lang="en-GB" dirty="0" smtClean="0"/>
              <a:t>tissue</a:t>
            </a:r>
          </a:p>
          <a:p>
            <a:r>
              <a:rPr lang="en-GB" dirty="0" smtClean="0"/>
              <a:t>673 </a:t>
            </a:r>
            <a:r>
              <a:rPr lang="en-GB" i="1" dirty="0" smtClean="0"/>
              <a:t>trans</a:t>
            </a:r>
            <a:r>
              <a:rPr lang="en-GB" dirty="0" smtClean="0"/>
              <a:t>-</a:t>
            </a:r>
            <a:r>
              <a:rPr lang="en-GB" dirty="0" err="1" smtClean="0"/>
              <a:t>eQTLs</a:t>
            </a:r>
            <a:r>
              <a:rPr lang="en-GB" dirty="0" smtClean="0"/>
              <a:t> for 93 genes (18 tissues)</a:t>
            </a:r>
          </a:p>
          <a:p>
            <a:r>
              <a:rPr lang="en-GB" dirty="0" smtClean="0"/>
              <a:t>Median of 2,816 autosomal </a:t>
            </a:r>
            <a:r>
              <a:rPr lang="en-GB" dirty="0" err="1" smtClean="0"/>
              <a:t>eGenes</a:t>
            </a:r>
            <a:r>
              <a:rPr lang="en-GB" dirty="0" smtClean="0"/>
              <a:t> or </a:t>
            </a:r>
            <a:r>
              <a:rPr lang="en-GB" dirty="0" err="1" smtClean="0"/>
              <a:t>lincRNA</a:t>
            </a:r>
            <a:r>
              <a:rPr lang="en-GB" dirty="0" smtClean="0"/>
              <a:t> </a:t>
            </a:r>
            <a:r>
              <a:rPr lang="en-GB" dirty="0" err="1" smtClean="0"/>
              <a:t>eGenes</a:t>
            </a:r>
            <a:r>
              <a:rPr lang="en-GB" dirty="0" smtClean="0"/>
              <a:t> within each tissue</a:t>
            </a:r>
          </a:p>
          <a:p>
            <a:r>
              <a:rPr lang="en-GB" dirty="0"/>
              <a:t>Protein-coding genes without a </a:t>
            </a:r>
            <a:r>
              <a:rPr lang="en-GB" i="1" dirty="0"/>
              <a:t>cis</a:t>
            </a:r>
            <a:r>
              <a:rPr lang="en-GB" dirty="0"/>
              <a:t>-</a:t>
            </a:r>
            <a:r>
              <a:rPr lang="en-GB" dirty="0" err="1"/>
              <a:t>eQTL</a:t>
            </a:r>
            <a:r>
              <a:rPr lang="en-GB" dirty="0"/>
              <a:t> were likely to be expressed at low levels or loss-of-function intolerant and were enriched for development and environmental </a:t>
            </a:r>
            <a:r>
              <a:rPr lang="en-GB" dirty="0" smtClean="0"/>
              <a:t>response</a:t>
            </a:r>
          </a:p>
          <a:p>
            <a:r>
              <a:rPr lang="en-GB" dirty="0" err="1"/>
              <a:t>lincRNAs</a:t>
            </a:r>
            <a:r>
              <a:rPr lang="en-GB" dirty="0"/>
              <a:t> (</a:t>
            </a:r>
            <a:r>
              <a:rPr lang="en-GB" dirty="0" smtClean="0"/>
              <a:t>probably) have </a:t>
            </a:r>
            <a:r>
              <a:rPr lang="en-GB" dirty="0"/>
              <a:t>a limited role in common disease pathogenesis</a:t>
            </a:r>
          </a:p>
        </p:txBody>
      </p:sp>
      <p:sp>
        <p:nvSpPr>
          <p:cNvPr id="4" name="Slide Number Placeholder 3"/>
          <p:cNvSpPr>
            <a:spLocks noGrp="1"/>
          </p:cNvSpPr>
          <p:nvPr>
            <p:ph type="sldNum" sz="quarter" idx="12"/>
          </p:nvPr>
        </p:nvSpPr>
        <p:spPr/>
        <p:txBody>
          <a:bodyPr/>
          <a:lstStyle/>
          <a:p>
            <a:fld id="{01186F5E-C15D-4D77-835E-44B16F21F441}" type="slidenum">
              <a:rPr lang="en-GB" smtClean="0"/>
              <a:t>12</a:t>
            </a:fld>
            <a:endParaRPr lang="en-GB"/>
          </a:p>
        </p:txBody>
      </p:sp>
    </p:spTree>
    <p:extLst>
      <p:ext uri="{BB962C8B-B14F-4D97-AF65-F5344CB8AC3E}">
        <p14:creationId xmlns:p14="http://schemas.microsoft.com/office/powerpoint/2010/main" val="26904273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79712" y="190577"/>
            <a:ext cx="5400600" cy="6591223"/>
          </a:xfrm>
        </p:spPr>
      </p:pic>
      <p:sp>
        <p:nvSpPr>
          <p:cNvPr id="4" name="Slide Number Placeholder 3"/>
          <p:cNvSpPr>
            <a:spLocks noGrp="1"/>
          </p:cNvSpPr>
          <p:nvPr>
            <p:ph type="sldNum" sz="quarter" idx="12"/>
          </p:nvPr>
        </p:nvSpPr>
        <p:spPr/>
        <p:txBody>
          <a:bodyPr/>
          <a:lstStyle/>
          <a:p>
            <a:fld id="{01186F5E-C15D-4D77-835E-44B16F21F441}" type="slidenum">
              <a:rPr lang="en-GB" smtClean="0"/>
              <a:t>13</a:t>
            </a:fld>
            <a:endParaRPr lang="en-GB"/>
          </a:p>
        </p:txBody>
      </p:sp>
      <p:sp>
        <p:nvSpPr>
          <p:cNvPr id="3" name="Oval 2"/>
          <p:cNvSpPr/>
          <p:nvPr/>
        </p:nvSpPr>
        <p:spPr>
          <a:xfrm>
            <a:off x="2195736" y="5373216"/>
            <a:ext cx="1080120" cy="504056"/>
          </a:xfrm>
          <a:prstGeom prst="ellipse">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cxnSp>
        <p:nvCxnSpPr>
          <p:cNvPr id="7" name="Straight Arrow Connector 6"/>
          <p:cNvCxnSpPr/>
          <p:nvPr/>
        </p:nvCxnSpPr>
        <p:spPr>
          <a:xfrm flipH="1">
            <a:off x="1763688" y="5589240"/>
            <a:ext cx="432048" cy="288032"/>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sp>
        <p:nvSpPr>
          <p:cNvPr id="8" name="TextBox 7"/>
          <p:cNvSpPr txBox="1"/>
          <p:nvPr/>
        </p:nvSpPr>
        <p:spPr>
          <a:xfrm>
            <a:off x="962400" y="5877272"/>
            <a:ext cx="1233336" cy="646331"/>
          </a:xfrm>
          <a:prstGeom prst="rect">
            <a:avLst/>
          </a:prstGeom>
          <a:noFill/>
        </p:spPr>
        <p:txBody>
          <a:bodyPr wrap="square" rtlCol="0">
            <a:spAutoFit/>
          </a:bodyPr>
          <a:lstStyle/>
          <a:p>
            <a:pPr algn="ctr"/>
            <a:r>
              <a:rPr lang="en-GB" dirty="0" smtClean="0"/>
              <a:t>Most </a:t>
            </a:r>
          </a:p>
          <a:p>
            <a:pPr algn="ctr"/>
            <a:r>
              <a:rPr lang="en-GB" i="1" dirty="0" smtClean="0"/>
              <a:t>cis</a:t>
            </a:r>
            <a:r>
              <a:rPr lang="en-GB" dirty="0" smtClean="0"/>
              <a:t>-</a:t>
            </a:r>
            <a:r>
              <a:rPr lang="en-GB" dirty="0" err="1" smtClean="0"/>
              <a:t>eGenes</a:t>
            </a:r>
            <a:endParaRPr lang="en-GB" dirty="0"/>
          </a:p>
        </p:txBody>
      </p:sp>
      <p:sp>
        <p:nvSpPr>
          <p:cNvPr id="9" name="Oval 8"/>
          <p:cNvSpPr/>
          <p:nvPr/>
        </p:nvSpPr>
        <p:spPr>
          <a:xfrm>
            <a:off x="6300192" y="4464783"/>
            <a:ext cx="1080120" cy="504056"/>
          </a:xfrm>
          <a:prstGeom prst="ellipse">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cxnSp>
        <p:nvCxnSpPr>
          <p:cNvPr id="10" name="Straight Arrow Connector 9"/>
          <p:cNvCxnSpPr/>
          <p:nvPr/>
        </p:nvCxnSpPr>
        <p:spPr>
          <a:xfrm>
            <a:off x="7397114" y="4716811"/>
            <a:ext cx="415246" cy="368373"/>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sp>
        <p:nvSpPr>
          <p:cNvPr id="11" name="TextBox 10"/>
          <p:cNvSpPr txBox="1"/>
          <p:nvPr/>
        </p:nvSpPr>
        <p:spPr>
          <a:xfrm>
            <a:off x="7352127" y="4968839"/>
            <a:ext cx="1553827" cy="1754326"/>
          </a:xfrm>
          <a:prstGeom prst="rect">
            <a:avLst/>
          </a:prstGeom>
          <a:noFill/>
        </p:spPr>
        <p:txBody>
          <a:bodyPr wrap="square" rtlCol="0">
            <a:spAutoFit/>
          </a:bodyPr>
          <a:lstStyle/>
          <a:p>
            <a:pPr algn="ctr"/>
            <a:r>
              <a:rPr lang="en-GB" dirty="0" smtClean="0"/>
              <a:t>Most </a:t>
            </a:r>
          </a:p>
          <a:p>
            <a:pPr algn="ctr"/>
            <a:r>
              <a:rPr lang="en-GB" i="1" dirty="0" smtClean="0"/>
              <a:t>trans</a:t>
            </a:r>
            <a:r>
              <a:rPr lang="en-GB" dirty="0" smtClean="0"/>
              <a:t>-</a:t>
            </a:r>
            <a:r>
              <a:rPr lang="en-GB" dirty="0" err="1" smtClean="0"/>
              <a:t>eGenes</a:t>
            </a:r>
            <a:endParaRPr lang="en-GB" dirty="0" smtClean="0"/>
          </a:p>
          <a:p>
            <a:pPr algn="ctr"/>
            <a:r>
              <a:rPr lang="en-GB" dirty="0" smtClean="0"/>
              <a:t>&amp; elevated no of expressed genes (n=16,853)</a:t>
            </a:r>
            <a:endParaRPr lang="en-GB" dirty="0"/>
          </a:p>
        </p:txBody>
      </p:sp>
      <p:sp>
        <p:nvSpPr>
          <p:cNvPr id="12" name="TextBox 11"/>
          <p:cNvSpPr txBox="1"/>
          <p:nvPr/>
        </p:nvSpPr>
        <p:spPr>
          <a:xfrm>
            <a:off x="7629858" y="764704"/>
            <a:ext cx="1629086" cy="323165"/>
          </a:xfrm>
          <a:prstGeom prst="rect">
            <a:avLst/>
          </a:prstGeom>
          <a:noFill/>
        </p:spPr>
        <p:txBody>
          <a:bodyPr wrap="square" rtlCol="0">
            <a:spAutoFit/>
          </a:bodyPr>
          <a:lstStyle/>
          <a:p>
            <a:r>
              <a:rPr lang="en-GB" sz="1500" dirty="0" smtClean="0"/>
              <a:t>Fig. 1</a:t>
            </a:r>
            <a:endParaRPr lang="en-GB" sz="1500" dirty="0"/>
          </a:p>
        </p:txBody>
      </p:sp>
    </p:spTree>
    <p:extLst>
      <p:ext uri="{BB962C8B-B14F-4D97-AF65-F5344CB8AC3E}">
        <p14:creationId xmlns:p14="http://schemas.microsoft.com/office/powerpoint/2010/main" val="175293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7624" y="85053"/>
            <a:ext cx="4320480" cy="6696747"/>
          </a:xfrm>
        </p:spPr>
      </p:pic>
      <p:sp>
        <p:nvSpPr>
          <p:cNvPr id="4" name="Slide Number Placeholder 3"/>
          <p:cNvSpPr>
            <a:spLocks noGrp="1"/>
          </p:cNvSpPr>
          <p:nvPr>
            <p:ph type="sldNum" sz="quarter" idx="12"/>
          </p:nvPr>
        </p:nvSpPr>
        <p:spPr/>
        <p:txBody>
          <a:bodyPr/>
          <a:lstStyle/>
          <a:p>
            <a:fld id="{01186F5E-C15D-4D77-835E-44B16F21F441}" type="slidenum">
              <a:rPr lang="en-GB" smtClean="0"/>
              <a:t>14</a:t>
            </a:fld>
            <a:endParaRPr lang="en-GB"/>
          </a:p>
        </p:txBody>
      </p:sp>
      <p:sp>
        <p:nvSpPr>
          <p:cNvPr id="3" name="Rectangle 2"/>
          <p:cNvSpPr/>
          <p:nvPr/>
        </p:nvSpPr>
        <p:spPr>
          <a:xfrm>
            <a:off x="5632096" y="846138"/>
            <a:ext cx="3177600" cy="646331"/>
          </a:xfrm>
          <a:prstGeom prst="rect">
            <a:avLst/>
          </a:prstGeom>
        </p:spPr>
        <p:txBody>
          <a:bodyPr wrap="square">
            <a:spAutoFit/>
          </a:bodyPr>
          <a:lstStyle/>
          <a:p>
            <a:pPr algn="ctr"/>
            <a:r>
              <a:rPr lang="en-GB" dirty="0"/>
              <a:t>Majority (86.1%) of human genes are </a:t>
            </a:r>
            <a:r>
              <a:rPr lang="en-GB" dirty="0" err="1"/>
              <a:t>eGenes</a:t>
            </a:r>
            <a:r>
              <a:rPr lang="en-GB" dirty="0"/>
              <a:t>: 19,725</a:t>
            </a:r>
          </a:p>
        </p:txBody>
      </p:sp>
      <p:sp>
        <p:nvSpPr>
          <p:cNvPr id="6" name="Rectangle 5"/>
          <p:cNvSpPr/>
          <p:nvPr/>
        </p:nvSpPr>
        <p:spPr>
          <a:xfrm>
            <a:off x="5684493" y="2420888"/>
            <a:ext cx="3177600" cy="1754326"/>
          </a:xfrm>
          <a:prstGeom prst="rect">
            <a:avLst/>
          </a:prstGeom>
        </p:spPr>
        <p:txBody>
          <a:bodyPr wrap="square">
            <a:spAutoFit/>
          </a:bodyPr>
          <a:lstStyle/>
          <a:p>
            <a:pPr algn="ctr"/>
            <a:r>
              <a:rPr lang="en-GB" dirty="0" smtClean="0"/>
              <a:t>Increased sample size -&gt; discovery of </a:t>
            </a:r>
            <a:r>
              <a:rPr lang="en-GB" dirty="0" err="1" smtClean="0"/>
              <a:t>eGenes</a:t>
            </a:r>
            <a:endParaRPr lang="en-GB" dirty="0" smtClean="0"/>
          </a:p>
          <a:p>
            <a:pPr algn="ctr"/>
            <a:endParaRPr lang="en-GB" dirty="0"/>
          </a:p>
          <a:p>
            <a:pPr algn="ctr"/>
            <a:r>
              <a:rPr lang="en-GB" dirty="0" smtClean="0"/>
              <a:t>Increase sample size rather than add more tissues </a:t>
            </a:r>
          </a:p>
          <a:p>
            <a:pPr algn="ctr"/>
            <a:r>
              <a:rPr lang="en-GB" dirty="0" smtClean="0"/>
              <a:t>(Ext. Data Fig. 5c)</a:t>
            </a:r>
            <a:endParaRPr lang="en-GB" dirty="0"/>
          </a:p>
        </p:txBody>
      </p:sp>
      <p:sp>
        <p:nvSpPr>
          <p:cNvPr id="7" name="Rectangle 6"/>
          <p:cNvSpPr/>
          <p:nvPr/>
        </p:nvSpPr>
        <p:spPr>
          <a:xfrm>
            <a:off x="5756088" y="5589240"/>
            <a:ext cx="3177600" cy="646331"/>
          </a:xfrm>
          <a:prstGeom prst="rect">
            <a:avLst/>
          </a:prstGeom>
        </p:spPr>
        <p:txBody>
          <a:bodyPr wrap="square">
            <a:spAutoFit/>
          </a:bodyPr>
          <a:lstStyle/>
          <a:p>
            <a:pPr algn="ctr"/>
            <a:r>
              <a:rPr lang="en-GB" dirty="0" smtClean="0"/>
              <a:t>Testis (n=157) had the most </a:t>
            </a:r>
            <a:r>
              <a:rPr lang="en-GB" i="1" dirty="0" smtClean="0"/>
              <a:t>trans</a:t>
            </a:r>
            <a:r>
              <a:rPr lang="en-GB" dirty="0" smtClean="0"/>
              <a:t>-</a:t>
            </a:r>
            <a:r>
              <a:rPr lang="en-GB" dirty="0" err="1" smtClean="0"/>
              <a:t>eGenes</a:t>
            </a:r>
            <a:r>
              <a:rPr lang="en-GB" dirty="0" smtClean="0"/>
              <a:t>: 35</a:t>
            </a:r>
            <a:endParaRPr lang="en-GB" dirty="0"/>
          </a:p>
        </p:txBody>
      </p:sp>
      <p:sp>
        <p:nvSpPr>
          <p:cNvPr id="8" name="TextBox 7"/>
          <p:cNvSpPr txBox="1"/>
          <p:nvPr/>
        </p:nvSpPr>
        <p:spPr>
          <a:xfrm>
            <a:off x="1011235" y="6534729"/>
            <a:ext cx="1629086" cy="323165"/>
          </a:xfrm>
          <a:prstGeom prst="rect">
            <a:avLst/>
          </a:prstGeom>
          <a:noFill/>
        </p:spPr>
        <p:txBody>
          <a:bodyPr wrap="square" rtlCol="0">
            <a:spAutoFit/>
          </a:bodyPr>
          <a:lstStyle/>
          <a:p>
            <a:r>
              <a:rPr lang="en-GB" sz="1500" dirty="0" smtClean="0"/>
              <a:t>Fig. 1</a:t>
            </a:r>
            <a:endParaRPr lang="en-GB" sz="1500" dirty="0"/>
          </a:p>
        </p:txBody>
      </p:sp>
    </p:spTree>
    <p:extLst>
      <p:ext uri="{BB962C8B-B14F-4D97-AF65-F5344CB8AC3E}">
        <p14:creationId xmlns:p14="http://schemas.microsoft.com/office/powerpoint/2010/main" val="1941532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32508" y="188640"/>
            <a:ext cx="7674056" cy="4916305"/>
          </a:xfrm>
        </p:spPr>
      </p:pic>
      <p:sp>
        <p:nvSpPr>
          <p:cNvPr id="4" name="Slide Number Placeholder 3"/>
          <p:cNvSpPr>
            <a:spLocks noGrp="1"/>
          </p:cNvSpPr>
          <p:nvPr>
            <p:ph type="sldNum" sz="quarter" idx="12"/>
          </p:nvPr>
        </p:nvSpPr>
        <p:spPr/>
        <p:txBody>
          <a:bodyPr/>
          <a:lstStyle/>
          <a:p>
            <a:fld id="{01186F5E-C15D-4D77-835E-44B16F21F441}" type="slidenum">
              <a:rPr lang="en-GB" smtClean="0"/>
              <a:t>15</a:t>
            </a:fld>
            <a:endParaRPr lang="en-GB"/>
          </a:p>
        </p:txBody>
      </p:sp>
      <p:sp>
        <p:nvSpPr>
          <p:cNvPr id="6" name="Content Placeholder 2"/>
          <p:cNvSpPr txBox="1">
            <a:spLocks/>
          </p:cNvSpPr>
          <p:nvPr/>
        </p:nvSpPr>
        <p:spPr>
          <a:xfrm>
            <a:off x="1102127" y="5301208"/>
            <a:ext cx="7498080" cy="1307232"/>
          </a:xfrm>
          <a:prstGeom prst="rect">
            <a:avLst/>
          </a:prstGeom>
        </p:spPr>
        <p:txBody>
          <a:bodyPr>
            <a:normAutofit fontScale="625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GB" i="1" dirty="0" smtClean="0"/>
              <a:t>Trans</a:t>
            </a:r>
            <a:r>
              <a:rPr lang="en-GB" dirty="0" smtClean="0"/>
              <a:t> and </a:t>
            </a:r>
            <a:r>
              <a:rPr lang="en-GB" i="1" dirty="0" smtClean="0"/>
              <a:t>cis</a:t>
            </a:r>
            <a:r>
              <a:rPr lang="en-GB" dirty="0" smtClean="0"/>
              <a:t> effects are similar in related tissues (e.g. brain, muscle)</a:t>
            </a:r>
          </a:p>
          <a:p>
            <a:r>
              <a:rPr lang="en-GB" i="1" dirty="0" smtClean="0"/>
              <a:t>cis</a:t>
            </a:r>
            <a:r>
              <a:rPr lang="en-GB" dirty="0" smtClean="0"/>
              <a:t>-</a:t>
            </a:r>
            <a:r>
              <a:rPr lang="en-GB" dirty="0" err="1" smtClean="0"/>
              <a:t>eQTLs</a:t>
            </a:r>
            <a:r>
              <a:rPr lang="en-GB" dirty="0" smtClean="0"/>
              <a:t> showed bimodal pattern of tissue sharing – either shared my most tissues or a </a:t>
            </a:r>
            <a:r>
              <a:rPr lang="en-GB" dirty="0" smtClean="0"/>
              <a:t>few (2c)</a:t>
            </a:r>
            <a:endParaRPr lang="en-GB" dirty="0" smtClean="0"/>
          </a:p>
          <a:p>
            <a:r>
              <a:rPr lang="en-GB" i="1" dirty="0" smtClean="0"/>
              <a:t>trans</a:t>
            </a:r>
            <a:r>
              <a:rPr lang="en-GB" dirty="0" smtClean="0"/>
              <a:t>-</a:t>
            </a:r>
            <a:r>
              <a:rPr lang="en-GB" dirty="0" err="1" smtClean="0"/>
              <a:t>eQTLs</a:t>
            </a:r>
            <a:r>
              <a:rPr lang="en-GB" dirty="0" smtClean="0"/>
              <a:t> showed higher tissue </a:t>
            </a:r>
            <a:r>
              <a:rPr lang="en-GB" dirty="0" smtClean="0"/>
              <a:t>specificity (2c)</a:t>
            </a:r>
            <a:endParaRPr lang="en-GB" dirty="0" smtClean="0"/>
          </a:p>
        </p:txBody>
      </p:sp>
      <p:sp>
        <p:nvSpPr>
          <p:cNvPr id="7" name="TextBox 6"/>
          <p:cNvSpPr txBox="1"/>
          <p:nvPr/>
        </p:nvSpPr>
        <p:spPr>
          <a:xfrm>
            <a:off x="35496" y="5648761"/>
            <a:ext cx="971600" cy="1092607"/>
          </a:xfrm>
          <a:prstGeom prst="rect">
            <a:avLst/>
          </a:prstGeom>
          <a:noFill/>
        </p:spPr>
        <p:txBody>
          <a:bodyPr wrap="square" rtlCol="0">
            <a:spAutoFit/>
          </a:bodyPr>
          <a:lstStyle/>
          <a:p>
            <a:r>
              <a:rPr lang="en-GB" sz="1300" dirty="0"/>
              <a:t>m</a:t>
            </a:r>
            <a:r>
              <a:rPr lang="en-GB" sz="1300" dirty="0" smtClean="0"/>
              <a:t>: the probability that effect is shared in each tissue</a:t>
            </a:r>
            <a:endParaRPr lang="en-GB" sz="1300" dirty="0"/>
          </a:p>
        </p:txBody>
      </p:sp>
      <p:sp>
        <p:nvSpPr>
          <p:cNvPr id="8" name="TextBox 7"/>
          <p:cNvSpPr txBox="1"/>
          <p:nvPr/>
        </p:nvSpPr>
        <p:spPr>
          <a:xfrm>
            <a:off x="1102127" y="4437112"/>
            <a:ext cx="1629086" cy="323165"/>
          </a:xfrm>
          <a:prstGeom prst="rect">
            <a:avLst/>
          </a:prstGeom>
          <a:noFill/>
        </p:spPr>
        <p:txBody>
          <a:bodyPr wrap="square" rtlCol="0">
            <a:spAutoFit/>
          </a:bodyPr>
          <a:lstStyle/>
          <a:p>
            <a:r>
              <a:rPr lang="en-GB" sz="1500" dirty="0" smtClean="0"/>
              <a:t>Fig. 2</a:t>
            </a:r>
            <a:endParaRPr lang="en-GB" sz="1500" dirty="0"/>
          </a:p>
        </p:txBody>
      </p:sp>
    </p:spTree>
    <p:extLst>
      <p:ext uri="{BB962C8B-B14F-4D97-AF65-F5344CB8AC3E}">
        <p14:creationId xmlns:p14="http://schemas.microsoft.com/office/powerpoint/2010/main" val="3931693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34102" b="51382"/>
          <a:stretch/>
        </p:blipFill>
        <p:spPr>
          <a:xfrm>
            <a:off x="1034969" y="2202879"/>
            <a:ext cx="5337231" cy="2162225"/>
          </a:xfrm>
          <a:prstGeom prst="rect">
            <a:avLst/>
          </a:prstGeom>
        </p:spPr>
      </p:pic>
      <p:sp>
        <p:nvSpPr>
          <p:cNvPr id="2" name="Title 1"/>
          <p:cNvSpPr>
            <a:spLocks noGrp="1"/>
          </p:cNvSpPr>
          <p:nvPr>
            <p:ph type="title"/>
          </p:nvPr>
        </p:nvSpPr>
        <p:spPr>
          <a:xfrm>
            <a:off x="1115568" y="2583"/>
            <a:ext cx="7498080" cy="1143000"/>
          </a:xfrm>
        </p:spPr>
        <p:txBody>
          <a:bodyPr/>
          <a:lstStyle/>
          <a:p>
            <a:r>
              <a:rPr lang="en-GB" dirty="0" smtClean="0"/>
              <a:t>Allele-specific expression</a:t>
            </a:r>
            <a:endParaRPr lang="en-GB" dirty="0"/>
          </a:p>
        </p:txBody>
      </p:sp>
      <p:sp>
        <p:nvSpPr>
          <p:cNvPr id="3" name="Content Placeholder 2"/>
          <p:cNvSpPr>
            <a:spLocks noGrp="1"/>
          </p:cNvSpPr>
          <p:nvPr>
            <p:ph idx="1"/>
          </p:nvPr>
        </p:nvSpPr>
        <p:spPr>
          <a:xfrm>
            <a:off x="1403648" y="908720"/>
            <a:ext cx="7498080" cy="1440160"/>
          </a:xfrm>
        </p:spPr>
        <p:txBody>
          <a:bodyPr>
            <a:normAutofit fontScale="62500" lnSpcReduction="20000"/>
          </a:bodyPr>
          <a:lstStyle/>
          <a:p>
            <a:r>
              <a:rPr lang="en-GB" dirty="0" smtClean="0"/>
              <a:t>Widespread</a:t>
            </a:r>
          </a:p>
          <a:p>
            <a:r>
              <a:rPr lang="en-GB" dirty="0" smtClean="0"/>
              <a:t>1,963 genes had significant allelic imbalance in ≥1 tissue</a:t>
            </a:r>
          </a:p>
          <a:p>
            <a:pPr lvl="1"/>
            <a:r>
              <a:rPr lang="en-GB" dirty="0" smtClean="0"/>
              <a:t>With a median of 570 genes where donor was not heterozygous for top </a:t>
            </a:r>
            <a:r>
              <a:rPr lang="en-GB" dirty="0" err="1" smtClean="0"/>
              <a:t>eSNP</a:t>
            </a:r>
            <a:r>
              <a:rPr lang="en-GB" dirty="0" smtClean="0"/>
              <a:t> – suggesting more complex or rarer regulatory effects at these loci</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16</a:t>
            </a:fld>
            <a:endParaRPr lang="en-GB"/>
          </a:p>
        </p:txBody>
      </p:sp>
      <p:sp>
        <p:nvSpPr>
          <p:cNvPr id="6" name="TextBox 5"/>
          <p:cNvSpPr txBox="1"/>
          <p:nvPr/>
        </p:nvSpPr>
        <p:spPr>
          <a:xfrm>
            <a:off x="6984562" y="6143967"/>
            <a:ext cx="1629086" cy="323165"/>
          </a:xfrm>
          <a:prstGeom prst="rect">
            <a:avLst/>
          </a:prstGeom>
          <a:noFill/>
        </p:spPr>
        <p:txBody>
          <a:bodyPr wrap="square" rtlCol="0">
            <a:spAutoFit/>
          </a:bodyPr>
          <a:lstStyle/>
          <a:p>
            <a:r>
              <a:rPr lang="en-GB" sz="1500" dirty="0" smtClean="0"/>
              <a:t>Supp. Fig 16</a:t>
            </a:r>
            <a:endParaRPr lang="en-GB" sz="1500"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50048" r="67101"/>
          <a:stretch/>
        </p:blipFill>
        <p:spPr>
          <a:xfrm>
            <a:off x="1069387" y="4283212"/>
            <a:ext cx="2664551" cy="2221522"/>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69609" b="51382"/>
          <a:stretch/>
        </p:blipFill>
        <p:spPr>
          <a:xfrm>
            <a:off x="3921969" y="4341287"/>
            <a:ext cx="2461437" cy="2162225"/>
          </a:xfrm>
          <a:prstGeom prst="rect">
            <a:avLst/>
          </a:prstGeom>
        </p:spPr>
      </p:pic>
    </p:spTree>
    <p:extLst>
      <p:ext uri="{BB962C8B-B14F-4D97-AF65-F5344CB8AC3E}">
        <p14:creationId xmlns:p14="http://schemas.microsoft.com/office/powerpoint/2010/main" val="3954485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37392" y="44624"/>
            <a:ext cx="7704856" cy="5788420"/>
          </a:xfrm>
        </p:spPr>
      </p:pic>
      <p:sp>
        <p:nvSpPr>
          <p:cNvPr id="4" name="Slide Number Placeholder 3"/>
          <p:cNvSpPr>
            <a:spLocks noGrp="1"/>
          </p:cNvSpPr>
          <p:nvPr>
            <p:ph type="sldNum" sz="quarter" idx="12"/>
          </p:nvPr>
        </p:nvSpPr>
        <p:spPr/>
        <p:txBody>
          <a:bodyPr/>
          <a:lstStyle/>
          <a:p>
            <a:fld id="{01186F5E-C15D-4D77-835E-44B16F21F441}" type="slidenum">
              <a:rPr lang="en-GB" smtClean="0"/>
              <a:t>17</a:t>
            </a:fld>
            <a:endParaRPr lang="en-GB"/>
          </a:p>
        </p:txBody>
      </p:sp>
      <p:sp>
        <p:nvSpPr>
          <p:cNvPr id="6" name="TextBox 5"/>
          <p:cNvSpPr txBox="1"/>
          <p:nvPr/>
        </p:nvSpPr>
        <p:spPr>
          <a:xfrm>
            <a:off x="1892" y="5689193"/>
            <a:ext cx="1042066" cy="1092607"/>
          </a:xfrm>
          <a:prstGeom prst="rect">
            <a:avLst/>
          </a:prstGeom>
          <a:noFill/>
        </p:spPr>
        <p:txBody>
          <a:bodyPr wrap="square" rtlCol="0">
            <a:spAutoFit/>
          </a:bodyPr>
          <a:lstStyle/>
          <a:p>
            <a:r>
              <a:rPr lang="en-GB" sz="1300" dirty="0" smtClean="0"/>
              <a:t>CRE: cis-regulatory elements e.g. enhancers, promoters</a:t>
            </a:r>
            <a:endParaRPr lang="en-GB" sz="1300" dirty="0"/>
          </a:p>
        </p:txBody>
      </p:sp>
      <p:sp>
        <p:nvSpPr>
          <p:cNvPr id="7" name="Content Placeholder 2"/>
          <p:cNvSpPr txBox="1">
            <a:spLocks/>
          </p:cNvSpPr>
          <p:nvPr/>
        </p:nvSpPr>
        <p:spPr>
          <a:xfrm>
            <a:off x="992011" y="6036934"/>
            <a:ext cx="7447769" cy="773896"/>
          </a:xfrm>
          <a:prstGeom prst="rect">
            <a:avLst/>
          </a:prstGeom>
        </p:spPr>
        <p:txBody>
          <a:bodyPr>
            <a:normAutofit fontScale="775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GB" i="1" dirty="0" smtClean="0"/>
              <a:t>Cis</a:t>
            </a:r>
            <a:r>
              <a:rPr lang="en-GB" dirty="0" smtClean="0"/>
              <a:t>-</a:t>
            </a:r>
            <a:r>
              <a:rPr lang="en-GB" dirty="0" err="1" smtClean="0"/>
              <a:t>eQTLs</a:t>
            </a:r>
            <a:r>
              <a:rPr lang="en-GB" dirty="0" smtClean="0"/>
              <a:t> at canonical </a:t>
            </a:r>
            <a:r>
              <a:rPr lang="en-GB" dirty="0"/>
              <a:t>splice sites (</a:t>
            </a:r>
            <a:r>
              <a:rPr lang="en-GB" dirty="0" smtClean="0"/>
              <a:t>GT–AG intron/exon boundaries) exhibited strongest effects</a:t>
            </a:r>
          </a:p>
        </p:txBody>
      </p:sp>
      <p:sp>
        <p:nvSpPr>
          <p:cNvPr id="8" name="TextBox 7"/>
          <p:cNvSpPr txBox="1"/>
          <p:nvPr/>
        </p:nvSpPr>
        <p:spPr>
          <a:xfrm>
            <a:off x="8456945" y="5850251"/>
            <a:ext cx="585943" cy="323165"/>
          </a:xfrm>
          <a:prstGeom prst="rect">
            <a:avLst/>
          </a:prstGeom>
          <a:noFill/>
        </p:spPr>
        <p:txBody>
          <a:bodyPr wrap="square" rtlCol="0">
            <a:spAutoFit/>
          </a:bodyPr>
          <a:lstStyle/>
          <a:p>
            <a:r>
              <a:rPr lang="en-GB" sz="1500" dirty="0" smtClean="0"/>
              <a:t>Fig. 3</a:t>
            </a:r>
            <a:endParaRPr lang="en-GB" sz="1500" dirty="0"/>
          </a:p>
        </p:txBody>
      </p:sp>
    </p:spTree>
    <p:extLst>
      <p:ext uri="{BB962C8B-B14F-4D97-AF65-F5344CB8AC3E}">
        <p14:creationId xmlns:p14="http://schemas.microsoft.com/office/powerpoint/2010/main" val="26870920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116632"/>
            <a:ext cx="6336704" cy="6098146"/>
          </a:xfrm>
        </p:spPr>
      </p:pic>
      <p:sp>
        <p:nvSpPr>
          <p:cNvPr id="4" name="Slide Number Placeholder 3"/>
          <p:cNvSpPr>
            <a:spLocks noGrp="1"/>
          </p:cNvSpPr>
          <p:nvPr>
            <p:ph type="sldNum" sz="quarter" idx="12"/>
          </p:nvPr>
        </p:nvSpPr>
        <p:spPr/>
        <p:txBody>
          <a:bodyPr/>
          <a:lstStyle/>
          <a:p>
            <a:fld id="{01186F5E-C15D-4D77-835E-44B16F21F441}" type="slidenum">
              <a:rPr lang="en-GB" smtClean="0"/>
              <a:t>18</a:t>
            </a:fld>
            <a:endParaRPr lang="en-GB"/>
          </a:p>
        </p:txBody>
      </p:sp>
      <p:sp>
        <p:nvSpPr>
          <p:cNvPr id="5" name="Rectangle 4"/>
          <p:cNvSpPr/>
          <p:nvPr/>
        </p:nvSpPr>
        <p:spPr>
          <a:xfrm>
            <a:off x="1209400" y="6206090"/>
            <a:ext cx="7632848" cy="646331"/>
          </a:xfrm>
          <a:prstGeom prst="rect">
            <a:avLst/>
          </a:prstGeom>
        </p:spPr>
        <p:txBody>
          <a:bodyPr wrap="square">
            <a:spAutoFit/>
          </a:bodyPr>
          <a:lstStyle/>
          <a:p>
            <a:r>
              <a:rPr lang="en-GB" dirty="0" smtClean="0"/>
              <a:t>17.4% of </a:t>
            </a:r>
            <a:r>
              <a:rPr lang="en-GB" dirty="0" err="1"/>
              <a:t>eGenes</a:t>
            </a:r>
            <a:r>
              <a:rPr lang="en-GB" dirty="0"/>
              <a:t> had </a:t>
            </a:r>
            <a:r>
              <a:rPr lang="en-GB" i="1" dirty="0"/>
              <a:t>cis</a:t>
            </a:r>
            <a:r>
              <a:rPr lang="en-GB" dirty="0"/>
              <a:t>-</a:t>
            </a:r>
            <a:r>
              <a:rPr lang="en-GB" dirty="0" err="1"/>
              <a:t>eQTLs</a:t>
            </a:r>
            <a:r>
              <a:rPr lang="en-GB" dirty="0"/>
              <a:t> with median effect sizes of at least </a:t>
            </a:r>
            <a:r>
              <a:rPr lang="en-GB" dirty="0" smtClean="0"/>
              <a:t>twofold across </a:t>
            </a:r>
            <a:r>
              <a:rPr lang="en-GB" dirty="0"/>
              <a:t>tissues</a:t>
            </a:r>
          </a:p>
        </p:txBody>
      </p:sp>
      <p:sp>
        <p:nvSpPr>
          <p:cNvPr id="7" name="TextBox 6"/>
          <p:cNvSpPr txBox="1"/>
          <p:nvPr/>
        </p:nvSpPr>
        <p:spPr>
          <a:xfrm>
            <a:off x="7179333" y="963100"/>
            <a:ext cx="1944216" cy="323165"/>
          </a:xfrm>
          <a:prstGeom prst="rect">
            <a:avLst/>
          </a:prstGeom>
          <a:noFill/>
        </p:spPr>
        <p:txBody>
          <a:bodyPr wrap="square" rtlCol="0">
            <a:spAutoFit/>
          </a:bodyPr>
          <a:lstStyle/>
          <a:p>
            <a:r>
              <a:rPr lang="en-GB" sz="1500" dirty="0" smtClean="0"/>
              <a:t>Extended Data Fig. 11c</a:t>
            </a:r>
          </a:p>
        </p:txBody>
      </p:sp>
    </p:spTree>
    <p:extLst>
      <p:ext uri="{BB962C8B-B14F-4D97-AF65-F5344CB8AC3E}">
        <p14:creationId xmlns:p14="http://schemas.microsoft.com/office/powerpoint/2010/main" val="39535215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1640" y="116632"/>
            <a:ext cx="4986538" cy="4800600"/>
          </a:xfrm>
        </p:spPr>
      </p:pic>
      <p:sp>
        <p:nvSpPr>
          <p:cNvPr id="4" name="Slide Number Placeholder 3"/>
          <p:cNvSpPr>
            <a:spLocks noGrp="1"/>
          </p:cNvSpPr>
          <p:nvPr>
            <p:ph type="sldNum" sz="quarter" idx="12"/>
          </p:nvPr>
        </p:nvSpPr>
        <p:spPr/>
        <p:txBody>
          <a:bodyPr/>
          <a:lstStyle/>
          <a:p>
            <a:fld id="{01186F5E-C15D-4D77-835E-44B16F21F441}" type="slidenum">
              <a:rPr lang="en-GB" smtClean="0"/>
              <a:t>19</a:t>
            </a:fld>
            <a:endParaRPr lang="en-GB"/>
          </a:p>
        </p:txBody>
      </p:sp>
      <p:sp>
        <p:nvSpPr>
          <p:cNvPr id="6" name="TextBox 5"/>
          <p:cNvSpPr txBox="1"/>
          <p:nvPr/>
        </p:nvSpPr>
        <p:spPr>
          <a:xfrm>
            <a:off x="6588224" y="684555"/>
            <a:ext cx="2160240" cy="553998"/>
          </a:xfrm>
          <a:prstGeom prst="rect">
            <a:avLst/>
          </a:prstGeom>
          <a:noFill/>
        </p:spPr>
        <p:txBody>
          <a:bodyPr wrap="square" rtlCol="0">
            <a:spAutoFit/>
          </a:bodyPr>
          <a:lstStyle/>
          <a:p>
            <a:r>
              <a:rPr lang="en-GB" sz="1500" dirty="0" smtClean="0"/>
              <a:t>Extended Data Fig. 11b</a:t>
            </a:r>
          </a:p>
          <a:p>
            <a:r>
              <a:rPr lang="en-GB" sz="1500" dirty="0" smtClean="0"/>
              <a:t>(also see Fig. 3e)</a:t>
            </a:r>
            <a:endParaRPr lang="en-GB" sz="1500" dirty="0"/>
          </a:p>
        </p:txBody>
      </p:sp>
      <p:sp>
        <p:nvSpPr>
          <p:cNvPr id="7" name="Content Placeholder 2"/>
          <p:cNvSpPr txBox="1">
            <a:spLocks/>
          </p:cNvSpPr>
          <p:nvPr/>
        </p:nvSpPr>
        <p:spPr>
          <a:xfrm>
            <a:off x="971600" y="5104164"/>
            <a:ext cx="7447769" cy="1565196"/>
          </a:xfrm>
          <a:prstGeom prst="rect">
            <a:avLst/>
          </a:prstGeom>
        </p:spPr>
        <p:txBody>
          <a:bodyPr>
            <a:normAutofit fontScale="700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GB" i="1" dirty="0" smtClean="0"/>
              <a:t>cis</a:t>
            </a:r>
            <a:r>
              <a:rPr lang="en-GB" dirty="0" smtClean="0"/>
              <a:t>-</a:t>
            </a:r>
            <a:r>
              <a:rPr lang="en-GB" dirty="0" err="1" smtClean="0"/>
              <a:t>eQTLs</a:t>
            </a:r>
            <a:r>
              <a:rPr lang="en-GB" dirty="0" smtClean="0"/>
              <a:t> upstream of TSSs had the strongest effect and those within transcripts had the smallest</a:t>
            </a:r>
          </a:p>
          <a:p>
            <a:pPr lvl="1"/>
            <a:r>
              <a:rPr lang="en-GB" dirty="0" smtClean="0"/>
              <a:t>Suggests </a:t>
            </a:r>
            <a:r>
              <a:rPr lang="en-GB" dirty="0" err="1" smtClean="0"/>
              <a:t>eQTLs</a:t>
            </a:r>
            <a:r>
              <a:rPr lang="en-GB" dirty="0" smtClean="0"/>
              <a:t> affecting transcription have stronger effects than </a:t>
            </a:r>
            <a:r>
              <a:rPr lang="en-GB" dirty="0" err="1" smtClean="0"/>
              <a:t>eQTLs</a:t>
            </a:r>
            <a:r>
              <a:rPr lang="en-GB" dirty="0" smtClean="0"/>
              <a:t> that affect post-transcriptional regulation of mRNA levels</a:t>
            </a:r>
          </a:p>
        </p:txBody>
      </p:sp>
    </p:spTree>
    <p:extLst>
      <p:ext uri="{BB962C8B-B14F-4D97-AF65-F5344CB8AC3E}">
        <p14:creationId xmlns:p14="http://schemas.microsoft.com/office/powerpoint/2010/main" val="23833432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85837" y="116632"/>
            <a:ext cx="7955232" cy="5465427"/>
          </a:xfrm>
        </p:spPr>
      </p:pic>
      <p:sp>
        <p:nvSpPr>
          <p:cNvPr id="4" name="Slide Number Placeholder 3"/>
          <p:cNvSpPr>
            <a:spLocks noGrp="1"/>
          </p:cNvSpPr>
          <p:nvPr>
            <p:ph type="sldNum" sz="quarter" idx="12"/>
          </p:nvPr>
        </p:nvSpPr>
        <p:spPr/>
        <p:txBody>
          <a:bodyPr/>
          <a:lstStyle/>
          <a:p>
            <a:fld id="{01186F5E-C15D-4D77-835E-44B16F21F441}" type="slidenum">
              <a:rPr lang="en-GB" smtClean="0"/>
              <a:t>20</a:t>
            </a:fld>
            <a:endParaRPr lang="en-GB"/>
          </a:p>
        </p:txBody>
      </p:sp>
      <p:sp>
        <p:nvSpPr>
          <p:cNvPr id="6" name="Content Placeholder 2"/>
          <p:cNvSpPr txBox="1">
            <a:spLocks/>
          </p:cNvSpPr>
          <p:nvPr/>
        </p:nvSpPr>
        <p:spPr>
          <a:xfrm>
            <a:off x="1053688" y="5582059"/>
            <a:ext cx="7447769" cy="1299611"/>
          </a:xfrm>
          <a:prstGeom prst="rect">
            <a:avLst/>
          </a:prstGeom>
        </p:spPr>
        <p:txBody>
          <a:bodyPr>
            <a:normAutofit fontScale="700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GB" dirty="0" smtClean="0"/>
              <a:t>Tissue shared </a:t>
            </a:r>
            <a:r>
              <a:rPr lang="en-GB" dirty="0" err="1" smtClean="0"/>
              <a:t>eGenes</a:t>
            </a:r>
            <a:r>
              <a:rPr lang="en-GB" dirty="0" smtClean="0"/>
              <a:t> are less likely to be loss-of-function mutation intolerant and associated with disease</a:t>
            </a:r>
          </a:p>
          <a:p>
            <a:pPr lvl="1"/>
            <a:r>
              <a:rPr lang="en-GB" dirty="0" smtClean="0"/>
              <a:t>Consistent with purifying selection removing large-effect regulatory variants that involve many tissues</a:t>
            </a:r>
          </a:p>
          <a:p>
            <a:pPr lvl="1"/>
            <a:endParaRPr lang="en-GB" dirty="0" smtClean="0"/>
          </a:p>
          <a:p>
            <a:endParaRPr lang="en-GB" dirty="0" smtClean="0"/>
          </a:p>
        </p:txBody>
      </p:sp>
      <p:sp>
        <p:nvSpPr>
          <p:cNvPr id="7" name="TextBox 6"/>
          <p:cNvSpPr txBox="1"/>
          <p:nvPr/>
        </p:nvSpPr>
        <p:spPr>
          <a:xfrm>
            <a:off x="8537143" y="5085184"/>
            <a:ext cx="585943" cy="323165"/>
          </a:xfrm>
          <a:prstGeom prst="rect">
            <a:avLst/>
          </a:prstGeom>
          <a:noFill/>
        </p:spPr>
        <p:txBody>
          <a:bodyPr wrap="square" rtlCol="0">
            <a:spAutoFit/>
          </a:bodyPr>
          <a:lstStyle/>
          <a:p>
            <a:r>
              <a:rPr lang="en-GB" sz="1500" dirty="0" smtClean="0"/>
              <a:t>Fig. 5</a:t>
            </a:r>
            <a:endParaRPr lang="en-GB" sz="1500" dirty="0"/>
          </a:p>
        </p:txBody>
      </p:sp>
    </p:spTree>
    <p:extLst>
      <p:ext uri="{BB962C8B-B14F-4D97-AF65-F5344CB8AC3E}">
        <p14:creationId xmlns:p14="http://schemas.microsoft.com/office/powerpoint/2010/main" val="15588844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384"/>
            <a:ext cx="7498080" cy="1143000"/>
          </a:xfrm>
        </p:spPr>
        <p:txBody>
          <a:bodyPr>
            <a:normAutofit fontScale="90000"/>
          </a:bodyPr>
          <a:lstStyle/>
          <a:p>
            <a:r>
              <a:rPr lang="en-GB" dirty="0" smtClean="0"/>
              <a:t>GWAS-</a:t>
            </a:r>
            <a:r>
              <a:rPr lang="en-GB" dirty="0" err="1" smtClean="0"/>
              <a:t>eQTL</a:t>
            </a:r>
            <a:r>
              <a:rPr lang="en-GB" dirty="0" smtClean="0"/>
              <a:t> integration (caution!)</a:t>
            </a:r>
            <a:endParaRPr lang="en-GB"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908720"/>
            <a:ext cx="7811216" cy="5231854"/>
          </a:xfrm>
        </p:spPr>
      </p:pic>
      <p:sp>
        <p:nvSpPr>
          <p:cNvPr id="4" name="Slide Number Placeholder 3"/>
          <p:cNvSpPr>
            <a:spLocks noGrp="1"/>
          </p:cNvSpPr>
          <p:nvPr>
            <p:ph type="sldNum" sz="quarter" idx="12"/>
          </p:nvPr>
        </p:nvSpPr>
        <p:spPr/>
        <p:txBody>
          <a:bodyPr/>
          <a:lstStyle/>
          <a:p>
            <a:fld id="{01186F5E-C15D-4D77-835E-44B16F21F441}" type="slidenum">
              <a:rPr lang="en-GB" smtClean="0"/>
              <a:t>21</a:t>
            </a:fld>
            <a:endParaRPr lang="en-GB"/>
          </a:p>
        </p:txBody>
      </p:sp>
      <p:sp>
        <p:nvSpPr>
          <p:cNvPr id="6" name="Content Placeholder 2"/>
          <p:cNvSpPr txBox="1">
            <a:spLocks/>
          </p:cNvSpPr>
          <p:nvPr/>
        </p:nvSpPr>
        <p:spPr>
          <a:xfrm>
            <a:off x="1053688" y="6237312"/>
            <a:ext cx="7447769" cy="644358"/>
          </a:xfrm>
          <a:prstGeom prst="rect">
            <a:avLst/>
          </a:prstGeom>
        </p:spPr>
        <p:txBody>
          <a:bodyPr>
            <a:normAutofit fontScale="625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lvl="1"/>
            <a:r>
              <a:rPr lang="en-GB" dirty="0" smtClean="0"/>
              <a:t>(a) Many </a:t>
            </a:r>
            <a:r>
              <a:rPr lang="en-GB" dirty="0" err="1" smtClean="0"/>
              <a:t>eSNPs</a:t>
            </a:r>
            <a:r>
              <a:rPr lang="en-GB" dirty="0" smtClean="0"/>
              <a:t> associated with &gt;30 </a:t>
            </a:r>
            <a:r>
              <a:rPr lang="en-GB" dirty="0" err="1" smtClean="0"/>
              <a:t>eGenes</a:t>
            </a:r>
            <a:endParaRPr lang="en-GB" dirty="0"/>
          </a:p>
          <a:p>
            <a:pPr lvl="2"/>
            <a:r>
              <a:rPr lang="en-GB" dirty="0" smtClean="0"/>
              <a:t>(c) Gene with the strongest association vary across tissues for these </a:t>
            </a:r>
            <a:r>
              <a:rPr lang="en-GB" dirty="0" err="1" smtClean="0"/>
              <a:t>eSNPs</a:t>
            </a:r>
            <a:endParaRPr lang="en-GB" dirty="0" smtClean="0"/>
          </a:p>
          <a:p>
            <a:endParaRPr lang="en-GB" dirty="0" smtClean="0"/>
          </a:p>
        </p:txBody>
      </p:sp>
      <p:sp>
        <p:nvSpPr>
          <p:cNvPr id="7" name="TextBox 6"/>
          <p:cNvSpPr txBox="1"/>
          <p:nvPr/>
        </p:nvSpPr>
        <p:spPr>
          <a:xfrm>
            <a:off x="7005638" y="1261675"/>
            <a:ext cx="1944216" cy="323165"/>
          </a:xfrm>
          <a:prstGeom prst="rect">
            <a:avLst/>
          </a:prstGeom>
          <a:noFill/>
        </p:spPr>
        <p:txBody>
          <a:bodyPr wrap="square" rtlCol="0">
            <a:spAutoFit/>
          </a:bodyPr>
          <a:lstStyle/>
          <a:p>
            <a:r>
              <a:rPr lang="en-GB" sz="1500" dirty="0" smtClean="0"/>
              <a:t>Extended Data Fig. 15</a:t>
            </a:r>
            <a:endParaRPr lang="en-GB" sz="1500" dirty="0"/>
          </a:p>
        </p:txBody>
      </p:sp>
    </p:spTree>
    <p:extLst>
      <p:ext uri="{BB962C8B-B14F-4D97-AF65-F5344CB8AC3E}">
        <p14:creationId xmlns:p14="http://schemas.microsoft.com/office/powerpoint/2010/main" val="15839215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568" y="413934"/>
            <a:ext cx="7498080" cy="868958"/>
          </a:xfrm>
        </p:spPr>
        <p:txBody>
          <a:bodyPr>
            <a:noAutofit/>
          </a:bodyPr>
          <a:lstStyle/>
          <a:p>
            <a:r>
              <a:rPr lang="en-GB" sz="2500" dirty="0" smtClean="0"/>
              <a:t>Anecdote from Barbara </a:t>
            </a:r>
            <a:r>
              <a:rPr lang="en-GB" sz="2500" dirty="0" err="1" smtClean="0"/>
              <a:t>Engelhardt</a:t>
            </a:r>
            <a:r>
              <a:rPr lang="en-GB" sz="2500" dirty="0" smtClean="0"/>
              <a:t>: the </a:t>
            </a:r>
            <a:r>
              <a:rPr lang="en-GB" sz="2500" dirty="0"/>
              <a:t>need to sift through “noise” in the data to uncover interesting information</a:t>
            </a:r>
            <a:br>
              <a:rPr lang="en-GB" sz="2500" dirty="0"/>
            </a:br>
            <a:endParaRPr lang="en-GB" sz="2500" dirty="0"/>
          </a:p>
        </p:txBody>
      </p:sp>
      <p:sp>
        <p:nvSpPr>
          <p:cNvPr id="3" name="Content Placeholder 2"/>
          <p:cNvSpPr>
            <a:spLocks noGrp="1"/>
          </p:cNvSpPr>
          <p:nvPr>
            <p:ph idx="1"/>
          </p:nvPr>
        </p:nvSpPr>
        <p:spPr>
          <a:xfrm>
            <a:off x="1259632" y="1196752"/>
            <a:ext cx="7811216" cy="5467746"/>
          </a:xfrm>
        </p:spPr>
        <p:txBody>
          <a:bodyPr>
            <a:normAutofit fontScale="47500" lnSpcReduction="20000"/>
          </a:bodyPr>
          <a:lstStyle/>
          <a:p>
            <a:pPr marL="82296" indent="0">
              <a:lnSpc>
                <a:spcPct val="120000"/>
              </a:lnSpc>
              <a:buNone/>
            </a:pPr>
            <a:r>
              <a:rPr lang="en-GB" dirty="0" smtClean="0"/>
              <a:t>“One trans-</a:t>
            </a:r>
            <a:r>
              <a:rPr lang="en-GB" dirty="0" err="1" smtClean="0"/>
              <a:t>eQTL</a:t>
            </a:r>
            <a:r>
              <a:rPr lang="en-GB" dirty="0" smtClean="0"/>
              <a:t> signal was </a:t>
            </a:r>
            <a:r>
              <a:rPr lang="en-GB" dirty="0"/>
              <a:t>strong: an exciting thyroid association, in which a mutation appeared to distally regulate two different genes. We asked ourselves: How is this mutation affecting expression levels in a completely different part of the genome? </a:t>
            </a:r>
            <a:r>
              <a:rPr lang="en-GB" dirty="0" smtClean="0"/>
              <a:t>We </a:t>
            </a:r>
            <a:r>
              <a:rPr lang="en-GB" dirty="0"/>
              <a:t>looked near the mutation on the genome and found a gene called </a:t>
            </a:r>
            <a:r>
              <a:rPr lang="en-GB" i="1" dirty="0"/>
              <a:t>FOXE1</a:t>
            </a:r>
            <a:r>
              <a:rPr lang="en-GB" dirty="0"/>
              <a:t>, for a transcription factor that regulates the transcription of genes all over the genome. The </a:t>
            </a:r>
            <a:r>
              <a:rPr lang="en-GB" i="1" dirty="0"/>
              <a:t>FOXE1</a:t>
            </a:r>
            <a:r>
              <a:rPr lang="en-GB" dirty="0"/>
              <a:t> gene is only expressed in thyroid tissues, which was interesting. But we saw no association between the mutant genotype and the expression levels of </a:t>
            </a:r>
            <a:r>
              <a:rPr lang="en-GB" i="1" dirty="0"/>
              <a:t>FOXE1</a:t>
            </a:r>
            <a:r>
              <a:rPr lang="en-GB" dirty="0"/>
              <a:t>. So we had to look at the components of the original signal we’d removed before — everything that had appeared to be a technical </a:t>
            </a:r>
            <a:r>
              <a:rPr lang="en-GB" dirty="0" err="1"/>
              <a:t>artifact</a:t>
            </a:r>
            <a:r>
              <a:rPr lang="en-GB" dirty="0"/>
              <a:t> — to see if we could detect the effects of the FOXE1 protein broadly on the </a:t>
            </a:r>
            <a:r>
              <a:rPr lang="en-GB" dirty="0" smtClean="0"/>
              <a:t>genome. We </a:t>
            </a:r>
            <a:r>
              <a:rPr lang="en-GB" dirty="0"/>
              <a:t>found a huge impact of </a:t>
            </a:r>
            <a:r>
              <a:rPr lang="en-GB" i="1" dirty="0"/>
              <a:t>FOXE1</a:t>
            </a:r>
            <a:r>
              <a:rPr lang="en-GB" dirty="0"/>
              <a:t> in the technical </a:t>
            </a:r>
            <a:r>
              <a:rPr lang="en-GB" dirty="0" err="1"/>
              <a:t>artifacts</a:t>
            </a:r>
            <a:r>
              <a:rPr lang="en-GB" dirty="0"/>
              <a:t> we’d removed. </a:t>
            </a:r>
            <a:r>
              <a:rPr lang="en-GB" i="1" dirty="0"/>
              <a:t>FOXE1</a:t>
            </a:r>
            <a:r>
              <a:rPr lang="en-GB" dirty="0"/>
              <a:t>, it seems, regulates a large number of genes only in the thyroid. Its variation is driven by the mutant genotype we found. And that genotype is also associated with thyroid cancer risk. We went back to the thyroid cancer samples — we had about 500 from the Cancer Genome Atlas — and replicated the distal association signal. These things tell a compelling story, but we wouldn’t have learned it unless we had tried to understand the signal that we’d </a:t>
            </a:r>
            <a:r>
              <a:rPr lang="en-GB" dirty="0" smtClean="0"/>
              <a:t>removed. The </a:t>
            </a:r>
            <a:r>
              <a:rPr lang="en-GB" dirty="0"/>
              <a:t>signal from broad-effect transcription factors like </a:t>
            </a:r>
            <a:r>
              <a:rPr lang="en-GB" i="1" dirty="0"/>
              <a:t>FOXE1</a:t>
            </a:r>
            <a:r>
              <a:rPr lang="en-GB" dirty="0"/>
              <a:t> actually looks a lot like the effects we typically remove as part of the noise: population structure, or the batches the samples were run in, or the effects of age or sex. A lot of those technical influences are going to affect approximately similar numbers of genes — around 10 percent — in a similar way. That’s why we usually remove signals that have that pattern. In this case, though, we had to understand the domain we were working in. As scientists, we looked through all the signals we’d gotten rid of, and this allowed us to find the effects of </a:t>
            </a:r>
            <a:r>
              <a:rPr lang="en-GB" i="1" dirty="0"/>
              <a:t>FOXE1</a:t>
            </a:r>
            <a:r>
              <a:rPr lang="en-GB" dirty="0"/>
              <a:t> showing up so strongly in there. It involved manual </a:t>
            </a:r>
            <a:r>
              <a:rPr lang="en-GB" dirty="0" smtClean="0"/>
              <a:t>labour </a:t>
            </a:r>
            <a:r>
              <a:rPr lang="en-GB" dirty="0"/>
              <a:t>and insights from a biological background, but we’re thinking about how to develop methods to do it in a more automated way</a:t>
            </a:r>
            <a:r>
              <a:rPr lang="en-GB" dirty="0" smtClean="0"/>
              <a:t>.”</a:t>
            </a:r>
          </a:p>
        </p:txBody>
      </p:sp>
      <p:sp>
        <p:nvSpPr>
          <p:cNvPr id="4" name="Slide Number Placeholder 3"/>
          <p:cNvSpPr>
            <a:spLocks noGrp="1"/>
          </p:cNvSpPr>
          <p:nvPr>
            <p:ph type="sldNum" sz="quarter" idx="12"/>
          </p:nvPr>
        </p:nvSpPr>
        <p:spPr/>
        <p:txBody>
          <a:bodyPr/>
          <a:lstStyle/>
          <a:p>
            <a:fld id="{01186F5E-C15D-4D77-835E-44B16F21F441}" type="slidenum">
              <a:rPr lang="en-GB" smtClean="0"/>
              <a:t>22</a:t>
            </a:fld>
            <a:endParaRPr lang="en-GB"/>
          </a:p>
        </p:txBody>
      </p:sp>
      <p:sp>
        <p:nvSpPr>
          <p:cNvPr id="5" name="Rectangle 4"/>
          <p:cNvSpPr/>
          <p:nvPr/>
        </p:nvSpPr>
        <p:spPr>
          <a:xfrm>
            <a:off x="4900041" y="6525344"/>
            <a:ext cx="4572000" cy="276999"/>
          </a:xfrm>
          <a:prstGeom prst="rect">
            <a:avLst/>
          </a:prstGeom>
        </p:spPr>
        <p:txBody>
          <a:bodyPr>
            <a:spAutoFit/>
          </a:bodyPr>
          <a:lstStyle/>
          <a:p>
            <a:r>
              <a:rPr lang="en-GB" sz="1200" dirty="0"/>
              <a:t>A Statistical Search for Genomic </a:t>
            </a:r>
            <a:r>
              <a:rPr lang="en-GB" sz="1200" dirty="0" smtClean="0"/>
              <a:t>Truths (Quanta Magazine)</a:t>
            </a:r>
            <a:endParaRPr lang="en-GB" sz="1200" dirty="0"/>
          </a:p>
        </p:txBody>
      </p:sp>
    </p:spTree>
    <p:extLst>
      <p:ext uri="{BB962C8B-B14F-4D97-AF65-F5344CB8AC3E}">
        <p14:creationId xmlns:p14="http://schemas.microsoft.com/office/powerpoint/2010/main" val="24267666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3423" y="188640"/>
            <a:ext cx="7957425" cy="2155378"/>
          </a:xfrm>
        </p:spPr>
      </p:pic>
      <p:sp>
        <p:nvSpPr>
          <p:cNvPr id="4" name="Slide Number Placeholder 3"/>
          <p:cNvSpPr>
            <a:spLocks noGrp="1"/>
          </p:cNvSpPr>
          <p:nvPr>
            <p:ph type="sldNum" sz="quarter" idx="12"/>
          </p:nvPr>
        </p:nvSpPr>
        <p:spPr/>
        <p:txBody>
          <a:bodyPr/>
          <a:lstStyle/>
          <a:p>
            <a:fld id="{01186F5E-C15D-4D77-835E-44B16F21F441}" type="slidenum">
              <a:rPr lang="en-GB" smtClean="0"/>
              <a:t>23</a:t>
            </a:fld>
            <a:endParaRPr lang="en-GB"/>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861" y="2658571"/>
            <a:ext cx="3888432" cy="4097488"/>
          </a:xfrm>
          <a:prstGeom prst="rect">
            <a:avLst/>
          </a:prstGeom>
        </p:spPr>
      </p:pic>
      <p:sp>
        <p:nvSpPr>
          <p:cNvPr id="7" name="Content Placeholder 2"/>
          <p:cNvSpPr txBox="1">
            <a:spLocks/>
          </p:cNvSpPr>
          <p:nvPr/>
        </p:nvSpPr>
        <p:spPr>
          <a:xfrm>
            <a:off x="5796136" y="3573016"/>
            <a:ext cx="2921528" cy="2952328"/>
          </a:xfrm>
          <a:prstGeom prst="rect">
            <a:avLst/>
          </a:prstGeom>
        </p:spPr>
        <p:txBody>
          <a:bodyPr>
            <a:normAutofit fontScale="700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GB" dirty="0" smtClean="0"/>
              <a:t>Correlation of </a:t>
            </a:r>
            <a:r>
              <a:rPr lang="en-GB" i="1" dirty="0" smtClean="0"/>
              <a:t>FOXE1</a:t>
            </a:r>
            <a:r>
              <a:rPr lang="en-GB" dirty="0" smtClean="0"/>
              <a:t> expression levels and 5, 6, and 7</a:t>
            </a:r>
            <a:r>
              <a:rPr lang="en-GB" baseline="30000" dirty="0" smtClean="0"/>
              <a:t>th</a:t>
            </a:r>
            <a:r>
              <a:rPr lang="en-GB" dirty="0" smtClean="0"/>
              <a:t> PEER factors was significantly higher than the correlation of random genes’ expression levels at those rank ordered PEER factors</a:t>
            </a:r>
          </a:p>
        </p:txBody>
      </p:sp>
      <p:sp>
        <p:nvSpPr>
          <p:cNvPr id="8" name="Rectangle 7"/>
          <p:cNvSpPr/>
          <p:nvPr/>
        </p:nvSpPr>
        <p:spPr>
          <a:xfrm>
            <a:off x="8009520" y="2344018"/>
            <a:ext cx="832728" cy="338554"/>
          </a:xfrm>
          <a:prstGeom prst="rect">
            <a:avLst/>
          </a:prstGeom>
        </p:spPr>
        <p:txBody>
          <a:bodyPr wrap="none">
            <a:spAutoFit/>
          </a:bodyPr>
          <a:lstStyle/>
          <a:p>
            <a:r>
              <a:rPr lang="en-GB" sz="1600" dirty="0" smtClean="0"/>
              <a:t>Thyroid</a:t>
            </a:r>
            <a:endParaRPr lang="en-GB" sz="1600" dirty="0"/>
          </a:p>
        </p:txBody>
      </p:sp>
      <p:sp>
        <p:nvSpPr>
          <p:cNvPr id="9" name="TextBox 8"/>
          <p:cNvSpPr txBox="1"/>
          <p:nvPr/>
        </p:nvSpPr>
        <p:spPr>
          <a:xfrm>
            <a:off x="7126632" y="2804628"/>
            <a:ext cx="1944216" cy="323165"/>
          </a:xfrm>
          <a:prstGeom prst="rect">
            <a:avLst/>
          </a:prstGeom>
          <a:noFill/>
        </p:spPr>
        <p:txBody>
          <a:bodyPr wrap="square" rtlCol="0">
            <a:spAutoFit/>
          </a:bodyPr>
          <a:lstStyle/>
          <a:p>
            <a:r>
              <a:rPr lang="en-GB" sz="1500" dirty="0" smtClean="0"/>
              <a:t>Extended Data Fig. </a:t>
            </a:r>
            <a:r>
              <a:rPr lang="en-GB" sz="1500" dirty="0" smtClean="0"/>
              <a:t>16</a:t>
            </a:r>
            <a:endParaRPr lang="en-GB" sz="1500" dirty="0"/>
          </a:p>
        </p:txBody>
      </p:sp>
    </p:spTree>
    <p:extLst>
      <p:ext uri="{BB962C8B-B14F-4D97-AF65-F5344CB8AC3E}">
        <p14:creationId xmlns:p14="http://schemas.microsoft.com/office/powerpoint/2010/main" val="38530906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1337" y="227641"/>
            <a:ext cx="7498080" cy="1143000"/>
          </a:xfrm>
        </p:spPr>
        <p:txBody>
          <a:bodyPr/>
          <a:lstStyle/>
          <a:p>
            <a:r>
              <a:rPr lang="en-GB" dirty="0" smtClean="0"/>
              <a:t>Future work</a:t>
            </a:r>
            <a:endParaRPr lang="en-GB" dirty="0"/>
          </a:p>
        </p:txBody>
      </p:sp>
      <p:sp>
        <p:nvSpPr>
          <p:cNvPr id="3" name="Content Placeholder 2"/>
          <p:cNvSpPr>
            <a:spLocks noGrp="1"/>
          </p:cNvSpPr>
          <p:nvPr>
            <p:ph idx="1"/>
          </p:nvPr>
        </p:nvSpPr>
        <p:spPr>
          <a:xfrm>
            <a:off x="1403648" y="1359882"/>
            <a:ext cx="7498080" cy="4800600"/>
          </a:xfrm>
        </p:spPr>
        <p:txBody>
          <a:bodyPr/>
          <a:lstStyle/>
          <a:p>
            <a:r>
              <a:rPr lang="en-GB" dirty="0" smtClean="0"/>
              <a:t>More sample size needed, especially to detect </a:t>
            </a:r>
            <a:r>
              <a:rPr lang="en-GB" i="1" dirty="0" smtClean="0"/>
              <a:t>trans</a:t>
            </a:r>
            <a:r>
              <a:rPr lang="en-GB" dirty="0" smtClean="0"/>
              <a:t>-</a:t>
            </a:r>
            <a:r>
              <a:rPr lang="en-GB" dirty="0" err="1" smtClean="0"/>
              <a:t>eQTLs</a:t>
            </a:r>
            <a:endParaRPr lang="en-GB" dirty="0" smtClean="0"/>
          </a:p>
          <a:p>
            <a:pPr lvl="1"/>
            <a:r>
              <a:rPr lang="en-GB" dirty="0"/>
              <a:t>Final aim: 1000 donors &amp; 53 </a:t>
            </a:r>
            <a:r>
              <a:rPr lang="en-GB" dirty="0" smtClean="0"/>
              <a:t>tissues</a:t>
            </a:r>
            <a:endParaRPr lang="en-GB" dirty="0" smtClean="0"/>
          </a:p>
          <a:p>
            <a:pPr lvl="1"/>
            <a:r>
              <a:rPr lang="en-GB" dirty="0" smtClean="0"/>
              <a:t>Probably find that </a:t>
            </a:r>
            <a:r>
              <a:rPr lang="en-GB" dirty="0" smtClean="0"/>
              <a:t>all genes are </a:t>
            </a:r>
            <a:r>
              <a:rPr lang="en-GB" dirty="0" err="1" smtClean="0"/>
              <a:t>eGenes</a:t>
            </a:r>
            <a:endParaRPr lang="en-GB" dirty="0" smtClean="0"/>
          </a:p>
          <a:p>
            <a:r>
              <a:rPr lang="en-GB" dirty="0" smtClean="0"/>
              <a:t>Current </a:t>
            </a:r>
            <a:r>
              <a:rPr lang="en-GB" dirty="0" smtClean="0"/>
              <a:t>QC methods are too strict</a:t>
            </a:r>
          </a:p>
          <a:p>
            <a:r>
              <a:rPr lang="en-GB" dirty="0" smtClean="0"/>
              <a:t>Large-scale </a:t>
            </a:r>
            <a:r>
              <a:rPr lang="en-GB" dirty="0"/>
              <a:t>s</a:t>
            </a:r>
            <a:r>
              <a:rPr lang="en-GB" dirty="0" smtClean="0"/>
              <a:t>ingle-cell sequencing studies</a:t>
            </a:r>
          </a:p>
          <a:p>
            <a:pPr lvl="1"/>
            <a:r>
              <a:rPr lang="en-GB" dirty="0" smtClean="0"/>
              <a:t>Will (probably) supersede </a:t>
            </a:r>
            <a:r>
              <a:rPr lang="en-GB" dirty="0" err="1" smtClean="0"/>
              <a:t>GTEx</a:t>
            </a:r>
            <a:r>
              <a:rPr lang="en-GB" dirty="0" smtClean="0"/>
              <a:t> if done properly</a:t>
            </a:r>
          </a:p>
        </p:txBody>
      </p:sp>
      <p:sp>
        <p:nvSpPr>
          <p:cNvPr id="4" name="Slide Number Placeholder 3"/>
          <p:cNvSpPr>
            <a:spLocks noGrp="1"/>
          </p:cNvSpPr>
          <p:nvPr>
            <p:ph type="sldNum" sz="quarter" idx="12"/>
          </p:nvPr>
        </p:nvSpPr>
        <p:spPr/>
        <p:txBody>
          <a:bodyPr/>
          <a:lstStyle/>
          <a:p>
            <a:fld id="{01186F5E-C15D-4D77-835E-44B16F21F441}" type="slidenum">
              <a:rPr lang="en-GB" smtClean="0"/>
              <a:t>24</a:t>
            </a:fld>
            <a:endParaRPr lang="en-GB"/>
          </a:p>
        </p:txBody>
      </p:sp>
    </p:spTree>
    <p:extLst>
      <p:ext uri="{BB962C8B-B14F-4D97-AF65-F5344CB8AC3E}">
        <p14:creationId xmlns:p14="http://schemas.microsoft.com/office/powerpoint/2010/main" val="35513800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3888" y="2492896"/>
            <a:ext cx="7498080" cy="1143000"/>
          </a:xfrm>
        </p:spPr>
        <p:txBody>
          <a:bodyPr/>
          <a:lstStyle/>
          <a:p>
            <a:r>
              <a:rPr lang="en-GB" dirty="0" smtClean="0"/>
              <a:t>Extra slides</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25</a:t>
            </a:fld>
            <a:endParaRPr lang="en-GB"/>
          </a:p>
        </p:txBody>
      </p:sp>
    </p:spTree>
    <p:extLst>
      <p:ext uri="{BB962C8B-B14F-4D97-AF65-F5344CB8AC3E}">
        <p14:creationId xmlns:p14="http://schemas.microsoft.com/office/powerpoint/2010/main" val="1085643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4386" y="693123"/>
            <a:ext cx="7898195" cy="607249"/>
          </a:xfrm>
        </p:spPr>
        <p:txBody>
          <a:bodyPr>
            <a:noAutofit/>
          </a:bodyPr>
          <a:lstStyle/>
          <a:p>
            <a:r>
              <a:rPr lang="en-GB" sz="3200" dirty="0" smtClean="0"/>
              <a:t>GWAS-</a:t>
            </a:r>
            <a:r>
              <a:rPr lang="en-GB" sz="3200" dirty="0" err="1" smtClean="0"/>
              <a:t>eQTL</a:t>
            </a:r>
            <a:r>
              <a:rPr lang="en-GB" sz="3200" dirty="0" smtClean="0"/>
              <a:t> signal </a:t>
            </a:r>
            <a:r>
              <a:rPr lang="en-GB" sz="3200" dirty="0" err="1" smtClean="0"/>
              <a:t>colocalisation</a:t>
            </a:r>
            <a:r>
              <a:rPr lang="en-GB" sz="3200" dirty="0" smtClean="0"/>
              <a:t> methods</a:t>
            </a:r>
            <a:endParaRPr lang="en-GB" sz="3200" dirty="0"/>
          </a:p>
        </p:txBody>
      </p:sp>
      <p:sp>
        <p:nvSpPr>
          <p:cNvPr id="7" name="Slide Number Placeholder 6"/>
          <p:cNvSpPr>
            <a:spLocks noGrp="1"/>
          </p:cNvSpPr>
          <p:nvPr>
            <p:ph type="sldNum" sz="quarter" idx="12"/>
          </p:nvPr>
        </p:nvSpPr>
        <p:spPr/>
        <p:txBody>
          <a:bodyPr/>
          <a:lstStyle/>
          <a:p>
            <a:fld id="{01186F5E-C15D-4D77-835E-44B16F21F441}" type="slidenum">
              <a:rPr lang="en-GB" smtClean="0"/>
              <a:t>26</a:t>
            </a:fld>
            <a:endParaRPr lang="en-GB"/>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930" y="1625103"/>
            <a:ext cx="7846235" cy="4070982"/>
          </a:xfrm>
          <a:prstGeom prst="rect">
            <a:avLst/>
          </a:prstGeom>
        </p:spPr>
      </p:pic>
      <p:sp>
        <p:nvSpPr>
          <p:cNvPr id="13" name="Rectangle 12"/>
          <p:cNvSpPr/>
          <p:nvPr/>
        </p:nvSpPr>
        <p:spPr>
          <a:xfrm>
            <a:off x="3635896" y="5843489"/>
            <a:ext cx="3024336" cy="369332"/>
          </a:xfrm>
          <a:prstGeom prst="rect">
            <a:avLst/>
          </a:prstGeom>
        </p:spPr>
        <p:txBody>
          <a:bodyPr wrap="square">
            <a:spAutoFit/>
          </a:bodyPr>
          <a:lstStyle/>
          <a:p>
            <a:r>
              <a:rPr lang="en-GB" dirty="0" smtClean="0"/>
              <a:t>Same causal variant(s) or not?</a:t>
            </a:r>
          </a:p>
        </p:txBody>
      </p:sp>
      <p:sp>
        <p:nvSpPr>
          <p:cNvPr id="3" name="Rectangle 2"/>
          <p:cNvSpPr/>
          <p:nvPr/>
        </p:nvSpPr>
        <p:spPr>
          <a:xfrm>
            <a:off x="7792005" y="5935822"/>
            <a:ext cx="1172757" cy="276999"/>
          </a:xfrm>
          <a:prstGeom prst="rect">
            <a:avLst/>
          </a:prstGeom>
        </p:spPr>
        <p:txBody>
          <a:bodyPr wrap="none">
            <a:spAutoFit/>
          </a:bodyPr>
          <a:lstStyle/>
          <a:p>
            <a:r>
              <a:rPr lang="en-GB" sz="1200" dirty="0"/>
              <a:t>Allen </a:t>
            </a:r>
            <a:r>
              <a:rPr lang="en-GB" sz="1200" i="1" dirty="0"/>
              <a:t>et al</a:t>
            </a:r>
            <a:r>
              <a:rPr lang="en-GB" sz="1200" dirty="0"/>
              <a:t>, 2017</a:t>
            </a:r>
          </a:p>
        </p:txBody>
      </p:sp>
    </p:spTree>
    <p:extLst>
      <p:ext uri="{BB962C8B-B14F-4D97-AF65-F5344CB8AC3E}">
        <p14:creationId xmlns:p14="http://schemas.microsoft.com/office/powerpoint/2010/main" val="23138038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1186F5E-C15D-4D77-835E-44B16F21F441}" type="slidenum">
              <a:rPr lang="en-GB" smtClean="0"/>
              <a:t>27</a:t>
            </a:fld>
            <a:endParaRPr lang="en-GB"/>
          </a:p>
        </p:txBody>
      </p:sp>
      <p:sp>
        <p:nvSpPr>
          <p:cNvPr id="6" name="TextBox 5"/>
          <p:cNvSpPr txBox="1"/>
          <p:nvPr/>
        </p:nvSpPr>
        <p:spPr>
          <a:xfrm>
            <a:off x="5099747" y="1311666"/>
            <a:ext cx="864096" cy="292388"/>
          </a:xfrm>
          <a:prstGeom prst="rect">
            <a:avLst/>
          </a:prstGeom>
          <a:noFill/>
        </p:spPr>
        <p:txBody>
          <a:bodyPr wrap="square" rtlCol="0">
            <a:spAutoFit/>
          </a:bodyPr>
          <a:lstStyle/>
          <a:p>
            <a:r>
              <a:rPr lang="en-GB" sz="1300" dirty="0" smtClean="0"/>
              <a:t>Causality</a:t>
            </a:r>
            <a:endParaRPr lang="en-GB" sz="1300" dirty="0"/>
          </a:p>
        </p:txBody>
      </p:sp>
      <p:sp>
        <p:nvSpPr>
          <p:cNvPr id="7" name="TextBox 6"/>
          <p:cNvSpPr txBox="1"/>
          <p:nvPr/>
        </p:nvSpPr>
        <p:spPr>
          <a:xfrm>
            <a:off x="5080016" y="2621246"/>
            <a:ext cx="883827" cy="292388"/>
          </a:xfrm>
          <a:prstGeom prst="rect">
            <a:avLst/>
          </a:prstGeom>
          <a:noFill/>
        </p:spPr>
        <p:txBody>
          <a:bodyPr wrap="square" rtlCol="0">
            <a:spAutoFit/>
          </a:bodyPr>
          <a:lstStyle/>
          <a:p>
            <a:r>
              <a:rPr lang="en-GB" sz="1300" dirty="0" smtClean="0"/>
              <a:t>Pleiotropy</a:t>
            </a:r>
            <a:endParaRPr lang="en-GB" sz="1300" dirty="0"/>
          </a:p>
        </p:txBody>
      </p:sp>
      <p:sp>
        <p:nvSpPr>
          <p:cNvPr id="8" name="TextBox 7"/>
          <p:cNvSpPr txBox="1"/>
          <p:nvPr/>
        </p:nvSpPr>
        <p:spPr>
          <a:xfrm>
            <a:off x="5191708" y="3759748"/>
            <a:ext cx="739811" cy="292388"/>
          </a:xfrm>
          <a:prstGeom prst="rect">
            <a:avLst/>
          </a:prstGeom>
          <a:noFill/>
        </p:spPr>
        <p:txBody>
          <a:bodyPr wrap="square" rtlCol="0">
            <a:spAutoFit/>
          </a:bodyPr>
          <a:lstStyle/>
          <a:p>
            <a:r>
              <a:rPr lang="en-GB" sz="1300" dirty="0" smtClean="0"/>
              <a:t>Linkage</a:t>
            </a:r>
            <a:endParaRPr lang="en-GB" sz="1300" dirty="0"/>
          </a:p>
        </p:txBody>
      </p:sp>
      <p:sp>
        <p:nvSpPr>
          <p:cNvPr id="11" name="TextBox 10"/>
          <p:cNvSpPr txBox="1"/>
          <p:nvPr/>
        </p:nvSpPr>
        <p:spPr>
          <a:xfrm>
            <a:off x="1187624" y="2575204"/>
            <a:ext cx="1440160" cy="261610"/>
          </a:xfrm>
          <a:prstGeom prst="rect">
            <a:avLst/>
          </a:prstGeom>
          <a:noFill/>
        </p:spPr>
        <p:txBody>
          <a:bodyPr wrap="square" rtlCol="0">
            <a:spAutoFit/>
          </a:bodyPr>
          <a:lstStyle/>
          <a:p>
            <a:r>
              <a:rPr lang="en-GB" sz="1100" dirty="0" smtClean="0"/>
              <a:t>Transcription (</a:t>
            </a:r>
            <a:r>
              <a:rPr lang="en-GB" sz="1100" dirty="0" err="1" smtClean="0"/>
              <a:t>eQTL</a:t>
            </a:r>
            <a:r>
              <a:rPr lang="en-GB" sz="1100" dirty="0" smtClean="0"/>
              <a:t>)</a:t>
            </a:r>
            <a:endParaRPr lang="en-GB" sz="1100" dirty="0"/>
          </a:p>
        </p:txBody>
      </p:sp>
      <p:sp>
        <p:nvSpPr>
          <p:cNvPr id="12" name="TextBox 11"/>
          <p:cNvSpPr txBox="1"/>
          <p:nvPr/>
        </p:nvSpPr>
        <p:spPr>
          <a:xfrm>
            <a:off x="1826453" y="3538992"/>
            <a:ext cx="758087" cy="261610"/>
          </a:xfrm>
          <a:prstGeom prst="rect">
            <a:avLst/>
          </a:prstGeom>
          <a:noFill/>
        </p:spPr>
        <p:txBody>
          <a:bodyPr wrap="square" rtlCol="0">
            <a:spAutoFit/>
          </a:bodyPr>
          <a:lstStyle/>
          <a:p>
            <a:r>
              <a:rPr lang="en-GB" sz="1100" dirty="0" smtClean="0"/>
              <a:t>Genotype</a:t>
            </a:r>
            <a:endParaRPr lang="en-GB" sz="1100" dirty="0"/>
          </a:p>
        </p:txBody>
      </p:sp>
      <p:sp>
        <p:nvSpPr>
          <p:cNvPr id="13" name="TextBox 12"/>
          <p:cNvSpPr txBox="1"/>
          <p:nvPr/>
        </p:nvSpPr>
        <p:spPr>
          <a:xfrm>
            <a:off x="1187624" y="1439198"/>
            <a:ext cx="1433934" cy="261610"/>
          </a:xfrm>
          <a:prstGeom prst="rect">
            <a:avLst/>
          </a:prstGeom>
          <a:noFill/>
        </p:spPr>
        <p:txBody>
          <a:bodyPr wrap="square" rtlCol="0">
            <a:spAutoFit/>
          </a:bodyPr>
          <a:lstStyle/>
          <a:p>
            <a:r>
              <a:rPr lang="en-GB" sz="1100" dirty="0" smtClean="0"/>
              <a:t>Lung Function GWAS</a:t>
            </a:r>
            <a:endParaRPr lang="en-GB" sz="1100" dirty="0"/>
          </a:p>
        </p:txBody>
      </p:sp>
      <p:cxnSp>
        <p:nvCxnSpPr>
          <p:cNvPr id="16" name="Straight Connector 15"/>
          <p:cNvCxnSpPr/>
          <p:nvPr/>
        </p:nvCxnSpPr>
        <p:spPr>
          <a:xfrm>
            <a:off x="2603988" y="4093019"/>
            <a:ext cx="135136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2888626" y="3868875"/>
            <a:ext cx="418654" cy="224144"/>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3307280" y="3818486"/>
            <a:ext cx="0" cy="274533"/>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flipH="1">
            <a:off x="3307280" y="3856198"/>
            <a:ext cx="432048" cy="236821"/>
          </a:xfrm>
          <a:prstGeom prst="line">
            <a:avLst/>
          </a:prstGeom>
          <a:ln w="28575"/>
        </p:spPr>
        <p:style>
          <a:lnRef idx="1">
            <a:schemeClr val="dk1"/>
          </a:lnRef>
          <a:fillRef idx="0">
            <a:schemeClr val="dk1"/>
          </a:fillRef>
          <a:effectRef idx="0">
            <a:schemeClr val="dk1"/>
          </a:effectRef>
          <a:fontRef idx="minor">
            <a:schemeClr val="tx1"/>
          </a:fontRef>
        </p:style>
      </p:cxnSp>
      <p:sp>
        <p:nvSpPr>
          <p:cNvPr id="29" name="TextBox 28"/>
          <p:cNvSpPr txBox="1"/>
          <p:nvPr/>
        </p:nvSpPr>
        <p:spPr>
          <a:xfrm>
            <a:off x="2621172" y="3543377"/>
            <a:ext cx="378106" cy="261610"/>
          </a:xfrm>
          <a:prstGeom prst="rect">
            <a:avLst/>
          </a:prstGeom>
          <a:noFill/>
        </p:spPr>
        <p:txBody>
          <a:bodyPr wrap="square" rtlCol="0">
            <a:spAutoFit/>
          </a:bodyPr>
          <a:lstStyle/>
          <a:p>
            <a:r>
              <a:rPr lang="en-GB" sz="1100" dirty="0" smtClean="0"/>
              <a:t>AA</a:t>
            </a:r>
            <a:endParaRPr lang="en-GB" sz="1100" dirty="0"/>
          </a:p>
        </p:txBody>
      </p:sp>
      <p:sp>
        <p:nvSpPr>
          <p:cNvPr id="30" name="TextBox 29"/>
          <p:cNvSpPr txBox="1"/>
          <p:nvPr/>
        </p:nvSpPr>
        <p:spPr>
          <a:xfrm>
            <a:off x="3118226" y="3538992"/>
            <a:ext cx="378106" cy="261610"/>
          </a:xfrm>
          <a:prstGeom prst="rect">
            <a:avLst/>
          </a:prstGeom>
          <a:noFill/>
        </p:spPr>
        <p:txBody>
          <a:bodyPr wrap="square" rtlCol="0">
            <a:spAutoFit/>
          </a:bodyPr>
          <a:lstStyle/>
          <a:p>
            <a:r>
              <a:rPr lang="en-GB" sz="1100" dirty="0" smtClean="0"/>
              <a:t>Aa</a:t>
            </a:r>
            <a:endParaRPr lang="en-GB" sz="1100" dirty="0"/>
          </a:p>
        </p:txBody>
      </p:sp>
      <p:sp>
        <p:nvSpPr>
          <p:cNvPr id="31" name="TextBox 30"/>
          <p:cNvSpPr txBox="1"/>
          <p:nvPr/>
        </p:nvSpPr>
        <p:spPr>
          <a:xfrm>
            <a:off x="3588823" y="3538992"/>
            <a:ext cx="378106" cy="261610"/>
          </a:xfrm>
          <a:prstGeom prst="rect">
            <a:avLst/>
          </a:prstGeom>
          <a:noFill/>
        </p:spPr>
        <p:txBody>
          <a:bodyPr wrap="square" rtlCol="0">
            <a:spAutoFit/>
          </a:bodyPr>
          <a:lstStyle/>
          <a:p>
            <a:r>
              <a:rPr lang="en-GB" sz="1100" dirty="0" smtClean="0"/>
              <a:t>aa</a:t>
            </a:r>
            <a:endParaRPr lang="en-GB" sz="1100" dirty="0"/>
          </a:p>
        </p:txBody>
      </p:sp>
      <p:cxnSp>
        <p:nvCxnSpPr>
          <p:cNvPr id="32" name="Straight Connector 31"/>
          <p:cNvCxnSpPr/>
          <p:nvPr/>
        </p:nvCxnSpPr>
        <p:spPr>
          <a:xfrm>
            <a:off x="2631597" y="2940891"/>
            <a:ext cx="135136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3" name="Straight Connector 32"/>
          <p:cNvCxnSpPr/>
          <p:nvPr/>
        </p:nvCxnSpPr>
        <p:spPr>
          <a:xfrm>
            <a:off x="2810225" y="2940891"/>
            <a:ext cx="0" cy="60280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3307280" y="2940891"/>
            <a:ext cx="0" cy="60280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7" name="Straight Connector 36"/>
          <p:cNvCxnSpPr/>
          <p:nvPr/>
        </p:nvCxnSpPr>
        <p:spPr>
          <a:xfrm>
            <a:off x="3739328" y="2940891"/>
            <a:ext cx="0" cy="60280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8" name="Straight Connector 37"/>
          <p:cNvCxnSpPr/>
          <p:nvPr/>
        </p:nvCxnSpPr>
        <p:spPr>
          <a:xfrm>
            <a:off x="2822805" y="1869900"/>
            <a:ext cx="0" cy="60280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9" name="Straight Connector 38"/>
          <p:cNvCxnSpPr>
            <a:endCxn id="42" idx="0"/>
          </p:cNvCxnSpPr>
          <p:nvPr/>
        </p:nvCxnSpPr>
        <p:spPr>
          <a:xfrm>
            <a:off x="3307280" y="1869900"/>
            <a:ext cx="1103" cy="715264"/>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40" name="Straight Connector 39"/>
          <p:cNvCxnSpPr>
            <a:endCxn id="43" idx="0"/>
          </p:cNvCxnSpPr>
          <p:nvPr/>
        </p:nvCxnSpPr>
        <p:spPr>
          <a:xfrm flipH="1">
            <a:off x="3737836" y="1869900"/>
            <a:ext cx="1492" cy="826944"/>
          </a:xfrm>
          <a:prstGeom prst="line">
            <a:avLst/>
          </a:prstGeom>
          <a:ln w="28575">
            <a:prstDash val="sysDot"/>
          </a:ln>
        </p:spPr>
        <p:style>
          <a:lnRef idx="1">
            <a:schemeClr val="dk1"/>
          </a:lnRef>
          <a:fillRef idx="0">
            <a:schemeClr val="dk1"/>
          </a:fillRef>
          <a:effectRef idx="0">
            <a:schemeClr val="dk1"/>
          </a:effectRef>
          <a:fontRef idx="minor">
            <a:schemeClr val="tx1"/>
          </a:fontRef>
        </p:style>
      </p:cxnSp>
      <p:sp>
        <p:nvSpPr>
          <p:cNvPr id="41" name="Rectangle 40"/>
          <p:cNvSpPr/>
          <p:nvPr/>
        </p:nvSpPr>
        <p:spPr>
          <a:xfrm>
            <a:off x="2728279" y="2445354"/>
            <a:ext cx="189051" cy="468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3225335" y="2585164"/>
            <a:ext cx="166096" cy="3283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3657382" y="2696844"/>
            <a:ext cx="160907" cy="216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p:cNvSpPr txBox="1"/>
          <p:nvPr/>
        </p:nvSpPr>
        <p:spPr>
          <a:xfrm>
            <a:off x="2847835" y="4119237"/>
            <a:ext cx="1004085" cy="430887"/>
          </a:xfrm>
          <a:prstGeom prst="rect">
            <a:avLst/>
          </a:prstGeom>
          <a:noFill/>
        </p:spPr>
        <p:txBody>
          <a:bodyPr wrap="square" rtlCol="0">
            <a:spAutoFit/>
          </a:bodyPr>
          <a:lstStyle/>
          <a:p>
            <a:r>
              <a:rPr lang="en-GB" sz="1100" dirty="0" smtClean="0"/>
              <a:t>(Non-coding) Causal variant</a:t>
            </a:r>
            <a:endParaRPr lang="en-GB" sz="1100" dirty="0"/>
          </a:p>
        </p:txBody>
      </p:sp>
      <p:cxnSp>
        <p:nvCxnSpPr>
          <p:cNvPr id="50" name="Straight Connector 49"/>
          <p:cNvCxnSpPr/>
          <p:nvPr/>
        </p:nvCxnSpPr>
        <p:spPr>
          <a:xfrm>
            <a:off x="2631597" y="1836305"/>
            <a:ext cx="1351364" cy="0"/>
          </a:xfrm>
          <a:prstGeom prst="line">
            <a:avLst/>
          </a:prstGeom>
          <a:ln w="28575"/>
        </p:spPr>
        <p:style>
          <a:lnRef idx="1">
            <a:schemeClr val="dk1"/>
          </a:lnRef>
          <a:fillRef idx="0">
            <a:schemeClr val="dk1"/>
          </a:fillRef>
          <a:effectRef idx="0">
            <a:schemeClr val="dk1"/>
          </a:effectRef>
          <a:fontRef idx="minor">
            <a:schemeClr val="tx1"/>
          </a:fontRef>
        </p:style>
      </p:cxnSp>
      <p:sp>
        <p:nvSpPr>
          <p:cNvPr id="51" name="Rectangle 50"/>
          <p:cNvSpPr/>
          <p:nvPr/>
        </p:nvSpPr>
        <p:spPr>
          <a:xfrm>
            <a:off x="2728279" y="1340768"/>
            <a:ext cx="189051" cy="46819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2" name="Rectangle 51"/>
          <p:cNvSpPr/>
          <p:nvPr/>
        </p:nvSpPr>
        <p:spPr>
          <a:xfrm>
            <a:off x="3225335" y="1480578"/>
            <a:ext cx="166096" cy="32838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3" name="Rectangle 52"/>
          <p:cNvSpPr/>
          <p:nvPr/>
        </p:nvSpPr>
        <p:spPr>
          <a:xfrm>
            <a:off x="3657382" y="1592258"/>
            <a:ext cx="160907" cy="2167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4" name="Rectangle 53"/>
          <p:cNvSpPr/>
          <p:nvPr/>
        </p:nvSpPr>
        <p:spPr>
          <a:xfrm>
            <a:off x="7652791" y="1347825"/>
            <a:ext cx="932134" cy="2562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6" name="TextBox 55"/>
          <p:cNvSpPr txBox="1"/>
          <p:nvPr/>
        </p:nvSpPr>
        <p:spPr>
          <a:xfrm>
            <a:off x="7806605" y="1335552"/>
            <a:ext cx="1008112" cy="261610"/>
          </a:xfrm>
          <a:prstGeom prst="rect">
            <a:avLst/>
          </a:prstGeom>
          <a:noFill/>
        </p:spPr>
        <p:txBody>
          <a:bodyPr wrap="square" rtlCol="0">
            <a:spAutoFit/>
          </a:bodyPr>
          <a:lstStyle/>
          <a:p>
            <a:r>
              <a:rPr lang="en-GB" sz="1100" b="1" dirty="0" smtClean="0">
                <a:solidFill>
                  <a:schemeClr val="bg1"/>
                </a:solidFill>
              </a:rPr>
              <a:t>Disease</a:t>
            </a:r>
            <a:endParaRPr lang="en-GB" sz="1100" b="1" dirty="0">
              <a:solidFill>
                <a:schemeClr val="bg1"/>
              </a:solidFill>
            </a:endParaRPr>
          </a:p>
        </p:txBody>
      </p:sp>
      <p:sp>
        <p:nvSpPr>
          <p:cNvPr id="57" name="Rectangle 56"/>
          <p:cNvSpPr/>
          <p:nvPr/>
        </p:nvSpPr>
        <p:spPr>
          <a:xfrm>
            <a:off x="6238940" y="1336805"/>
            <a:ext cx="932134" cy="2616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TextBox 54"/>
          <p:cNvSpPr txBox="1"/>
          <p:nvPr/>
        </p:nvSpPr>
        <p:spPr>
          <a:xfrm>
            <a:off x="6184475" y="1345135"/>
            <a:ext cx="1193714" cy="261610"/>
          </a:xfrm>
          <a:prstGeom prst="rect">
            <a:avLst/>
          </a:prstGeom>
          <a:noFill/>
        </p:spPr>
        <p:txBody>
          <a:bodyPr wrap="square" rtlCol="0">
            <a:spAutoFit/>
          </a:bodyPr>
          <a:lstStyle/>
          <a:p>
            <a:r>
              <a:rPr lang="en-GB" sz="1100" b="1" dirty="0" smtClean="0">
                <a:solidFill>
                  <a:schemeClr val="bg1"/>
                </a:solidFill>
              </a:rPr>
              <a:t>Transcription</a:t>
            </a:r>
            <a:endParaRPr lang="en-GB" sz="1100" b="1" dirty="0">
              <a:solidFill>
                <a:schemeClr val="bg1"/>
              </a:solidFill>
            </a:endParaRPr>
          </a:p>
        </p:txBody>
      </p:sp>
      <p:cxnSp>
        <p:nvCxnSpPr>
          <p:cNvPr id="58" name="Straight Connector 57"/>
          <p:cNvCxnSpPr/>
          <p:nvPr/>
        </p:nvCxnSpPr>
        <p:spPr>
          <a:xfrm>
            <a:off x="6804248" y="2060848"/>
            <a:ext cx="135136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9" name="Straight Connector 58"/>
          <p:cNvCxnSpPr/>
          <p:nvPr/>
        </p:nvCxnSpPr>
        <p:spPr>
          <a:xfrm>
            <a:off x="6812522" y="3273674"/>
            <a:ext cx="135136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0" name="Straight Connector 59"/>
          <p:cNvCxnSpPr/>
          <p:nvPr/>
        </p:nvCxnSpPr>
        <p:spPr>
          <a:xfrm>
            <a:off x="6832045" y="4581128"/>
            <a:ext cx="1351364" cy="0"/>
          </a:xfrm>
          <a:prstGeom prst="line">
            <a:avLst/>
          </a:prstGeom>
          <a:ln w="28575"/>
        </p:spPr>
        <p:style>
          <a:lnRef idx="1">
            <a:schemeClr val="dk1"/>
          </a:lnRef>
          <a:fillRef idx="0">
            <a:schemeClr val="dk1"/>
          </a:fillRef>
          <a:effectRef idx="0">
            <a:schemeClr val="dk1"/>
          </a:effectRef>
          <a:fontRef idx="minor">
            <a:schemeClr val="tx1"/>
          </a:fontRef>
        </p:style>
      </p:cxnSp>
      <p:sp>
        <p:nvSpPr>
          <p:cNvPr id="61" name="Rectangle 60"/>
          <p:cNvSpPr/>
          <p:nvPr/>
        </p:nvSpPr>
        <p:spPr>
          <a:xfrm>
            <a:off x="7652791" y="2582068"/>
            <a:ext cx="932134" cy="2562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2" name="TextBox 61"/>
          <p:cNvSpPr txBox="1"/>
          <p:nvPr/>
        </p:nvSpPr>
        <p:spPr>
          <a:xfrm>
            <a:off x="7806605" y="2564904"/>
            <a:ext cx="1008112" cy="261610"/>
          </a:xfrm>
          <a:prstGeom prst="rect">
            <a:avLst/>
          </a:prstGeom>
          <a:noFill/>
        </p:spPr>
        <p:txBody>
          <a:bodyPr wrap="square" rtlCol="0">
            <a:spAutoFit/>
          </a:bodyPr>
          <a:lstStyle/>
          <a:p>
            <a:r>
              <a:rPr lang="en-GB" sz="1100" b="1" dirty="0" smtClean="0">
                <a:solidFill>
                  <a:schemeClr val="bg1"/>
                </a:solidFill>
              </a:rPr>
              <a:t>Disease</a:t>
            </a:r>
            <a:endParaRPr lang="en-GB" sz="1100" b="1" dirty="0">
              <a:solidFill>
                <a:schemeClr val="bg1"/>
              </a:solidFill>
            </a:endParaRPr>
          </a:p>
        </p:txBody>
      </p:sp>
      <p:sp>
        <p:nvSpPr>
          <p:cNvPr id="63" name="Rectangle 62"/>
          <p:cNvSpPr/>
          <p:nvPr/>
        </p:nvSpPr>
        <p:spPr>
          <a:xfrm>
            <a:off x="6238940" y="2571048"/>
            <a:ext cx="932134" cy="2616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p:cNvSpPr txBox="1"/>
          <p:nvPr/>
        </p:nvSpPr>
        <p:spPr>
          <a:xfrm>
            <a:off x="6184475" y="2579378"/>
            <a:ext cx="1193714" cy="261610"/>
          </a:xfrm>
          <a:prstGeom prst="rect">
            <a:avLst/>
          </a:prstGeom>
          <a:noFill/>
        </p:spPr>
        <p:txBody>
          <a:bodyPr wrap="square" rtlCol="0">
            <a:spAutoFit/>
          </a:bodyPr>
          <a:lstStyle/>
          <a:p>
            <a:r>
              <a:rPr lang="en-GB" sz="1100" b="1" dirty="0" smtClean="0">
                <a:solidFill>
                  <a:schemeClr val="bg1"/>
                </a:solidFill>
              </a:rPr>
              <a:t>Transcription</a:t>
            </a:r>
            <a:endParaRPr lang="en-GB" sz="1100" b="1" dirty="0">
              <a:solidFill>
                <a:schemeClr val="bg1"/>
              </a:solidFill>
            </a:endParaRPr>
          </a:p>
        </p:txBody>
      </p:sp>
      <p:sp>
        <p:nvSpPr>
          <p:cNvPr id="65" name="Rectangle 64"/>
          <p:cNvSpPr/>
          <p:nvPr/>
        </p:nvSpPr>
        <p:spPr>
          <a:xfrm>
            <a:off x="7672314" y="3845349"/>
            <a:ext cx="932134" cy="2562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6" name="TextBox 65"/>
          <p:cNvSpPr txBox="1"/>
          <p:nvPr/>
        </p:nvSpPr>
        <p:spPr>
          <a:xfrm>
            <a:off x="7806605" y="3827843"/>
            <a:ext cx="1008112" cy="261610"/>
          </a:xfrm>
          <a:prstGeom prst="rect">
            <a:avLst/>
          </a:prstGeom>
          <a:noFill/>
        </p:spPr>
        <p:txBody>
          <a:bodyPr wrap="square" rtlCol="0">
            <a:spAutoFit/>
          </a:bodyPr>
          <a:lstStyle/>
          <a:p>
            <a:r>
              <a:rPr lang="en-GB" sz="1100" b="1" dirty="0" smtClean="0">
                <a:solidFill>
                  <a:schemeClr val="bg1"/>
                </a:solidFill>
              </a:rPr>
              <a:t>Disease</a:t>
            </a:r>
            <a:endParaRPr lang="en-GB" sz="1100" b="1" dirty="0">
              <a:solidFill>
                <a:schemeClr val="bg1"/>
              </a:solidFill>
            </a:endParaRPr>
          </a:p>
        </p:txBody>
      </p:sp>
      <p:sp>
        <p:nvSpPr>
          <p:cNvPr id="67" name="Rectangle 66"/>
          <p:cNvSpPr/>
          <p:nvPr/>
        </p:nvSpPr>
        <p:spPr>
          <a:xfrm>
            <a:off x="6258463" y="3834329"/>
            <a:ext cx="932134" cy="2616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TextBox 67"/>
          <p:cNvSpPr txBox="1"/>
          <p:nvPr/>
        </p:nvSpPr>
        <p:spPr>
          <a:xfrm>
            <a:off x="6203998" y="3842659"/>
            <a:ext cx="1193714" cy="261610"/>
          </a:xfrm>
          <a:prstGeom prst="rect">
            <a:avLst/>
          </a:prstGeom>
          <a:noFill/>
        </p:spPr>
        <p:txBody>
          <a:bodyPr wrap="square" rtlCol="0">
            <a:spAutoFit/>
          </a:bodyPr>
          <a:lstStyle/>
          <a:p>
            <a:r>
              <a:rPr lang="en-GB" sz="1100" b="1" dirty="0" smtClean="0">
                <a:solidFill>
                  <a:schemeClr val="bg1"/>
                </a:solidFill>
              </a:rPr>
              <a:t>Transcription</a:t>
            </a:r>
            <a:endParaRPr lang="en-GB" sz="1100" b="1" dirty="0">
              <a:solidFill>
                <a:schemeClr val="bg1"/>
              </a:solidFill>
            </a:endParaRPr>
          </a:p>
        </p:txBody>
      </p:sp>
      <p:cxnSp>
        <p:nvCxnSpPr>
          <p:cNvPr id="70" name="Straight Arrow Connector 69"/>
          <p:cNvCxnSpPr/>
          <p:nvPr/>
        </p:nvCxnSpPr>
        <p:spPr>
          <a:xfrm flipV="1">
            <a:off x="7173681" y="1465868"/>
            <a:ext cx="353254" cy="489"/>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73" name="Straight Arrow Connector 72"/>
          <p:cNvCxnSpPr>
            <a:endCxn id="63" idx="2"/>
          </p:cNvCxnSpPr>
          <p:nvPr/>
        </p:nvCxnSpPr>
        <p:spPr>
          <a:xfrm flipH="1" flipV="1">
            <a:off x="6705007" y="2832658"/>
            <a:ext cx="774923" cy="45232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8" name="Straight Arrow Connector 77"/>
          <p:cNvCxnSpPr>
            <a:endCxn id="61" idx="2"/>
          </p:cNvCxnSpPr>
          <p:nvPr/>
        </p:nvCxnSpPr>
        <p:spPr>
          <a:xfrm flipV="1">
            <a:off x="7488204" y="2838297"/>
            <a:ext cx="630654" cy="428195"/>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82" name="Straight Arrow Connector 81"/>
          <p:cNvCxnSpPr/>
          <p:nvPr/>
        </p:nvCxnSpPr>
        <p:spPr>
          <a:xfrm flipH="1" flipV="1">
            <a:off x="6757704" y="4110903"/>
            <a:ext cx="294339" cy="46146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3" name="Straight Arrow Connector 82"/>
          <p:cNvCxnSpPr/>
          <p:nvPr/>
        </p:nvCxnSpPr>
        <p:spPr>
          <a:xfrm flipV="1">
            <a:off x="7772123" y="4116543"/>
            <a:ext cx="399431" cy="449769"/>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86" name="Straight Arrow Connector 85"/>
          <p:cNvCxnSpPr/>
          <p:nvPr/>
        </p:nvCxnSpPr>
        <p:spPr>
          <a:xfrm flipH="1" flipV="1">
            <a:off x="6715049" y="1613379"/>
            <a:ext cx="774923" cy="45232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87" name="TextBox 86"/>
          <p:cNvSpPr txBox="1"/>
          <p:nvPr/>
        </p:nvSpPr>
        <p:spPr>
          <a:xfrm>
            <a:off x="7052043" y="2034972"/>
            <a:ext cx="1440160" cy="261610"/>
          </a:xfrm>
          <a:prstGeom prst="rect">
            <a:avLst/>
          </a:prstGeom>
          <a:noFill/>
        </p:spPr>
        <p:txBody>
          <a:bodyPr wrap="square" rtlCol="0">
            <a:spAutoFit/>
          </a:bodyPr>
          <a:lstStyle/>
          <a:p>
            <a:r>
              <a:rPr lang="en-GB" sz="1100" dirty="0" smtClean="0"/>
              <a:t>Causal variant</a:t>
            </a:r>
            <a:endParaRPr lang="en-GB" sz="1100" dirty="0"/>
          </a:p>
        </p:txBody>
      </p:sp>
      <p:sp>
        <p:nvSpPr>
          <p:cNvPr id="88" name="TextBox 87"/>
          <p:cNvSpPr txBox="1"/>
          <p:nvPr/>
        </p:nvSpPr>
        <p:spPr>
          <a:xfrm>
            <a:off x="7021138" y="3282004"/>
            <a:ext cx="1440160" cy="261610"/>
          </a:xfrm>
          <a:prstGeom prst="rect">
            <a:avLst/>
          </a:prstGeom>
          <a:noFill/>
        </p:spPr>
        <p:txBody>
          <a:bodyPr wrap="square" rtlCol="0">
            <a:spAutoFit/>
          </a:bodyPr>
          <a:lstStyle/>
          <a:p>
            <a:r>
              <a:rPr lang="en-GB" sz="1100" dirty="0" smtClean="0"/>
              <a:t>Causal variant</a:t>
            </a:r>
            <a:endParaRPr lang="en-GB" sz="1100" dirty="0"/>
          </a:p>
        </p:txBody>
      </p:sp>
      <p:sp>
        <p:nvSpPr>
          <p:cNvPr id="89" name="TextBox 88"/>
          <p:cNvSpPr txBox="1"/>
          <p:nvPr/>
        </p:nvSpPr>
        <p:spPr>
          <a:xfrm>
            <a:off x="6570872" y="4590609"/>
            <a:ext cx="907672" cy="430887"/>
          </a:xfrm>
          <a:prstGeom prst="rect">
            <a:avLst/>
          </a:prstGeom>
          <a:noFill/>
        </p:spPr>
        <p:txBody>
          <a:bodyPr wrap="square" rtlCol="0">
            <a:spAutoFit/>
          </a:bodyPr>
          <a:lstStyle/>
          <a:p>
            <a:pPr algn="ctr"/>
            <a:r>
              <a:rPr lang="en-GB" sz="1100" dirty="0" smtClean="0"/>
              <a:t>Causal variant 1</a:t>
            </a:r>
            <a:endParaRPr lang="en-GB" sz="1100" dirty="0"/>
          </a:p>
        </p:txBody>
      </p:sp>
      <p:sp>
        <p:nvSpPr>
          <p:cNvPr id="91" name="TextBox 90"/>
          <p:cNvSpPr txBox="1"/>
          <p:nvPr/>
        </p:nvSpPr>
        <p:spPr>
          <a:xfrm>
            <a:off x="7397712" y="4590609"/>
            <a:ext cx="861489" cy="430887"/>
          </a:xfrm>
          <a:prstGeom prst="rect">
            <a:avLst/>
          </a:prstGeom>
          <a:noFill/>
        </p:spPr>
        <p:txBody>
          <a:bodyPr wrap="square" rtlCol="0">
            <a:spAutoFit/>
          </a:bodyPr>
          <a:lstStyle/>
          <a:p>
            <a:pPr algn="ctr"/>
            <a:r>
              <a:rPr lang="en-GB" sz="1100" dirty="0" smtClean="0"/>
              <a:t>Causal variant 2</a:t>
            </a:r>
            <a:endParaRPr lang="en-GB" sz="1100" dirty="0"/>
          </a:p>
        </p:txBody>
      </p:sp>
      <p:sp>
        <p:nvSpPr>
          <p:cNvPr id="94" name="TextBox 93"/>
          <p:cNvSpPr txBox="1"/>
          <p:nvPr/>
        </p:nvSpPr>
        <p:spPr>
          <a:xfrm>
            <a:off x="3557839" y="413709"/>
            <a:ext cx="2292619" cy="323165"/>
          </a:xfrm>
          <a:prstGeom prst="rect">
            <a:avLst/>
          </a:prstGeom>
          <a:noFill/>
        </p:spPr>
        <p:txBody>
          <a:bodyPr wrap="square" rtlCol="0">
            <a:spAutoFit/>
          </a:bodyPr>
          <a:lstStyle/>
          <a:p>
            <a:r>
              <a:rPr lang="en-GB" sz="1500" b="1" dirty="0" smtClean="0"/>
              <a:t>What we want to see</a:t>
            </a:r>
            <a:endParaRPr lang="en-GB" sz="1500" b="1" dirty="0"/>
          </a:p>
        </p:txBody>
      </p:sp>
      <p:cxnSp>
        <p:nvCxnSpPr>
          <p:cNvPr id="98" name="Straight Arrow Connector 97"/>
          <p:cNvCxnSpPr>
            <a:stCxn id="94" idx="2"/>
            <a:endCxn id="6" idx="0"/>
          </p:cNvCxnSpPr>
          <p:nvPr/>
        </p:nvCxnSpPr>
        <p:spPr>
          <a:xfrm>
            <a:off x="4704149" y="736874"/>
            <a:ext cx="827646" cy="57479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01" name="TextBox 100"/>
          <p:cNvSpPr txBox="1"/>
          <p:nvPr/>
        </p:nvSpPr>
        <p:spPr>
          <a:xfrm>
            <a:off x="3588823" y="5544443"/>
            <a:ext cx="2292619" cy="323165"/>
          </a:xfrm>
          <a:prstGeom prst="rect">
            <a:avLst/>
          </a:prstGeom>
          <a:noFill/>
        </p:spPr>
        <p:txBody>
          <a:bodyPr wrap="square" rtlCol="0">
            <a:spAutoFit/>
          </a:bodyPr>
          <a:lstStyle/>
          <a:p>
            <a:r>
              <a:rPr lang="en-GB" sz="1500" b="1" dirty="0" smtClean="0">
                <a:solidFill>
                  <a:srgbClr val="FF0000"/>
                </a:solidFill>
              </a:rPr>
              <a:t>What we’ll often see</a:t>
            </a:r>
            <a:endParaRPr lang="en-GB" sz="1500" b="1" dirty="0">
              <a:solidFill>
                <a:srgbClr val="FF0000"/>
              </a:solidFill>
            </a:endParaRPr>
          </a:p>
        </p:txBody>
      </p:sp>
      <p:cxnSp>
        <p:nvCxnSpPr>
          <p:cNvPr id="102" name="Straight Arrow Connector 101"/>
          <p:cNvCxnSpPr/>
          <p:nvPr/>
        </p:nvCxnSpPr>
        <p:spPr>
          <a:xfrm flipV="1">
            <a:off x="4604916" y="2967316"/>
            <a:ext cx="759172" cy="2520677"/>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103" name="Straight Arrow Connector 102"/>
          <p:cNvCxnSpPr/>
          <p:nvPr/>
        </p:nvCxnSpPr>
        <p:spPr>
          <a:xfrm flipV="1">
            <a:off x="4599397" y="4137676"/>
            <a:ext cx="881269" cy="1350317"/>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sp>
        <p:nvSpPr>
          <p:cNvPr id="114" name="Right Arrow 113"/>
          <p:cNvSpPr/>
          <p:nvPr/>
        </p:nvSpPr>
        <p:spPr>
          <a:xfrm>
            <a:off x="4315392" y="2472700"/>
            <a:ext cx="544640" cy="440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8365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0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6232" t="22500"/>
          <a:stretch/>
        </p:blipFill>
        <p:spPr>
          <a:xfrm>
            <a:off x="1187624" y="274637"/>
            <a:ext cx="3816424" cy="6368175"/>
          </a:xfrm>
        </p:spPr>
      </p:pic>
      <p:sp>
        <p:nvSpPr>
          <p:cNvPr id="4" name="Slide Number Placeholder 3"/>
          <p:cNvSpPr>
            <a:spLocks noGrp="1"/>
          </p:cNvSpPr>
          <p:nvPr>
            <p:ph type="sldNum" sz="quarter" idx="12"/>
          </p:nvPr>
        </p:nvSpPr>
        <p:spPr/>
        <p:txBody>
          <a:bodyPr/>
          <a:lstStyle/>
          <a:p>
            <a:fld id="{01186F5E-C15D-4D77-835E-44B16F21F441}" type="slidenum">
              <a:rPr lang="en-GB" smtClean="0"/>
              <a:t>28</a:t>
            </a:fld>
            <a:endParaRPr lang="en-GB"/>
          </a:p>
        </p:txBody>
      </p:sp>
      <p:sp>
        <p:nvSpPr>
          <p:cNvPr id="6" name="Rectangle 5"/>
          <p:cNvSpPr/>
          <p:nvPr/>
        </p:nvSpPr>
        <p:spPr>
          <a:xfrm>
            <a:off x="5703067" y="476672"/>
            <a:ext cx="3105544" cy="5632311"/>
          </a:xfrm>
          <a:prstGeom prst="rect">
            <a:avLst/>
          </a:prstGeom>
        </p:spPr>
        <p:txBody>
          <a:bodyPr wrap="square">
            <a:spAutoFit/>
          </a:bodyPr>
          <a:lstStyle/>
          <a:p>
            <a:r>
              <a:rPr lang="en-GB" dirty="0" smtClean="0">
                <a:latin typeface="Lora"/>
              </a:rPr>
              <a:t>(</a:t>
            </a:r>
            <a:r>
              <a:rPr lang="en-GB" b="1" dirty="0" smtClean="0">
                <a:latin typeface="Lora"/>
              </a:rPr>
              <a:t>a</a:t>
            </a:r>
            <a:r>
              <a:rPr lang="en-GB" dirty="0" smtClean="0">
                <a:latin typeface="Lora"/>
              </a:rPr>
              <a:t>) Power </a:t>
            </a:r>
            <a:r>
              <a:rPr lang="en-GB" dirty="0">
                <a:latin typeface="Lora"/>
              </a:rPr>
              <a:t>for </a:t>
            </a:r>
            <a:r>
              <a:rPr lang="en-GB" i="1" dirty="0">
                <a:latin typeface="Lora"/>
              </a:rPr>
              <a:t>cis</a:t>
            </a:r>
            <a:r>
              <a:rPr lang="en-GB" dirty="0">
                <a:latin typeface="Lora"/>
              </a:rPr>
              <a:t>-</a:t>
            </a:r>
            <a:r>
              <a:rPr lang="en-GB" dirty="0" err="1">
                <a:latin typeface="Lora"/>
              </a:rPr>
              <a:t>eQTL</a:t>
            </a:r>
            <a:r>
              <a:rPr lang="en-GB" dirty="0">
                <a:latin typeface="Lora"/>
              </a:rPr>
              <a:t> analysis in which we assume α = 0.05/200,000, reflecting Bonferroni correction for 200,000 hypotheses based on 20,000 genes and an average of 10 non-redundant SNPs in the region ±100 kb of each gene. (</a:t>
            </a:r>
            <a:r>
              <a:rPr lang="en-GB" b="1" dirty="0">
                <a:latin typeface="Lora"/>
              </a:rPr>
              <a:t>b</a:t>
            </a:r>
            <a:r>
              <a:rPr lang="en-GB" dirty="0">
                <a:latin typeface="Lora"/>
              </a:rPr>
              <a:t>) Power for </a:t>
            </a:r>
            <a:r>
              <a:rPr lang="en-GB" i="1" dirty="0">
                <a:latin typeface="Lora"/>
              </a:rPr>
              <a:t>trans</a:t>
            </a:r>
            <a:r>
              <a:rPr lang="en-GB" dirty="0">
                <a:latin typeface="Lora"/>
              </a:rPr>
              <a:t>-</a:t>
            </a:r>
            <a:r>
              <a:rPr lang="en-GB" dirty="0" err="1">
                <a:latin typeface="Lora"/>
              </a:rPr>
              <a:t>eQTL</a:t>
            </a:r>
            <a:r>
              <a:rPr lang="en-GB" dirty="0">
                <a:latin typeface="Lora"/>
              </a:rPr>
              <a:t> analysis in which we test 20,000 genes against 5 million SNPs in a total of </a:t>
            </a:r>
            <a:r>
              <a:rPr lang="en-GB" dirty="0" smtClean="0">
                <a:latin typeface="Lora"/>
              </a:rPr>
              <a:t>10</a:t>
            </a:r>
            <a:r>
              <a:rPr lang="en-GB" baseline="30000" dirty="0" smtClean="0">
                <a:latin typeface="Lora"/>
              </a:rPr>
              <a:t>11</a:t>
            </a:r>
            <a:r>
              <a:rPr lang="en-GB" dirty="0">
                <a:latin typeface="Lora"/>
              </a:rPr>
              <a:t> tests with </a:t>
            </a:r>
            <a:r>
              <a:rPr lang="en-GB" dirty="0" smtClean="0">
                <a:latin typeface="Lora"/>
              </a:rPr>
              <a:t>α=5×10</a:t>
            </a:r>
            <a:r>
              <a:rPr lang="en-GB" baseline="30000" dirty="0">
                <a:latin typeface="Lora"/>
              </a:rPr>
              <a:t>−</a:t>
            </a:r>
            <a:r>
              <a:rPr lang="en-GB" baseline="30000" dirty="0" smtClean="0">
                <a:latin typeface="Lora"/>
              </a:rPr>
              <a:t>13</a:t>
            </a:r>
            <a:endParaRPr lang="en-GB" dirty="0" smtClean="0">
              <a:latin typeface="Lora"/>
            </a:endParaRPr>
          </a:p>
          <a:p>
            <a:endParaRPr lang="en-GB" dirty="0" smtClean="0"/>
          </a:p>
          <a:p>
            <a:endParaRPr lang="en-GB" dirty="0"/>
          </a:p>
          <a:p>
            <a:endParaRPr lang="en-GB" dirty="0" smtClean="0"/>
          </a:p>
          <a:p>
            <a:r>
              <a:rPr lang="en-GB" dirty="0" smtClean="0"/>
              <a:t>Fig. 1 from GTEx Consortium 2013, Nat Genet</a:t>
            </a:r>
            <a:endParaRPr lang="en-GB" dirty="0"/>
          </a:p>
        </p:txBody>
      </p:sp>
    </p:spTree>
    <p:extLst>
      <p:ext uri="{BB962C8B-B14F-4D97-AF65-F5344CB8AC3E}">
        <p14:creationId xmlns:p14="http://schemas.microsoft.com/office/powerpoint/2010/main" val="24454683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9726</TotalTime>
  <Words>1982</Words>
  <Application>Microsoft Office PowerPoint</Application>
  <PresentationFormat>On-screen Show (4:3)</PresentationFormat>
  <Paragraphs>254</Paragraphs>
  <Slides>28</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Calibri</vt:lpstr>
      <vt:lpstr>Gill Sans MT</vt:lpstr>
      <vt:lpstr>Lora</vt:lpstr>
      <vt:lpstr>Verdana</vt:lpstr>
      <vt:lpstr>Wingdings 2</vt:lpstr>
      <vt:lpstr>Solstice</vt:lpstr>
      <vt:lpstr>Genetic effects on gene expression across human tissues</vt:lpstr>
      <vt:lpstr>Contents</vt:lpstr>
      <vt:lpstr>Why?</vt:lpstr>
      <vt:lpstr>RNA-seq</vt:lpstr>
      <vt:lpstr>RPKM </vt:lpstr>
      <vt:lpstr>GTEx V6p (patch)</vt:lpstr>
      <vt:lpstr>Other studies</vt:lpstr>
      <vt:lpstr>PowerPoint Presentation</vt:lpstr>
      <vt:lpstr>Terminology</vt:lpstr>
      <vt:lpstr>Allele-specific expression</vt:lpstr>
      <vt:lpstr>Methods</vt:lpstr>
      <vt:lpstr>Results</vt:lpstr>
      <vt:lpstr>PowerPoint Presentation</vt:lpstr>
      <vt:lpstr>PowerPoint Presentation</vt:lpstr>
      <vt:lpstr>PowerPoint Presentation</vt:lpstr>
      <vt:lpstr>Allele-specific expression</vt:lpstr>
      <vt:lpstr>PowerPoint Presentation</vt:lpstr>
      <vt:lpstr>PowerPoint Presentation</vt:lpstr>
      <vt:lpstr>PowerPoint Presentation</vt:lpstr>
      <vt:lpstr>PowerPoint Presentation</vt:lpstr>
      <vt:lpstr>GWAS-eQTL integration (caution!)</vt:lpstr>
      <vt:lpstr>Anecdote from Barbara Engelhardt: the need to sift through “noise” in the data to uncover interesting information </vt:lpstr>
      <vt:lpstr>PowerPoint Presentation</vt:lpstr>
      <vt:lpstr>Future work</vt:lpstr>
      <vt:lpstr>Extra slides</vt:lpstr>
      <vt:lpstr>GWAS-eQTL signal colocalisation methods</vt:lpstr>
      <vt:lpstr>PowerPoint Presentation</vt:lpstr>
      <vt:lpstr>PowerPoint Presentation</vt:lpstr>
    </vt:vector>
  </TitlesOfParts>
  <Company>University of Leicester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a large set of rare complete human knockouts</dc:title>
  <dc:creator>ame26</dc:creator>
  <cp:lastModifiedBy>Erzurumluoglu, Mesut</cp:lastModifiedBy>
  <cp:revision>473</cp:revision>
  <cp:lastPrinted>2018-07-10T11:50:02Z</cp:lastPrinted>
  <dcterms:created xsi:type="dcterms:W3CDTF">2016-01-18T11:52:31Z</dcterms:created>
  <dcterms:modified xsi:type="dcterms:W3CDTF">2018-07-11T13:50:32Z</dcterms:modified>
</cp:coreProperties>
</file>