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9"/>
  </p:notesMasterIdLst>
  <p:sldIdLst>
    <p:sldId id="283" r:id="rId3"/>
    <p:sldId id="256" r:id="rId4"/>
    <p:sldId id="281" r:id="rId5"/>
    <p:sldId id="269" r:id="rId6"/>
    <p:sldId id="284" r:id="rId7"/>
    <p:sldId id="272" r:id="rId8"/>
    <p:sldId id="285" r:id="rId9"/>
    <p:sldId id="267" r:id="rId10"/>
    <p:sldId id="271" r:id="rId11"/>
    <p:sldId id="287" r:id="rId12"/>
    <p:sldId id="282" r:id="rId13"/>
    <p:sldId id="270" r:id="rId14"/>
    <p:sldId id="275" r:id="rId15"/>
    <p:sldId id="276" r:id="rId16"/>
    <p:sldId id="277" r:id="rId17"/>
    <p:sldId id="278" r:id="rId18"/>
    <p:sldId id="286" r:id="rId19"/>
    <p:sldId id="311" r:id="rId20"/>
    <p:sldId id="288" r:id="rId21"/>
    <p:sldId id="289" r:id="rId22"/>
    <p:sldId id="307" r:id="rId23"/>
    <p:sldId id="290" r:id="rId24"/>
    <p:sldId id="292" r:id="rId25"/>
    <p:sldId id="293" r:id="rId26"/>
    <p:sldId id="308" r:id="rId27"/>
    <p:sldId id="309" r:id="rId28"/>
    <p:sldId id="295" r:id="rId29"/>
    <p:sldId id="297" r:id="rId30"/>
    <p:sldId id="299" r:id="rId31"/>
    <p:sldId id="301" r:id="rId32"/>
    <p:sldId id="302" r:id="rId33"/>
    <p:sldId id="304" r:id="rId34"/>
    <p:sldId id="305" r:id="rId35"/>
    <p:sldId id="312" r:id="rId36"/>
    <p:sldId id="310" r:id="rId37"/>
    <p:sldId id="306" r:id="rId3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3502" autoAdjust="0"/>
  </p:normalViewPr>
  <p:slideViewPr>
    <p:cSldViewPr>
      <p:cViewPr varScale="1">
        <p:scale>
          <a:sx n="114" d="100"/>
          <a:sy n="114" d="100"/>
        </p:scale>
        <p:origin x="1506" y="10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4175-4FB2-8583-EA645FA3E6F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4175-4FB2-8583-EA645FA3E6F6}"/>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4175-4FB2-8583-EA645FA3E6F6}"/>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4175-4FB2-8583-EA645FA3E6F6}"/>
              </c:ext>
            </c:extLst>
          </c:dPt>
          <c:cat>
            <c:strRef>
              <c:f>Sheet1!$A$2:$A$5</c:f>
              <c:strCache>
                <c:ptCount val="4"/>
                <c:pt idx="0">
                  <c:v>Reading/training</c:v>
                </c:pt>
                <c:pt idx="1">
                  <c:v>Analysis</c:v>
                </c:pt>
                <c:pt idx="2">
                  <c:v>Trying stuff out</c:v>
                </c:pt>
                <c:pt idx="3">
                  <c:v>Reports/Writing</c:v>
                </c:pt>
              </c:strCache>
            </c:strRef>
          </c:cat>
          <c:val>
            <c:numRef>
              <c:f>Sheet1!$B$2:$B$5</c:f>
              <c:numCache>
                <c:formatCode>General</c:formatCode>
                <c:ptCount val="4"/>
                <c:pt idx="0">
                  <c:v>10</c:v>
                </c:pt>
                <c:pt idx="1">
                  <c:v>10</c:v>
                </c:pt>
                <c:pt idx="2">
                  <c:v>60</c:v>
                </c:pt>
                <c:pt idx="3">
                  <c:v>20</c:v>
                </c:pt>
              </c:numCache>
            </c:numRef>
          </c:val>
          <c:extLst xmlns:c16r2="http://schemas.microsoft.com/office/drawing/2015/06/chart">
            <c:ext xmlns:c16="http://schemas.microsoft.com/office/drawing/2014/chart" uri="{C3380CC4-5D6E-409C-BE32-E72D297353CC}">
              <c16:uniqueId val="{00000008-4175-4FB2-8583-EA645FA3E6F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dirty="0">
                <a:solidFill>
                  <a:schemeClr val="tx1"/>
                </a:solidFill>
              </a:rPr>
              <a:t>Average</a:t>
            </a:r>
            <a:r>
              <a:rPr lang="en-US" sz="2000" b="1" baseline="0" dirty="0">
                <a:solidFill>
                  <a:schemeClr val="tx1"/>
                </a:solidFill>
              </a:rPr>
              <a:t> papers v prestige gained</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Sheet1!$B$6</c:f>
              <c:strCache>
                <c:ptCount val="1"/>
                <c:pt idx="0">
                  <c:v>Points</c:v>
                </c:pt>
              </c:strCache>
            </c:strRef>
          </c:tx>
          <c:spPr>
            <a:ln w="28575" cap="rnd">
              <a:solidFill>
                <a:schemeClr val="accent1"/>
              </a:solidFill>
              <a:round/>
            </a:ln>
            <a:effectLst/>
          </c:spPr>
          <c:marker>
            <c:symbol val="none"/>
          </c:marker>
          <c:val>
            <c:numRef>
              <c:f>Sheet1!$B$7:$B$14</c:f>
              <c:numCache>
                <c:formatCode>General</c:formatCode>
                <c:ptCount val="8"/>
                <c:pt idx="0">
                  <c:v>0</c:v>
                </c:pt>
                <c:pt idx="1">
                  <c:v>5</c:v>
                </c:pt>
                <c:pt idx="2">
                  <c:v>10</c:v>
                </c:pt>
                <c:pt idx="3">
                  <c:v>11</c:v>
                </c:pt>
                <c:pt idx="4">
                  <c:v>11</c:v>
                </c:pt>
                <c:pt idx="5">
                  <c:v>11</c:v>
                </c:pt>
                <c:pt idx="6">
                  <c:v>10</c:v>
                </c:pt>
                <c:pt idx="7">
                  <c:v>8</c:v>
                </c:pt>
              </c:numCache>
            </c:numRef>
          </c:val>
          <c:smooth val="0"/>
          <c:extLst xmlns:c16r2="http://schemas.microsoft.com/office/drawing/2015/06/chart">
            <c:ext xmlns:c16="http://schemas.microsoft.com/office/drawing/2014/chart" uri="{C3380CC4-5D6E-409C-BE32-E72D297353CC}">
              <c16:uniqueId val="{00000000-9D2E-42DB-8A9A-B489247497C3}"/>
            </c:ext>
          </c:extLst>
        </c:ser>
        <c:dLbls>
          <c:showLegendKey val="0"/>
          <c:showVal val="0"/>
          <c:showCatName val="0"/>
          <c:showSerName val="0"/>
          <c:showPercent val="0"/>
          <c:showBubbleSize val="0"/>
        </c:dLbls>
        <c:smooth val="0"/>
        <c:axId val="55224504"/>
        <c:axId val="55224896"/>
      </c:lineChart>
      <c:catAx>
        <c:axId val="5522450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224896"/>
        <c:crosses val="autoZero"/>
        <c:auto val="1"/>
        <c:lblAlgn val="ctr"/>
        <c:lblOffset val="100"/>
        <c:noMultiLvlLbl val="0"/>
      </c:catAx>
      <c:valAx>
        <c:axId val="5522489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5224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5F36F56E-9323-419A-8075-2E63B91F7118}" type="datetimeFigureOut">
              <a:rPr lang="en-GB" smtClean="0"/>
              <a:t>24/09/2018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81A720C9-2FEF-4BD2-90FA-8616AEACC82E}" type="slidenum">
              <a:rPr lang="en-GB" smtClean="0"/>
              <a:t>‹#›</a:t>
            </a:fld>
            <a:endParaRPr lang="en-GB"/>
          </a:p>
        </p:txBody>
      </p:sp>
    </p:spTree>
    <p:extLst>
      <p:ext uri="{BB962C8B-B14F-4D97-AF65-F5344CB8AC3E}">
        <p14:creationId xmlns:p14="http://schemas.microsoft.com/office/powerpoint/2010/main" val="117501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err="1"/>
              <a:t>Getir</a:t>
            </a:r>
            <a:r>
              <a:rPr lang="en-GB" sz="1200" baseline="0" dirty="0"/>
              <a:t> </a:t>
            </a:r>
            <a:r>
              <a:rPr lang="en-GB" sz="1200" baseline="0" dirty="0" err="1"/>
              <a:t>yaninda</a:t>
            </a:r>
            <a:r>
              <a:rPr lang="en-GB" sz="1200" baseline="0" dirty="0"/>
              <a:t>: CV, </a:t>
            </a:r>
            <a:r>
              <a:rPr lang="en-GB" sz="1200" baseline="0"/>
              <a:t>Personal Statement</a:t>
            </a:r>
            <a:endParaRPr lang="en-GB" sz="1200" baseline="0" dirty="0"/>
          </a:p>
        </p:txBody>
      </p:sp>
      <p:sp>
        <p:nvSpPr>
          <p:cNvPr id="4" name="Slide Number Placeholder 3"/>
          <p:cNvSpPr>
            <a:spLocks noGrp="1"/>
          </p:cNvSpPr>
          <p:nvPr>
            <p:ph type="sldNum" sz="quarter" idx="10"/>
          </p:nvPr>
        </p:nvSpPr>
        <p:spPr/>
        <p:txBody>
          <a:bodyPr/>
          <a:lstStyle/>
          <a:p>
            <a:fld id="{81A720C9-2FEF-4BD2-90FA-8616AEACC82E}" type="slidenum">
              <a:rPr lang="en-GB" smtClean="0"/>
              <a:t>2</a:t>
            </a:fld>
            <a:endParaRPr lang="en-GB"/>
          </a:p>
        </p:txBody>
      </p:sp>
    </p:spTree>
    <p:extLst>
      <p:ext uri="{BB962C8B-B14F-4D97-AF65-F5344CB8AC3E}">
        <p14:creationId xmlns:p14="http://schemas.microsoft.com/office/powerpoint/2010/main" val="1442609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difference:</a:t>
            </a:r>
            <a:r>
              <a:rPr lang="en-GB" baseline="0" dirty="0"/>
              <a:t> higher expectations (cutting edge science, more thorough, perfectly carry out commands, then develop own ideas) and take less time to do stuff. One example: if they say do a “quick and dirty GWAS” – that means do a ‘good quality’ GWAS within a week (e.g. check your results using Manhattan plots, QQ-plots, replicate previously reported SNPs?, read up on some of the genes that came out, clear analysis schema to show exactly what you’ve done)</a:t>
            </a:r>
          </a:p>
          <a:p>
            <a:endParaRPr lang="en-GB" baseline="0" dirty="0"/>
          </a:p>
          <a:p>
            <a:r>
              <a:rPr lang="en-GB" baseline="0" dirty="0"/>
              <a:t>PhD -&gt; main focus is YOU</a:t>
            </a:r>
          </a:p>
          <a:p>
            <a:r>
              <a:rPr lang="en-GB" baseline="0" dirty="0"/>
              <a:t>Postdoc -&gt; main focus is the project</a:t>
            </a:r>
          </a:p>
          <a:p>
            <a:endParaRPr lang="en-GB" baseline="0" dirty="0"/>
          </a:p>
          <a:p>
            <a:r>
              <a:rPr lang="en-GB" baseline="0" dirty="0"/>
              <a:t>As a PhD student, if your pie chart looks like the bottom left one, then you’ve essentially worked as a cheap postdoc – avoid!</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3</a:t>
            </a:fld>
            <a:endParaRPr lang="en-GB"/>
          </a:p>
        </p:txBody>
      </p:sp>
    </p:spTree>
    <p:extLst>
      <p:ext uri="{BB962C8B-B14F-4D97-AF65-F5344CB8AC3E}">
        <p14:creationId xmlns:p14="http://schemas.microsoft.com/office/powerpoint/2010/main" val="1156289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Geriye</a:t>
            </a:r>
            <a:r>
              <a:rPr lang="en-GB" dirty="0"/>
              <a:t> </a:t>
            </a:r>
            <a:r>
              <a:rPr lang="en-GB" dirty="0" err="1"/>
              <a:t>donup</a:t>
            </a:r>
            <a:r>
              <a:rPr lang="en-GB" dirty="0"/>
              <a:t> </a:t>
            </a:r>
            <a:r>
              <a:rPr lang="en-GB" dirty="0" err="1"/>
              <a:t>baktigimda</a:t>
            </a:r>
            <a:r>
              <a:rPr lang="en-GB" baseline="0" dirty="0"/>
              <a:t> “</a:t>
            </a:r>
            <a:r>
              <a:rPr lang="en-GB" baseline="0" dirty="0" err="1"/>
              <a:t>iyiki</a:t>
            </a:r>
            <a:r>
              <a:rPr lang="en-GB" baseline="0" dirty="0"/>
              <a:t> </a:t>
            </a:r>
            <a:r>
              <a:rPr lang="en-GB" baseline="0" dirty="0" err="1"/>
              <a:t>bunlari</a:t>
            </a:r>
            <a:r>
              <a:rPr lang="en-GB" baseline="0" dirty="0"/>
              <a:t> </a:t>
            </a:r>
            <a:r>
              <a:rPr lang="en-GB" baseline="0" dirty="0" err="1"/>
              <a:t>yapmisim</a:t>
            </a:r>
            <a:r>
              <a:rPr lang="en-GB" baseline="0" dirty="0"/>
              <a:t>” </a:t>
            </a:r>
            <a:r>
              <a:rPr lang="en-GB" baseline="0" dirty="0" err="1"/>
              <a:t>dedigim</a:t>
            </a:r>
            <a:r>
              <a:rPr lang="en-GB" baseline="0" dirty="0"/>
              <a:t> </a:t>
            </a:r>
            <a:r>
              <a:rPr lang="en-GB" baseline="0" dirty="0" err="1"/>
              <a:t>seyler</a:t>
            </a:r>
            <a:endParaRPr lang="en-GB" dirty="0"/>
          </a:p>
          <a:p>
            <a:r>
              <a:rPr lang="en-GB" dirty="0"/>
              <a:t>Link to paper: https://pdfs.semanticscholar.org/555a/7e7198c9faca2656451c05bc1d51d55cb7cc.pdf</a:t>
            </a:r>
          </a:p>
        </p:txBody>
      </p:sp>
      <p:sp>
        <p:nvSpPr>
          <p:cNvPr id="4" name="Slide Number Placeholder 3"/>
          <p:cNvSpPr>
            <a:spLocks noGrp="1"/>
          </p:cNvSpPr>
          <p:nvPr>
            <p:ph type="sldNum" sz="quarter" idx="10"/>
          </p:nvPr>
        </p:nvSpPr>
        <p:spPr/>
        <p:txBody>
          <a:bodyPr/>
          <a:lstStyle/>
          <a:p>
            <a:fld id="{81A720C9-2FEF-4BD2-90FA-8616AEACC82E}" type="slidenum">
              <a:rPr lang="en-GB" smtClean="0"/>
              <a:t>4</a:t>
            </a:fld>
            <a:endParaRPr lang="en-GB"/>
          </a:p>
        </p:txBody>
      </p:sp>
    </p:spTree>
    <p:extLst>
      <p:ext uri="{BB962C8B-B14F-4D97-AF65-F5344CB8AC3E}">
        <p14:creationId xmlns:p14="http://schemas.microsoft.com/office/powerpoint/2010/main" val="1687670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Wellcome</a:t>
            </a:r>
            <a:r>
              <a:rPr lang="en-GB" dirty="0"/>
              <a:t> Trust fellowships</a:t>
            </a:r>
            <a:r>
              <a:rPr lang="en-GB" baseline="0" dirty="0"/>
              <a:t> </a:t>
            </a:r>
            <a:r>
              <a:rPr lang="en-GB" dirty="0"/>
              <a:t>URL: https://wellcome.ac.uk/funding/scheme-finder?field_scheme_type_tid=91&amp;field_grant_type_tid_selective=1103</a:t>
            </a:r>
          </a:p>
          <a:p>
            <a:r>
              <a:rPr lang="en-GB" dirty="0"/>
              <a:t>MRC</a:t>
            </a:r>
            <a:r>
              <a:rPr lang="en-GB" baseline="0" dirty="0"/>
              <a:t> fellowships URL: https://mrc.ukri.org/skills-careers/fellowships/skills-development-fellowships/</a:t>
            </a:r>
          </a:p>
          <a:p>
            <a:r>
              <a:rPr lang="en-GB" baseline="0" dirty="0"/>
              <a:t>MRC Interactive career framework URL: https://mrc.ukri.org/skills-careers/interactive-career-framework/</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6</a:t>
            </a:fld>
            <a:endParaRPr lang="en-GB"/>
          </a:p>
        </p:txBody>
      </p:sp>
    </p:spTree>
    <p:extLst>
      <p:ext uri="{BB962C8B-B14F-4D97-AF65-F5344CB8AC3E}">
        <p14:creationId xmlns:p14="http://schemas.microsoft.com/office/powerpoint/2010/main" val="513389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8</a:t>
            </a:fld>
            <a:endParaRPr lang="en-GB"/>
          </a:p>
        </p:txBody>
      </p:sp>
    </p:spTree>
    <p:extLst>
      <p:ext uri="{BB962C8B-B14F-4D97-AF65-F5344CB8AC3E}">
        <p14:creationId xmlns:p14="http://schemas.microsoft.com/office/powerpoint/2010/main" val="3965574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possible answer for 1</a:t>
            </a:r>
            <a:r>
              <a:rPr lang="en-GB" baseline="30000" dirty="0"/>
              <a:t>st</a:t>
            </a:r>
            <a:r>
              <a:rPr lang="en-GB" dirty="0"/>
              <a:t> question: “My main focus</a:t>
            </a:r>
            <a:r>
              <a:rPr lang="en-GB" baseline="0" dirty="0"/>
              <a:t> </a:t>
            </a:r>
            <a:r>
              <a:rPr lang="en-GB" dirty="0"/>
              <a:t>will be to do my best in the current job (if</a:t>
            </a:r>
            <a:r>
              <a:rPr lang="en-GB" baseline="0" dirty="0"/>
              <a:t> I get it) and publish papers of the highest quality. As time passes I will be looking to apply for fellowships/grants and contribute to the group financially.”</a:t>
            </a:r>
          </a:p>
          <a:p>
            <a:endParaRPr lang="en-GB" baseline="0" dirty="0"/>
          </a:p>
          <a:p>
            <a:r>
              <a:rPr lang="en-GB" baseline="0" dirty="0"/>
              <a:t>Look genuinely enthusiastic – you want this job</a:t>
            </a:r>
          </a:p>
          <a:p>
            <a:endParaRPr lang="en-GB" baseline="0" dirty="0"/>
          </a:p>
          <a:p>
            <a:r>
              <a:rPr lang="en-GB" baseline="0" dirty="0"/>
              <a:t>How would you start an analysis?</a:t>
            </a:r>
          </a:p>
          <a:p>
            <a:endParaRPr lang="en-GB" baseline="0" dirty="0"/>
          </a:p>
          <a:p>
            <a:r>
              <a:rPr lang="en-GB" baseline="0" dirty="0"/>
              <a:t>If you don’t get the job, ask yourself: they must have see something in the other candidate that they haven’t seen in you. It may be that you couldn’t do anything about it (e.g. the other candidate </a:t>
            </a:r>
            <a:r>
              <a:rPr lang="en-GB" baseline="0"/>
              <a:t>was already working there)</a:t>
            </a:r>
            <a:endParaRPr lang="en-GB" baseline="0" dirty="0"/>
          </a:p>
        </p:txBody>
      </p:sp>
      <p:sp>
        <p:nvSpPr>
          <p:cNvPr id="4" name="Slide Number Placeholder 3"/>
          <p:cNvSpPr>
            <a:spLocks noGrp="1"/>
          </p:cNvSpPr>
          <p:nvPr>
            <p:ph type="sldNum" sz="quarter" idx="10"/>
          </p:nvPr>
        </p:nvSpPr>
        <p:spPr/>
        <p:txBody>
          <a:bodyPr/>
          <a:lstStyle/>
          <a:p>
            <a:fld id="{81A720C9-2FEF-4BD2-90FA-8616AEACC82E}" type="slidenum">
              <a:rPr lang="en-GB" smtClean="0"/>
              <a:t>12</a:t>
            </a:fld>
            <a:endParaRPr lang="en-GB"/>
          </a:p>
        </p:txBody>
      </p:sp>
    </p:spTree>
    <p:extLst>
      <p:ext uri="{BB962C8B-B14F-4D97-AF65-F5344CB8AC3E}">
        <p14:creationId xmlns:p14="http://schemas.microsoft.com/office/powerpoint/2010/main" val="35198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10"/>
          </p:nvPr>
        </p:nvSpPr>
        <p:spPr/>
        <p:txBody>
          <a:bodyPr/>
          <a:lstStyle/>
          <a:p>
            <a:fld id="{060652D5-8338-4265-8041-4291B87F99DA}" type="slidenum">
              <a:rPr lang="en-GB" smtClean="0"/>
              <a:t>14</a:t>
            </a:fld>
            <a:endParaRPr lang="en-GB"/>
          </a:p>
        </p:txBody>
      </p:sp>
    </p:spTree>
    <p:extLst>
      <p:ext uri="{BB962C8B-B14F-4D97-AF65-F5344CB8AC3E}">
        <p14:creationId xmlns:p14="http://schemas.microsoft.com/office/powerpoint/2010/main" val="266307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CV</a:t>
            </a:r>
          </a:p>
        </p:txBody>
      </p:sp>
      <p:sp>
        <p:nvSpPr>
          <p:cNvPr id="4" name="Slide Number Placeholder 3"/>
          <p:cNvSpPr>
            <a:spLocks noGrp="1"/>
          </p:cNvSpPr>
          <p:nvPr>
            <p:ph type="sldNum" sz="quarter" idx="10"/>
          </p:nvPr>
        </p:nvSpPr>
        <p:spPr/>
        <p:txBody>
          <a:bodyPr/>
          <a:lstStyle/>
          <a:p>
            <a:fld id="{060652D5-8338-4265-8041-4291B87F99DA}" type="slidenum">
              <a:rPr lang="en-GB" smtClean="0"/>
              <a:t>15</a:t>
            </a:fld>
            <a:endParaRPr lang="en-GB"/>
          </a:p>
        </p:txBody>
      </p:sp>
    </p:spTree>
    <p:extLst>
      <p:ext uri="{BB962C8B-B14F-4D97-AF65-F5344CB8AC3E}">
        <p14:creationId xmlns:p14="http://schemas.microsoft.com/office/powerpoint/2010/main" val="3302014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follow-up: </a:t>
            </a:r>
            <a:r>
              <a:rPr lang="en-GB" dirty="0" err="1"/>
              <a:t>pQTL</a:t>
            </a:r>
            <a:r>
              <a:rPr lang="en-GB" dirty="0"/>
              <a:t>, mouse knockouts, protein-protein interactions, pleiotropy, Polygenic Risk Score, metabolites, capture Hi-C, </a:t>
            </a:r>
            <a:r>
              <a:rPr lang="en-GB" dirty="0" err="1"/>
              <a:t>PheWAS</a:t>
            </a:r>
            <a:endParaRPr lang="en-GB" dirty="0"/>
          </a:p>
        </p:txBody>
      </p:sp>
      <p:sp>
        <p:nvSpPr>
          <p:cNvPr id="4" name="Slide Number Placeholder 3"/>
          <p:cNvSpPr>
            <a:spLocks noGrp="1"/>
          </p:cNvSpPr>
          <p:nvPr>
            <p:ph type="sldNum" sz="quarter" idx="10"/>
          </p:nvPr>
        </p:nvSpPr>
        <p:spPr/>
        <p:txBody>
          <a:bodyPr/>
          <a:lstStyle/>
          <a:p>
            <a:fld id="{060652D5-8338-4265-8041-4291B87F99DA}" type="slidenum">
              <a:rPr lang="en-GB" smtClean="0"/>
              <a:t>16</a:t>
            </a:fld>
            <a:endParaRPr lang="en-GB"/>
          </a:p>
        </p:txBody>
      </p:sp>
    </p:spTree>
    <p:extLst>
      <p:ext uri="{BB962C8B-B14F-4D97-AF65-F5344CB8AC3E}">
        <p14:creationId xmlns:p14="http://schemas.microsoft.com/office/powerpoint/2010/main" val="3716318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Comment URL: https://pubpeer.com/publications/CB50609AEB0312AD7C418B4C89260C</a:t>
            </a:r>
          </a:p>
        </p:txBody>
      </p:sp>
      <p:sp>
        <p:nvSpPr>
          <p:cNvPr id="4" name="Slide Number Placeholder 3"/>
          <p:cNvSpPr>
            <a:spLocks noGrp="1"/>
          </p:cNvSpPr>
          <p:nvPr>
            <p:ph type="sldNum" sz="quarter" idx="10"/>
          </p:nvPr>
        </p:nvSpPr>
        <p:spPr/>
        <p:txBody>
          <a:bodyPr/>
          <a:lstStyle/>
          <a:p>
            <a:fld id="{81A720C9-2FEF-4BD2-90FA-8616AEACC82E}" type="slidenum">
              <a:rPr lang="en-GB" smtClean="0"/>
              <a:t>18</a:t>
            </a:fld>
            <a:endParaRPr lang="en-GB"/>
          </a:p>
        </p:txBody>
      </p:sp>
    </p:spTree>
    <p:extLst>
      <p:ext uri="{BB962C8B-B14F-4D97-AF65-F5344CB8AC3E}">
        <p14:creationId xmlns:p14="http://schemas.microsoft.com/office/powerpoint/2010/main" val="3919426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40a39332ea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40a39332e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97876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40a39332ea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40a39332e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604217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0a39332ea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0a39332ea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536243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40a39332ea_0_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40a39332e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474848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0a39332ea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0a39332e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982218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15086d3f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415086d3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769553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0a39332ea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0a39332ea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978210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40a39332ea_0_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40a39332ea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33370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40a39332ea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40a39332e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62975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Coursera seminars</a:t>
            </a:r>
          </a:p>
          <a:p>
            <a:r>
              <a:rPr lang="en-GB" dirty="0"/>
              <a:t>Twitter, LinkedIn, Scholar, Academia.edu (CV)</a:t>
            </a:r>
          </a:p>
          <a:p>
            <a:r>
              <a:rPr lang="en-GB" dirty="0" err="1"/>
              <a:t>Ingiliz</a:t>
            </a:r>
            <a:r>
              <a:rPr lang="en-GB" dirty="0"/>
              <a:t> </a:t>
            </a:r>
            <a:r>
              <a:rPr lang="en-GB" dirty="0" err="1"/>
              <a:t>kulturu</a:t>
            </a:r>
            <a:r>
              <a:rPr lang="en-GB" dirty="0"/>
              <a:t> blog </a:t>
            </a:r>
            <a:r>
              <a:rPr lang="en-GB" dirty="0" err="1"/>
              <a:t>yazim</a:t>
            </a:r>
            <a:endParaRPr lang="en-GB" dirty="0"/>
          </a:p>
        </p:txBody>
      </p:sp>
      <p:sp>
        <p:nvSpPr>
          <p:cNvPr id="4" name="Slide Number Placeholder 3"/>
          <p:cNvSpPr>
            <a:spLocks noGrp="1"/>
          </p:cNvSpPr>
          <p:nvPr>
            <p:ph type="sldNum" sz="quarter" idx="5"/>
          </p:nvPr>
        </p:nvSpPr>
        <p:spPr/>
        <p:txBody>
          <a:bodyPr/>
          <a:lstStyle/>
          <a:p>
            <a:fld id="{81A720C9-2FEF-4BD2-90FA-8616AEACC82E}" type="slidenum">
              <a:rPr lang="en-GB" smtClean="0"/>
              <a:t>34</a:t>
            </a:fld>
            <a:endParaRPr lang="en-GB"/>
          </a:p>
        </p:txBody>
      </p:sp>
    </p:spTree>
    <p:extLst>
      <p:ext uri="{BB962C8B-B14F-4D97-AF65-F5344CB8AC3E}">
        <p14:creationId xmlns:p14="http://schemas.microsoft.com/office/powerpoint/2010/main" val="2596010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 funder/expert panel/PI’s view</a:t>
            </a:r>
            <a:endParaRPr lang="en-GB" dirty="0"/>
          </a:p>
        </p:txBody>
      </p:sp>
      <p:sp>
        <p:nvSpPr>
          <p:cNvPr id="4" name="Slide Number Placeholder 3"/>
          <p:cNvSpPr>
            <a:spLocks noGrp="1"/>
          </p:cNvSpPr>
          <p:nvPr>
            <p:ph type="sldNum" sz="quarter" idx="10"/>
          </p:nvPr>
        </p:nvSpPr>
        <p:spPr/>
        <p:txBody>
          <a:bodyPr/>
          <a:lstStyle/>
          <a:p>
            <a:fld id="{81A720C9-2FEF-4BD2-90FA-8616AEACC82E}" type="slidenum">
              <a:rPr lang="en-GB" smtClean="0"/>
              <a:t>35</a:t>
            </a:fld>
            <a:endParaRPr lang="en-GB"/>
          </a:p>
        </p:txBody>
      </p:sp>
    </p:spTree>
    <p:extLst>
      <p:ext uri="{BB962C8B-B14F-4D97-AF65-F5344CB8AC3E}">
        <p14:creationId xmlns:p14="http://schemas.microsoft.com/office/powerpoint/2010/main" val="3023019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Bad email example: turkishgangster123@gmail.com</a:t>
            </a:r>
          </a:p>
          <a:p>
            <a:r>
              <a:rPr lang="en-GB" dirty="0"/>
              <a:t>Photo on Google – make more professional</a:t>
            </a:r>
          </a:p>
        </p:txBody>
      </p:sp>
      <p:sp>
        <p:nvSpPr>
          <p:cNvPr id="4" name="Slide Number Placeholder 3"/>
          <p:cNvSpPr>
            <a:spLocks noGrp="1"/>
          </p:cNvSpPr>
          <p:nvPr>
            <p:ph type="sldNum" sz="quarter" idx="10"/>
          </p:nvPr>
        </p:nvSpPr>
        <p:spPr/>
        <p:txBody>
          <a:bodyPr/>
          <a:lstStyle/>
          <a:p>
            <a:fld id="{81A720C9-2FEF-4BD2-90FA-8616AEACC82E}" type="slidenum">
              <a:rPr lang="en-GB" smtClean="0"/>
              <a:t>36</a:t>
            </a:fld>
            <a:endParaRPr lang="en-GB"/>
          </a:p>
        </p:txBody>
      </p:sp>
    </p:spTree>
    <p:extLst>
      <p:ext uri="{BB962C8B-B14F-4D97-AF65-F5344CB8AC3E}">
        <p14:creationId xmlns:p14="http://schemas.microsoft.com/office/powerpoint/2010/main" val="417483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ECBD3031-1063-4243-8D0C-96BD738F8BBF}" type="datetimeFigureOut">
              <a:rPr lang="en-GB" smtClean="0"/>
              <a:t>24/09/2018</a:t>
            </a:fld>
            <a:endParaRPr lang="en-GB"/>
          </a:p>
        </p:txBody>
      </p:sp>
      <p:sp>
        <p:nvSpPr>
          <p:cNvPr id="20" name="Footer Placeholder 19"/>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01186F5E-C15D-4D77-835E-44B16F21F44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CBD3031-1063-4243-8D0C-96BD738F8BBF}" type="datetimeFigureOut">
              <a:rPr lang="en-GB" smtClean="0"/>
              <a:t>24/09/2018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CBD3031-1063-4243-8D0C-96BD738F8BBF}" type="datetimeFigureOut">
              <a:rPr lang="en-GB" smtClean="0"/>
              <a:t>24/09/2018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CBD3031-1063-4243-8D0C-96BD738F8BBF}" type="datetimeFigureOut">
              <a:rPr lang="en-GB" smtClean="0"/>
              <a:t>24/09/2018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CBD3031-1063-4243-8D0C-96BD738F8BBF}" type="datetimeFigureOut">
              <a:rPr lang="en-GB" smtClean="0"/>
              <a:t>24/09/2018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ECBD3031-1063-4243-8D0C-96BD738F8BBF}" type="datetimeFigureOut">
              <a:rPr lang="en-GB" smtClean="0"/>
              <a:t>24/09/2018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ECBD3031-1063-4243-8D0C-96BD738F8BBF}" type="datetimeFigureOut">
              <a:rPr lang="en-GB" smtClean="0"/>
              <a:t>24/09/2018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186F5E-C15D-4D77-835E-44B16F21F44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CBD3031-1063-4243-8D0C-96BD738F8BBF}" type="datetimeFigureOut">
              <a:rPr lang="en-GB" smtClean="0"/>
              <a:t>24/09/2018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ECBD3031-1063-4243-8D0C-96BD738F8BBF}" type="datetimeFigureOut">
              <a:rPr lang="en-GB" smtClean="0"/>
              <a:t>24/09/2018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186F5E-C15D-4D77-835E-44B16F21F44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CBD3031-1063-4243-8D0C-96BD738F8BBF}" type="datetimeFigureOut">
              <a:rPr lang="en-GB" smtClean="0"/>
              <a:t>24/09/2018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CBD3031-1063-4243-8D0C-96BD738F8BBF}" type="datetimeFigureOut">
              <a:rPr lang="en-GB" smtClean="0"/>
              <a:t>24/09/2018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186F5E-C15D-4D77-835E-44B16F21F441}"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115256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4278805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3295726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290986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3729293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4274396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3621706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4253803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692927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2747639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a:solidFill>
                  <a:srgbClr val="595959"/>
                </a:solidFill>
              </a:rPr>
              <a:pPr/>
              <a:t>‹#›</a:t>
            </a:fld>
            <a:endParaRPr>
              <a:solidFill>
                <a:srgbClr val="595959"/>
              </a:solidFill>
            </a:endParaRPr>
          </a:p>
        </p:txBody>
      </p:sp>
    </p:spTree>
    <p:extLst>
      <p:ext uri="{BB962C8B-B14F-4D97-AF65-F5344CB8AC3E}">
        <p14:creationId xmlns:p14="http://schemas.microsoft.com/office/powerpoint/2010/main" val="81321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CBD3031-1063-4243-8D0C-96BD738F8BBF}" type="datetimeFigureOut">
              <a:rPr lang="en-GB" smtClean="0"/>
              <a:t>24/09/2018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1186F5E-C15D-4D77-835E-44B16F21F44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a:buClr>
                <a:srgbClr val="000000"/>
              </a:buClr>
              <a:buFont typeface="Arial"/>
              <a:buNone/>
            </a:pPr>
            <a:fld id="{00000000-1234-1234-1234-123412341234}" type="slidenum">
              <a:rPr lang="en-GB" kern="0">
                <a:solidFill>
                  <a:srgbClr val="595959"/>
                </a:solidFill>
                <a:cs typeface="Arial"/>
                <a:sym typeface="Arial"/>
              </a:rPr>
              <a:pPr>
                <a:buClr>
                  <a:srgbClr val="000000"/>
                </a:buClr>
                <a:buFont typeface="Arial"/>
                <a:buNone/>
              </a:pPr>
              <a:t>‹#›</a:t>
            </a:fld>
            <a:endParaRPr kern="0">
              <a:solidFill>
                <a:srgbClr val="595959"/>
              </a:solidFill>
              <a:cs typeface="Arial"/>
              <a:sym typeface="Arial"/>
            </a:endParaRPr>
          </a:p>
        </p:txBody>
      </p:sp>
    </p:spTree>
    <p:extLst>
      <p:ext uri="{BB962C8B-B14F-4D97-AF65-F5344CB8AC3E}">
        <p14:creationId xmlns:p14="http://schemas.microsoft.com/office/powerpoint/2010/main" val="272490611"/>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leicester.academia.edu/AMesutErzurumluoglu/CurriculumVita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publishingsupport.iopscience.iop.org/wp-content/uploads/2018/05/Reviewer-guide-V11.pdf" TargetMode="External"/><Relationship Id="rId2" Type="http://schemas.openxmlformats.org/officeDocument/2006/relationships/hyperlink" Target="http://publishingsupport.iopscience.iop.org/wp-content/uploads/2018/05/Author-Guide-V9.pdf" TargetMode="External"/><Relationship Id="rId1" Type="http://schemas.openxmlformats.org/officeDocument/2006/relationships/slideLayout" Target="../slideLayouts/slideLayout2.xml"/><Relationship Id="rId4" Type="http://schemas.openxmlformats.org/officeDocument/2006/relationships/hyperlink" Target="http://blogs.nature.com/ofschemesandmemes/2018/09/11/peer-review-week-2018-creating-equal-opportunities-for-peer-reviewers-through-training"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hyperlink" Target="https://contemplativemammoth.com/2018/08/21/five-common-writing-mistakes-new-scientists-make/" TargetMode="External"/><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13792"/>
            <a:ext cx="7602048" cy="1143000"/>
          </a:xfrm>
        </p:spPr>
        <p:txBody>
          <a:bodyPr>
            <a:normAutofit fontScale="90000"/>
          </a:bodyPr>
          <a:lstStyle/>
          <a:p>
            <a:r>
              <a:rPr lang="en-GB" b="1" dirty="0" err="1">
                <a:effectLst/>
              </a:rPr>
              <a:t>Ingiltere’de</a:t>
            </a:r>
            <a:r>
              <a:rPr lang="en-GB" b="1" dirty="0">
                <a:effectLst/>
              </a:rPr>
              <a:t> </a:t>
            </a:r>
            <a:r>
              <a:rPr lang="en-GB" b="1" dirty="0" err="1">
                <a:effectLst/>
              </a:rPr>
              <a:t>akademik</a:t>
            </a:r>
            <a:r>
              <a:rPr lang="en-GB" b="1" dirty="0">
                <a:effectLst/>
              </a:rPr>
              <a:t> </a:t>
            </a:r>
            <a:r>
              <a:rPr lang="en-GB" b="1" dirty="0" err="1">
                <a:effectLst/>
              </a:rPr>
              <a:t>kariyer</a:t>
            </a:r>
            <a:r>
              <a:rPr lang="en-GB" b="1" dirty="0">
                <a:effectLst/>
              </a:rPr>
              <a:t> </a:t>
            </a:r>
            <a:r>
              <a:rPr lang="en-GB" b="1" dirty="0" err="1" smtClean="0">
                <a:effectLst/>
              </a:rPr>
              <a:t>serisi</a:t>
            </a:r>
            <a:r>
              <a:rPr lang="en-GB" b="1" dirty="0" smtClean="0">
                <a:effectLst/>
              </a:rPr>
              <a:t> (</a:t>
            </a:r>
            <a:r>
              <a:rPr lang="en-GB" b="1" i="1" dirty="0" smtClean="0">
                <a:effectLst/>
              </a:rPr>
              <a:t>‘Academic career in the UK’ series</a:t>
            </a:r>
            <a:r>
              <a:rPr lang="en-GB" b="1" dirty="0" smtClean="0">
                <a:effectLst/>
              </a:rPr>
              <a:t>) </a:t>
            </a:r>
            <a:r>
              <a:rPr lang="en-GB" b="1" dirty="0">
                <a:effectLst/>
              </a:rPr>
              <a:t>– part 1</a:t>
            </a:r>
            <a:endParaRPr lang="en-GB" dirty="0"/>
          </a:p>
        </p:txBody>
      </p:sp>
      <p:sp>
        <p:nvSpPr>
          <p:cNvPr id="3" name="Content Placeholder 2"/>
          <p:cNvSpPr>
            <a:spLocks noGrp="1"/>
          </p:cNvSpPr>
          <p:nvPr>
            <p:ph idx="1"/>
          </p:nvPr>
        </p:nvSpPr>
        <p:spPr>
          <a:xfrm>
            <a:off x="1435608" y="2156792"/>
            <a:ext cx="7498080" cy="4800600"/>
          </a:xfrm>
        </p:spPr>
        <p:txBody>
          <a:bodyPr>
            <a:normAutofit fontScale="40000" lnSpcReduction="20000"/>
          </a:bodyPr>
          <a:lstStyle/>
          <a:p>
            <a:pPr lvl="0"/>
            <a:r>
              <a:rPr lang="en-GB" dirty="0" err="1">
                <a:solidFill>
                  <a:srgbClr val="FF0000"/>
                </a:solidFill>
              </a:rPr>
              <a:t>Genel</a:t>
            </a:r>
            <a:r>
              <a:rPr lang="en-GB" dirty="0">
                <a:solidFill>
                  <a:srgbClr val="FF0000"/>
                </a:solidFill>
              </a:rPr>
              <a:t> </a:t>
            </a:r>
            <a:r>
              <a:rPr lang="en-GB" dirty="0" err="1">
                <a:solidFill>
                  <a:srgbClr val="FF0000"/>
                </a:solidFill>
              </a:rPr>
              <a:t>olarak</a:t>
            </a:r>
            <a:r>
              <a:rPr lang="en-GB" dirty="0">
                <a:solidFill>
                  <a:srgbClr val="FF0000"/>
                </a:solidFill>
              </a:rPr>
              <a:t> </a:t>
            </a:r>
            <a:r>
              <a:rPr lang="en-GB" dirty="0" err="1">
                <a:solidFill>
                  <a:srgbClr val="FF0000"/>
                </a:solidFill>
              </a:rPr>
              <a:t>doktora</a:t>
            </a:r>
            <a:r>
              <a:rPr lang="en-GB" dirty="0">
                <a:solidFill>
                  <a:srgbClr val="FF0000"/>
                </a:solidFill>
              </a:rPr>
              <a:t> </a:t>
            </a:r>
            <a:r>
              <a:rPr lang="en-GB" dirty="0" err="1">
                <a:solidFill>
                  <a:srgbClr val="FF0000"/>
                </a:solidFill>
              </a:rPr>
              <a:t>sürecinde</a:t>
            </a:r>
            <a:r>
              <a:rPr lang="en-GB" dirty="0">
                <a:solidFill>
                  <a:srgbClr val="FF0000"/>
                </a:solidFill>
              </a:rPr>
              <a:t> </a:t>
            </a:r>
            <a:r>
              <a:rPr lang="en-GB" dirty="0" err="1">
                <a:solidFill>
                  <a:srgbClr val="FF0000"/>
                </a:solidFill>
              </a:rPr>
              <a:t>nelere</a:t>
            </a:r>
            <a:r>
              <a:rPr lang="en-GB" dirty="0">
                <a:solidFill>
                  <a:srgbClr val="FF0000"/>
                </a:solidFill>
              </a:rPr>
              <a:t> </a:t>
            </a:r>
            <a:r>
              <a:rPr lang="en-GB" dirty="0" err="1">
                <a:solidFill>
                  <a:srgbClr val="FF0000"/>
                </a:solidFill>
              </a:rPr>
              <a:t>dikkat</a:t>
            </a:r>
            <a:r>
              <a:rPr lang="en-GB" dirty="0">
                <a:solidFill>
                  <a:srgbClr val="FF0000"/>
                </a:solidFill>
              </a:rPr>
              <a:t> </a:t>
            </a:r>
            <a:r>
              <a:rPr lang="en-GB" dirty="0" err="1">
                <a:solidFill>
                  <a:srgbClr val="FF0000"/>
                </a:solidFill>
              </a:rPr>
              <a:t>etmeliyim</a:t>
            </a:r>
            <a:r>
              <a:rPr lang="en-GB" dirty="0" smtClean="0">
                <a:solidFill>
                  <a:srgbClr val="FF0000"/>
                </a:solidFill>
              </a:rPr>
              <a:t>? (</a:t>
            </a:r>
            <a:r>
              <a:rPr lang="en-GB" i="1" dirty="0" smtClean="0">
                <a:solidFill>
                  <a:srgbClr val="FF0000"/>
                </a:solidFill>
              </a:rPr>
              <a:t>General comments on doing a PhD</a:t>
            </a:r>
            <a:r>
              <a:rPr lang="en-GB" dirty="0" smtClean="0">
                <a:solidFill>
                  <a:srgbClr val="FF0000"/>
                </a:solidFill>
              </a:rPr>
              <a:t>)</a:t>
            </a:r>
            <a:endParaRPr lang="en-GB" dirty="0">
              <a:solidFill>
                <a:srgbClr val="FF0000"/>
              </a:solidFill>
            </a:endParaRPr>
          </a:p>
          <a:p>
            <a:pPr lvl="1"/>
            <a:r>
              <a:rPr lang="en-GB" dirty="0" smtClean="0"/>
              <a:t>Advanced postgraduate review (APG)</a:t>
            </a:r>
            <a:endParaRPr lang="en-GB" dirty="0"/>
          </a:p>
          <a:p>
            <a:pPr lvl="1"/>
            <a:r>
              <a:rPr lang="en-GB" dirty="0" err="1"/>
              <a:t>Sunum</a:t>
            </a:r>
            <a:r>
              <a:rPr lang="en-GB" dirty="0"/>
              <a:t> </a:t>
            </a:r>
            <a:r>
              <a:rPr lang="en-GB" dirty="0" err="1"/>
              <a:t>yaparken</a:t>
            </a:r>
            <a:r>
              <a:rPr lang="en-GB" dirty="0"/>
              <a:t> </a:t>
            </a:r>
            <a:r>
              <a:rPr lang="en-GB" dirty="0" err="1"/>
              <a:t>dikkat</a:t>
            </a:r>
            <a:r>
              <a:rPr lang="en-GB" dirty="0"/>
              <a:t> </a:t>
            </a:r>
            <a:r>
              <a:rPr lang="en-GB" dirty="0" err="1" smtClean="0"/>
              <a:t>edilecekler</a:t>
            </a:r>
            <a:r>
              <a:rPr lang="en-GB" dirty="0" smtClean="0"/>
              <a:t> (</a:t>
            </a:r>
            <a:r>
              <a:rPr lang="en-GB" i="1" dirty="0" smtClean="0"/>
              <a:t>How to do presentations?</a:t>
            </a:r>
            <a:r>
              <a:rPr lang="en-GB" dirty="0" smtClean="0"/>
              <a:t>)</a:t>
            </a:r>
            <a:endParaRPr lang="en-GB" dirty="0"/>
          </a:p>
          <a:p>
            <a:pPr lvl="0"/>
            <a:r>
              <a:rPr lang="en-GB" dirty="0" err="1"/>
              <a:t>Tez</a:t>
            </a:r>
            <a:r>
              <a:rPr lang="en-GB" dirty="0"/>
              <a:t> </a:t>
            </a:r>
            <a:r>
              <a:rPr lang="en-GB" dirty="0" err="1"/>
              <a:t>yazarken</a:t>
            </a:r>
            <a:r>
              <a:rPr lang="en-GB" dirty="0"/>
              <a:t> </a:t>
            </a:r>
            <a:r>
              <a:rPr lang="en-GB" dirty="0" err="1"/>
              <a:t>dikkat</a:t>
            </a:r>
            <a:r>
              <a:rPr lang="en-GB" dirty="0"/>
              <a:t> </a:t>
            </a:r>
            <a:r>
              <a:rPr lang="en-GB" dirty="0" err="1" smtClean="0"/>
              <a:t>edilecekler</a:t>
            </a:r>
            <a:r>
              <a:rPr lang="en-GB" dirty="0" smtClean="0"/>
              <a:t> (</a:t>
            </a:r>
            <a:r>
              <a:rPr lang="en-GB" i="1" dirty="0" smtClean="0"/>
              <a:t>Writing a PhD thesis</a:t>
            </a:r>
            <a:r>
              <a:rPr lang="en-GB" dirty="0" smtClean="0"/>
              <a:t>)</a:t>
            </a:r>
            <a:endParaRPr lang="en-GB" dirty="0"/>
          </a:p>
          <a:p>
            <a:pPr lvl="0"/>
            <a:r>
              <a:rPr lang="en-GB" dirty="0" err="1"/>
              <a:t>Makale</a:t>
            </a:r>
            <a:r>
              <a:rPr lang="en-GB" dirty="0"/>
              <a:t> </a:t>
            </a:r>
            <a:r>
              <a:rPr lang="en-GB" dirty="0" err="1"/>
              <a:t>yazarken</a:t>
            </a:r>
            <a:r>
              <a:rPr lang="en-GB" dirty="0"/>
              <a:t> </a:t>
            </a:r>
            <a:r>
              <a:rPr lang="en-GB" dirty="0" err="1"/>
              <a:t>dikkat</a:t>
            </a:r>
            <a:r>
              <a:rPr lang="en-GB" dirty="0"/>
              <a:t> </a:t>
            </a:r>
            <a:r>
              <a:rPr lang="en-GB" dirty="0" err="1"/>
              <a:t>edilecekler</a:t>
            </a:r>
            <a:r>
              <a:rPr lang="en-GB" dirty="0"/>
              <a:t> </a:t>
            </a:r>
            <a:r>
              <a:rPr lang="en-GB" dirty="0" err="1"/>
              <a:t>ve</a:t>
            </a:r>
            <a:r>
              <a:rPr lang="en-GB" dirty="0"/>
              <a:t> </a:t>
            </a:r>
            <a:r>
              <a:rPr lang="en-GB" dirty="0" err="1" smtClean="0"/>
              <a:t>prosedür</a:t>
            </a:r>
            <a:r>
              <a:rPr lang="en-GB" dirty="0" smtClean="0"/>
              <a:t> (</a:t>
            </a:r>
            <a:r>
              <a:rPr lang="en-GB" i="1" dirty="0" smtClean="0"/>
              <a:t>Writing and publishing papers</a:t>
            </a:r>
            <a:r>
              <a:rPr lang="en-GB" dirty="0" smtClean="0"/>
              <a:t>)</a:t>
            </a:r>
            <a:endParaRPr lang="en-GB" dirty="0"/>
          </a:p>
          <a:p>
            <a:pPr lvl="0"/>
            <a:r>
              <a:rPr lang="en-GB" dirty="0" err="1">
                <a:solidFill>
                  <a:srgbClr val="FF0000"/>
                </a:solidFill>
              </a:rPr>
              <a:t>Akademik</a:t>
            </a:r>
            <a:r>
              <a:rPr lang="en-GB" dirty="0">
                <a:solidFill>
                  <a:srgbClr val="FF0000"/>
                </a:solidFill>
              </a:rPr>
              <a:t> </a:t>
            </a:r>
            <a:r>
              <a:rPr lang="en-GB" dirty="0" err="1" smtClean="0">
                <a:solidFill>
                  <a:srgbClr val="FF0000"/>
                </a:solidFill>
              </a:rPr>
              <a:t>kariyer</a:t>
            </a:r>
            <a:r>
              <a:rPr lang="en-GB" dirty="0" smtClean="0">
                <a:solidFill>
                  <a:srgbClr val="FF0000"/>
                </a:solidFill>
              </a:rPr>
              <a:t> (</a:t>
            </a:r>
            <a:r>
              <a:rPr lang="en-GB" i="1" dirty="0" smtClean="0">
                <a:solidFill>
                  <a:srgbClr val="FF0000"/>
                </a:solidFill>
              </a:rPr>
              <a:t>a career in academia</a:t>
            </a:r>
            <a:r>
              <a:rPr lang="en-GB" dirty="0" smtClean="0">
                <a:solidFill>
                  <a:srgbClr val="FF0000"/>
                </a:solidFill>
              </a:rPr>
              <a:t>)</a:t>
            </a:r>
            <a:endParaRPr lang="en-GB" dirty="0">
              <a:solidFill>
                <a:srgbClr val="FF0000"/>
              </a:solidFill>
            </a:endParaRPr>
          </a:p>
          <a:p>
            <a:pPr lvl="1"/>
            <a:r>
              <a:rPr lang="en-GB" dirty="0">
                <a:solidFill>
                  <a:srgbClr val="FF0000"/>
                </a:solidFill>
              </a:rPr>
              <a:t>Postdoc</a:t>
            </a:r>
          </a:p>
          <a:p>
            <a:pPr lvl="1"/>
            <a:r>
              <a:rPr lang="en-GB" dirty="0">
                <a:solidFill>
                  <a:srgbClr val="FF0000"/>
                </a:solidFill>
              </a:rPr>
              <a:t>Lectureship </a:t>
            </a:r>
            <a:r>
              <a:rPr lang="en-GB" dirty="0" err="1">
                <a:solidFill>
                  <a:srgbClr val="FF0000"/>
                </a:solidFill>
              </a:rPr>
              <a:t>ya</a:t>
            </a:r>
            <a:r>
              <a:rPr lang="en-GB" dirty="0">
                <a:solidFill>
                  <a:srgbClr val="FF0000"/>
                </a:solidFill>
              </a:rPr>
              <a:t> da fellowship</a:t>
            </a:r>
          </a:p>
          <a:p>
            <a:pPr lvl="0"/>
            <a:r>
              <a:rPr lang="en-GB" dirty="0"/>
              <a:t>CV </a:t>
            </a:r>
            <a:r>
              <a:rPr lang="en-GB" dirty="0" err="1"/>
              <a:t>düzenleme</a:t>
            </a:r>
            <a:r>
              <a:rPr lang="en-GB" dirty="0"/>
              <a:t> </a:t>
            </a:r>
            <a:r>
              <a:rPr lang="en-GB" dirty="0" err="1"/>
              <a:t>ve</a:t>
            </a:r>
            <a:r>
              <a:rPr lang="en-GB" dirty="0"/>
              <a:t> </a:t>
            </a:r>
            <a:r>
              <a:rPr lang="en-GB" dirty="0" err="1" smtClean="0"/>
              <a:t>geliştirme</a:t>
            </a:r>
            <a:r>
              <a:rPr lang="en-GB" dirty="0" smtClean="0"/>
              <a:t> (</a:t>
            </a:r>
            <a:r>
              <a:rPr lang="en-GB" i="1" dirty="0" smtClean="0"/>
              <a:t>structuring your academic CV</a:t>
            </a:r>
            <a:r>
              <a:rPr lang="en-GB" dirty="0" smtClean="0"/>
              <a:t>)</a:t>
            </a:r>
            <a:endParaRPr lang="en-GB" dirty="0"/>
          </a:p>
          <a:p>
            <a:pPr lvl="0"/>
            <a:r>
              <a:rPr lang="en-GB" dirty="0"/>
              <a:t>Personal statement </a:t>
            </a:r>
            <a:r>
              <a:rPr lang="en-GB" dirty="0" err="1" smtClean="0"/>
              <a:t>yazma</a:t>
            </a:r>
            <a:r>
              <a:rPr lang="en-GB" dirty="0" smtClean="0"/>
              <a:t> (</a:t>
            </a:r>
            <a:r>
              <a:rPr lang="en-GB" i="1" dirty="0" smtClean="0"/>
              <a:t>writing a personal statement</a:t>
            </a:r>
            <a:r>
              <a:rPr lang="en-GB" dirty="0" smtClean="0"/>
              <a:t>)</a:t>
            </a:r>
            <a:endParaRPr lang="en-GB" dirty="0"/>
          </a:p>
          <a:p>
            <a:pPr lvl="0"/>
            <a:r>
              <a:rPr lang="en-GB" dirty="0"/>
              <a:t>Pre-, intra- (during) &amp; </a:t>
            </a:r>
            <a:r>
              <a:rPr lang="en-GB" dirty="0" smtClean="0"/>
              <a:t>post-interview</a:t>
            </a:r>
            <a:endParaRPr lang="en-GB" dirty="0"/>
          </a:p>
          <a:p>
            <a:pPr lvl="0"/>
            <a:r>
              <a:rPr lang="en-GB" dirty="0" err="1"/>
              <a:t>Hocanızla</a:t>
            </a:r>
            <a:r>
              <a:rPr lang="en-GB" dirty="0"/>
              <a:t> </a:t>
            </a:r>
            <a:r>
              <a:rPr lang="en-GB" dirty="0" err="1"/>
              <a:t>ilişkiniz</a:t>
            </a:r>
            <a:r>
              <a:rPr lang="en-GB" dirty="0"/>
              <a:t> </a:t>
            </a:r>
            <a:r>
              <a:rPr lang="en-GB" dirty="0" err="1"/>
              <a:t>nasıl</a:t>
            </a:r>
            <a:r>
              <a:rPr lang="en-GB" dirty="0"/>
              <a:t> </a:t>
            </a:r>
            <a:r>
              <a:rPr lang="en-GB" dirty="0" err="1"/>
              <a:t>olmalı</a:t>
            </a:r>
            <a:r>
              <a:rPr lang="en-GB" dirty="0" smtClean="0"/>
              <a:t>? (</a:t>
            </a:r>
            <a:r>
              <a:rPr lang="en-GB" i="1" dirty="0" smtClean="0"/>
              <a:t>dealing with your supervisor</a:t>
            </a:r>
            <a:r>
              <a:rPr lang="en-GB" dirty="0" smtClean="0"/>
              <a:t>)</a:t>
            </a:r>
            <a:endParaRPr lang="en-GB" dirty="0"/>
          </a:p>
          <a:p>
            <a:pPr lvl="1"/>
            <a:r>
              <a:rPr lang="en-GB" dirty="0" err="1"/>
              <a:t>Ingiliz</a:t>
            </a:r>
            <a:r>
              <a:rPr lang="en-GB" dirty="0"/>
              <a:t> </a:t>
            </a:r>
            <a:r>
              <a:rPr lang="en-GB" dirty="0" err="1"/>
              <a:t>kültürüyle</a:t>
            </a:r>
            <a:r>
              <a:rPr lang="en-GB" dirty="0"/>
              <a:t> </a:t>
            </a:r>
            <a:r>
              <a:rPr lang="en-GB" dirty="0" err="1"/>
              <a:t>ilgili</a:t>
            </a:r>
            <a:r>
              <a:rPr lang="en-GB" dirty="0"/>
              <a:t> </a:t>
            </a:r>
            <a:r>
              <a:rPr lang="en-GB" dirty="0" err="1" smtClean="0"/>
              <a:t>gozlemlerim</a:t>
            </a:r>
            <a:r>
              <a:rPr lang="en-GB" dirty="0" smtClean="0"/>
              <a:t> (</a:t>
            </a:r>
            <a:r>
              <a:rPr lang="en-GB" i="1" dirty="0" smtClean="0"/>
              <a:t>my views on British culture</a:t>
            </a:r>
            <a:r>
              <a:rPr lang="en-GB" dirty="0" smtClean="0"/>
              <a:t>)</a:t>
            </a:r>
            <a:endParaRPr lang="en-GB" dirty="0"/>
          </a:p>
          <a:p>
            <a:pPr lvl="0"/>
            <a:r>
              <a:rPr lang="en-GB" dirty="0" err="1"/>
              <a:t>Spesifik</a:t>
            </a:r>
            <a:r>
              <a:rPr lang="en-GB" dirty="0"/>
              <a:t> </a:t>
            </a:r>
            <a:r>
              <a:rPr lang="en-GB" dirty="0" err="1" smtClean="0"/>
              <a:t>problemler</a:t>
            </a:r>
            <a:endParaRPr lang="en-GB" dirty="0"/>
          </a:p>
          <a:p>
            <a:pPr lvl="1"/>
            <a:r>
              <a:rPr lang="en-GB" dirty="0"/>
              <a:t>Mental wellbeing</a:t>
            </a:r>
          </a:p>
          <a:p>
            <a:pPr lvl="0"/>
            <a:r>
              <a:rPr lang="en-GB" dirty="0"/>
              <a:t>Time management</a:t>
            </a:r>
          </a:p>
          <a:p>
            <a:pPr lvl="1"/>
            <a:r>
              <a:rPr lang="en-GB" dirty="0" err="1"/>
              <a:t>Akademik</a:t>
            </a:r>
            <a:r>
              <a:rPr lang="en-GB" dirty="0"/>
              <a:t>/</a:t>
            </a:r>
            <a:r>
              <a:rPr lang="en-GB" dirty="0" err="1"/>
              <a:t>entelektuel</a:t>
            </a:r>
            <a:r>
              <a:rPr lang="en-GB" dirty="0"/>
              <a:t> </a:t>
            </a:r>
            <a:r>
              <a:rPr lang="en-GB" dirty="0" err="1"/>
              <a:t>olarak</a:t>
            </a:r>
            <a:r>
              <a:rPr lang="en-GB" dirty="0"/>
              <a:t> </a:t>
            </a:r>
            <a:r>
              <a:rPr lang="en-GB" dirty="0" err="1"/>
              <a:t>kendini</a:t>
            </a:r>
            <a:r>
              <a:rPr lang="en-GB" dirty="0"/>
              <a:t> </a:t>
            </a:r>
            <a:r>
              <a:rPr lang="en-GB" dirty="0" err="1" smtClean="0"/>
              <a:t>geliştirme</a:t>
            </a:r>
            <a:r>
              <a:rPr lang="en-GB" dirty="0" smtClean="0"/>
              <a:t> (</a:t>
            </a:r>
            <a:r>
              <a:rPr lang="en-GB" i="1" dirty="0" smtClean="0"/>
              <a:t>developing yourself as an academic/intellectual</a:t>
            </a:r>
            <a:r>
              <a:rPr lang="en-GB" dirty="0" smtClean="0"/>
              <a:t>)</a:t>
            </a:r>
            <a:endParaRPr lang="en-GB" dirty="0"/>
          </a:p>
          <a:p>
            <a:pPr lvl="1"/>
            <a:r>
              <a:rPr lang="en-GB" dirty="0" smtClean="0"/>
              <a:t>Coursera/MOOCs</a:t>
            </a:r>
            <a:endParaRPr lang="en-GB" dirty="0"/>
          </a:p>
          <a:p>
            <a:pPr lvl="1"/>
            <a:r>
              <a:rPr lang="en-GB" dirty="0"/>
              <a:t>Social media</a:t>
            </a:r>
          </a:p>
        </p:txBody>
      </p:sp>
      <p:sp>
        <p:nvSpPr>
          <p:cNvPr id="4" name="TextBox 3"/>
          <p:cNvSpPr txBox="1"/>
          <p:nvPr/>
        </p:nvSpPr>
        <p:spPr>
          <a:xfrm>
            <a:off x="4788024" y="6095037"/>
            <a:ext cx="4320480" cy="646331"/>
          </a:xfrm>
          <a:prstGeom prst="rect">
            <a:avLst/>
          </a:prstGeom>
          <a:noFill/>
        </p:spPr>
        <p:txBody>
          <a:bodyPr wrap="square" rtlCol="0">
            <a:spAutoFit/>
          </a:bodyPr>
          <a:lstStyle/>
          <a:p>
            <a:pPr algn="r"/>
            <a:r>
              <a:rPr lang="en-GB" dirty="0"/>
              <a:t>19/07/18 </a:t>
            </a:r>
          </a:p>
          <a:p>
            <a:pPr algn="r"/>
            <a:r>
              <a:rPr lang="en-GB" dirty="0"/>
              <a:t>A. Mesut Erzurumluoglu</a:t>
            </a:r>
          </a:p>
        </p:txBody>
      </p:sp>
    </p:spTree>
    <p:extLst>
      <p:ext uri="{BB962C8B-B14F-4D97-AF65-F5344CB8AC3E}">
        <p14:creationId xmlns:p14="http://schemas.microsoft.com/office/powerpoint/2010/main" val="106336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332656"/>
            <a:ext cx="5904656" cy="661958"/>
          </a:xfrm>
        </p:spPr>
        <p:txBody>
          <a:bodyPr>
            <a:noAutofit/>
          </a:bodyPr>
          <a:lstStyle/>
          <a:p>
            <a:r>
              <a:rPr lang="en-GB" sz="3500" dirty="0"/>
              <a:t>Intra- and Post-PhD</a:t>
            </a:r>
          </a:p>
        </p:txBody>
      </p:sp>
      <p:sp>
        <p:nvSpPr>
          <p:cNvPr id="8" name="TextBox 7"/>
          <p:cNvSpPr txBox="1"/>
          <p:nvPr/>
        </p:nvSpPr>
        <p:spPr>
          <a:xfrm>
            <a:off x="4788024" y="6095037"/>
            <a:ext cx="4320480" cy="646331"/>
          </a:xfrm>
          <a:prstGeom prst="rect">
            <a:avLst/>
          </a:prstGeom>
          <a:noFill/>
        </p:spPr>
        <p:txBody>
          <a:bodyPr wrap="square" rtlCol="0">
            <a:spAutoFit/>
          </a:bodyPr>
          <a:lstStyle/>
          <a:p>
            <a:pPr algn="r"/>
            <a:r>
              <a:rPr lang="en-GB" dirty="0"/>
              <a:t>19/07/18 </a:t>
            </a:r>
          </a:p>
          <a:p>
            <a:pPr algn="r"/>
            <a:r>
              <a:rPr lang="en-GB" dirty="0"/>
              <a:t>A. Mesut Erzurumluoglu</a:t>
            </a:r>
          </a:p>
        </p:txBody>
      </p:sp>
      <p:sp>
        <p:nvSpPr>
          <p:cNvPr id="9" name="Rectangle 8"/>
          <p:cNvSpPr/>
          <p:nvPr/>
        </p:nvSpPr>
        <p:spPr>
          <a:xfrm>
            <a:off x="1697079" y="1052736"/>
            <a:ext cx="6043273" cy="1754326"/>
          </a:xfrm>
          <a:prstGeom prst="rect">
            <a:avLst/>
          </a:prstGeom>
        </p:spPr>
        <p:txBody>
          <a:bodyPr wrap="square">
            <a:spAutoFit/>
          </a:bodyPr>
          <a:lstStyle/>
          <a:p>
            <a:pPr marL="285750" indent="-285750">
              <a:buFontTx/>
              <a:buChar char="-"/>
            </a:pPr>
            <a:r>
              <a:rPr lang="en-GB" i="1" dirty="0"/>
              <a:t>My general comments on doing a PhD and being a Postdoc</a:t>
            </a:r>
          </a:p>
          <a:p>
            <a:pPr marL="285750" indent="-285750">
              <a:buFontTx/>
              <a:buChar char="-"/>
            </a:pPr>
            <a:r>
              <a:rPr lang="en-GB" i="1" dirty="0"/>
              <a:t>Finding a postdoc job</a:t>
            </a:r>
          </a:p>
          <a:p>
            <a:pPr marL="742950" lvl="1" indent="-285750">
              <a:buFontTx/>
              <a:buChar char="-"/>
            </a:pPr>
            <a:r>
              <a:rPr lang="en-GB" i="1" dirty="0"/>
              <a:t>Application process</a:t>
            </a:r>
          </a:p>
          <a:p>
            <a:pPr marL="742950" lvl="1" indent="-285750">
              <a:buFontTx/>
              <a:buChar char="-"/>
            </a:pPr>
            <a:r>
              <a:rPr lang="en-GB" i="1" dirty="0"/>
              <a:t>Interview – my experiences</a:t>
            </a:r>
          </a:p>
          <a:p>
            <a:pPr marL="285750" indent="-285750">
              <a:buFontTx/>
              <a:buChar char="-"/>
            </a:pPr>
            <a:r>
              <a:rPr lang="en-GB" i="1" dirty="0"/>
              <a:t>Transition to (hopefully successful!) Postdoc</a:t>
            </a:r>
          </a:p>
          <a:p>
            <a:pPr marL="285750" indent="-285750">
              <a:buFontTx/>
              <a:buChar char="-"/>
            </a:pPr>
            <a:r>
              <a:rPr lang="en-GB" i="1" dirty="0"/>
              <a:t>Fellowships/grants</a:t>
            </a:r>
          </a:p>
        </p:txBody>
      </p:sp>
      <p:sp>
        <p:nvSpPr>
          <p:cNvPr id="3" name="Rectangle 2"/>
          <p:cNvSpPr/>
          <p:nvPr/>
        </p:nvSpPr>
        <p:spPr>
          <a:xfrm>
            <a:off x="7416826" y="3945830"/>
            <a:ext cx="1691678" cy="923330"/>
          </a:xfrm>
          <a:prstGeom prst="rect">
            <a:avLst/>
          </a:prstGeom>
        </p:spPr>
        <p:txBody>
          <a:bodyPr wrap="square">
            <a:spAutoFit/>
          </a:bodyPr>
          <a:lstStyle/>
          <a:p>
            <a:pPr algn="ctr"/>
            <a:r>
              <a:rPr lang="en-GB" dirty="0"/>
              <a:t>Search for “postdoc life” in Google Images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831" y="2996952"/>
            <a:ext cx="6118481" cy="275648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7624" y="6031687"/>
            <a:ext cx="2662097" cy="709681"/>
          </a:xfrm>
          <a:prstGeom prst="rect">
            <a:avLst/>
          </a:prstGeom>
        </p:spPr>
      </p:pic>
    </p:spTree>
    <p:extLst>
      <p:ext uri="{BB962C8B-B14F-4D97-AF65-F5344CB8AC3E}">
        <p14:creationId xmlns:p14="http://schemas.microsoft.com/office/powerpoint/2010/main" val="889614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r="38127"/>
          <a:stretch/>
        </p:blipFill>
        <p:spPr>
          <a:xfrm>
            <a:off x="1043608" y="2938377"/>
            <a:ext cx="3015297" cy="2917719"/>
          </a:xfrm>
          <a:prstGeom prst="rect">
            <a:avLst/>
          </a:prstGeom>
        </p:spPr>
      </p:pic>
      <p:sp>
        <p:nvSpPr>
          <p:cNvPr id="2" name="Title 1"/>
          <p:cNvSpPr>
            <a:spLocks noGrp="1"/>
          </p:cNvSpPr>
          <p:nvPr>
            <p:ph type="title"/>
          </p:nvPr>
        </p:nvSpPr>
        <p:spPr/>
        <p:txBody>
          <a:bodyPr/>
          <a:lstStyle/>
          <a:p>
            <a:endParaRPr lang="en-GB"/>
          </a:p>
        </p:txBody>
      </p:sp>
      <p:grpSp>
        <p:nvGrpSpPr>
          <p:cNvPr id="17" name="Group 16"/>
          <p:cNvGrpSpPr/>
          <p:nvPr/>
        </p:nvGrpSpPr>
        <p:grpSpPr>
          <a:xfrm>
            <a:off x="2411760" y="3339"/>
            <a:ext cx="4644322" cy="2848119"/>
            <a:chOff x="2420000" y="672792"/>
            <a:chExt cx="4644322" cy="2848119"/>
          </a:xfrm>
        </p:grpSpPr>
        <p:graphicFrame>
          <p:nvGraphicFramePr>
            <p:cNvPr id="8" name="Chart 7"/>
            <p:cNvGraphicFramePr/>
            <p:nvPr>
              <p:extLst>
                <p:ext uri="{D42A27DB-BD31-4B8C-83A1-F6EECF244321}">
                  <p14:modId xmlns:p14="http://schemas.microsoft.com/office/powerpoint/2010/main" val="3110372807"/>
                </p:ext>
              </p:extLst>
            </p:nvPr>
          </p:nvGraphicFramePr>
          <p:xfrm>
            <a:off x="2420000" y="672792"/>
            <a:ext cx="4644322" cy="2848119"/>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p:cNvSpPr/>
            <p:nvPr/>
          </p:nvSpPr>
          <p:spPr>
            <a:xfrm rot="19460903">
              <a:off x="4746129" y="1525515"/>
              <a:ext cx="1180131" cy="276999"/>
            </a:xfrm>
            <a:prstGeom prst="rect">
              <a:avLst/>
            </a:prstGeom>
          </p:spPr>
          <p:txBody>
            <a:bodyPr wrap="none">
              <a:spAutoFit/>
            </a:bodyPr>
            <a:lstStyle/>
            <a:p>
              <a:r>
                <a:rPr lang="en-GB" sz="1200" dirty="0"/>
                <a:t>Reading/training</a:t>
              </a:r>
            </a:p>
          </p:txBody>
        </p:sp>
        <p:sp>
          <p:nvSpPr>
            <p:cNvPr id="10" name="Rectangle 9"/>
            <p:cNvSpPr/>
            <p:nvPr/>
          </p:nvSpPr>
          <p:spPr>
            <a:xfrm>
              <a:off x="4708878" y="1047466"/>
              <a:ext cx="681725" cy="276999"/>
            </a:xfrm>
            <a:prstGeom prst="rect">
              <a:avLst/>
            </a:prstGeom>
          </p:spPr>
          <p:txBody>
            <a:bodyPr wrap="none">
              <a:spAutoFit/>
            </a:bodyPr>
            <a:lstStyle/>
            <a:p>
              <a:r>
                <a:rPr lang="en-GB" sz="1200" dirty="0"/>
                <a:t>Analysis</a:t>
              </a:r>
            </a:p>
          </p:txBody>
        </p:sp>
        <p:sp>
          <p:nvSpPr>
            <p:cNvPr id="11" name="Rectangle 10"/>
            <p:cNvSpPr/>
            <p:nvPr/>
          </p:nvSpPr>
          <p:spPr>
            <a:xfrm>
              <a:off x="3562330" y="1444536"/>
              <a:ext cx="1213666" cy="276999"/>
            </a:xfrm>
            <a:prstGeom prst="rect">
              <a:avLst/>
            </a:prstGeom>
          </p:spPr>
          <p:txBody>
            <a:bodyPr wrap="none">
              <a:spAutoFit/>
            </a:bodyPr>
            <a:lstStyle/>
            <a:p>
              <a:r>
                <a:rPr lang="en-GB" sz="1200" dirty="0"/>
                <a:t>Reports/Writing</a:t>
              </a:r>
            </a:p>
          </p:txBody>
        </p:sp>
        <p:sp>
          <p:nvSpPr>
            <p:cNvPr id="12" name="Rectangle 11"/>
            <p:cNvSpPr/>
            <p:nvPr/>
          </p:nvSpPr>
          <p:spPr>
            <a:xfrm>
              <a:off x="4665506" y="2271732"/>
              <a:ext cx="1202422" cy="461665"/>
            </a:xfrm>
            <a:prstGeom prst="rect">
              <a:avLst/>
            </a:prstGeom>
          </p:spPr>
          <p:txBody>
            <a:bodyPr wrap="square">
              <a:spAutoFit/>
            </a:bodyPr>
            <a:lstStyle/>
            <a:p>
              <a:pPr algn="ctr"/>
              <a:r>
                <a:rPr lang="en-GB" sz="1200" dirty="0"/>
                <a:t>Trying stuff out (flexible)</a:t>
              </a:r>
            </a:p>
          </p:txBody>
        </p:sp>
      </p:grpSp>
      <p:sp>
        <p:nvSpPr>
          <p:cNvPr id="14" name="Rectangle 13"/>
          <p:cNvSpPr/>
          <p:nvPr/>
        </p:nvSpPr>
        <p:spPr>
          <a:xfrm>
            <a:off x="1061864" y="6413266"/>
            <a:ext cx="4572000" cy="400110"/>
          </a:xfrm>
          <a:prstGeom prst="rect">
            <a:avLst/>
          </a:prstGeom>
        </p:spPr>
        <p:txBody>
          <a:bodyPr>
            <a:spAutoFit/>
          </a:bodyPr>
          <a:lstStyle/>
          <a:p>
            <a:r>
              <a:rPr lang="en-GB" sz="1000" dirty="0"/>
              <a:t>Source URL for bottom two (adapted) figures: http://www.vandermeerlab.org/MvdM_SoYouWantToBeAnAcademic.pdf </a:t>
            </a:r>
          </a:p>
        </p:txBody>
      </p:sp>
      <p:pic>
        <p:nvPicPr>
          <p:cNvPr id="16" name="Content Placeholder 15"/>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283968" y="3755504"/>
            <a:ext cx="4738800" cy="2697832"/>
          </a:xfrm>
        </p:spPr>
      </p:pic>
      <p:cxnSp>
        <p:nvCxnSpPr>
          <p:cNvPr id="21" name="Straight Arrow Connector 20"/>
          <p:cNvCxnSpPr/>
          <p:nvPr/>
        </p:nvCxnSpPr>
        <p:spPr>
          <a:xfrm flipH="1">
            <a:off x="2843808" y="1052082"/>
            <a:ext cx="1290938" cy="20706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flipH="1">
            <a:off x="3174497" y="1290815"/>
            <a:ext cx="1735627" cy="18966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1555400" y="4661864"/>
            <a:ext cx="1950083" cy="646331"/>
          </a:xfrm>
          <a:prstGeom prst="rect">
            <a:avLst/>
          </a:prstGeom>
        </p:spPr>
        <p:txBody>
          <a:bodyPr wrap="square">
            <a:spAutoFit/>
          </a:bodyPr>
          <a:lstStyle/>
          <a:p>
            <a:pPr algn="ctr"/>
            <a:r>
              <a:rPr lang="en-GB" sz="1200" dirty="0"/>
              <a:t>Developing pipelines and analysis (getting ‘jobs’ done on time)</a:t>
            </a:r>
          </a:p>
        </p:txBody>
      </p:sp>
      <p:sp>
        <p:nvSpPr>
          <p:cNvPr id="26" name="Rectangle 25"/>
          <p:cNvSpPr/>
          <p:nvPr/>
        </p:nvSpPr>
        <p:spPr>
          <a:xfrm rot="17768127">
            <a:off x="2708151" y="3294132"/>
            <a:ext cx="671979" cy="276999"/>
          </a:xfrm>
          <a:prstGeom prst="rect">
            <a:avLst/>
          </a:prstGeom>
        </p:spPr>
        <p:txBody>
          <a:bodyPr wrap="none">
            <a:spAutoFit/>
          </a:bodyPr>
          <a:lstStyle/>
          <a:p>
            <a:r>
              <a:rPr lang="en-GB" sz="1200" dirty="0"/>
              <a:t>Reading</a:t>
            </a:r>
          </a:p>
        </p:txBody>
      </p:sp>
      <p:cxnSp>
        <p:nvCxnSpPr>
          <p:cNvPr id="28" name="Straight Arrow Connector 27"/>
          <p:cNvCxnSpPr/>
          <p:nvPr/>
        </p:nvCxnSpPr>
        <p:spPr>
          <a:xfrm flipH="1">
            <a:off x="2896762" y="620688"/>
            <a:ext cx="2107286" cy="40423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Rectangle 29"/>
          <p:cNvSpPr/>
          <p:nvPr/>
        </p:nvSpPr>
        <p:spPr>
          <a:xfrm rot="17491296">
            <a:off x="2692655" y="3170117"/>
            <a:ext cx="511679" cy="246221"/>
          </a:xfrm>
          <a:prstGeom prst="rect">
            <a:avLst/>
          </a:prstGeom>
        </p:spPr>
        <p:txBody>
          <a:bodyPr wrap="none">
            <a:spAutoFit/>
          </a:bodyPr>
          <a:lstStyle/>
          <a:p>
            <a:r>
              <a:rPr lang="en-GB" sz="1000" dirty="0"/>
              <a:t>Extras</a:t>
            </a:r>
          </a:p>
        </p:txBody>
      </p:sp>
      <p:sp>
        <p:nvSpPr>
          <p:cNvPr id="31" name="TextBox 30"/>
          <p:cNvSpPr txBox="1"/>
          <p:nvPr/>
        </p:nvSpPr>
        <p:spPr>
          <a:xfrm>
            <a:off x="3072786" y="353431"/>
            <a:ext cx="1152128" cy="369332"/>
          </a:xfrm>
          <a:prstGeom prst="rect">
            <a:avLst/>
          </a:prstGeom>
          <a:noFill/>
        </p:spPr>
        <p:txBody>
          <a:bodyPr wrap="square" rtlCol="0">
            <a:spAutoFit/>
          </a:bodyPr>
          <a:lstStyle/>
          <a:p>
            <a:r>
              <a:rPr lang="en-GB" b="1" dirty="0"/>
              <a:t>PhD</a:t>
            </a:r>
          </a:p>
        </p:txBody>
      </p:sp>
      <p:sp>
        <p:nvSpPr>
          <p:cNvPr id="32" name="TextBox 31"/>
          <p:cNvSpPr txBox="1"/>
          <p:nvPr/>
        </p:nvSpPr>
        <p:spPr>
          <a:xfrm>
            <a:off x="1185714" y="2710252"/>
            <a:ext cx="1152128" cy="369332"/>
          </a:xfrm>
          <a:prstGeom prst="rect">
            <a:avLst/>
          </a:prstGeom>
          <a:noFill/>
        </p:spPr>
        <p:txBody>
          <a:bodyPr wrap="square" rtlCol="0">
            <a:spAutoFit/>
          </a:bodyPr>
          <a:lstStyle/>
          <a:p>
            <a:r>
              <a:rPr lang="en-GB" b="1" dirty="0"/>
              <a:t>Postdoc</a:t>
            </a:r>
          </a:p>
        </p:txBody>
      </p:sp>
      <p:sp>
        <p:nvSpPr>
          <p:cNvPr id="33" name="TextBox 32"/>
          <p:cNvSpPr txBox="1"/>
          <p:nvPr/>
        </p:nvSpPr>
        <p:spPr>
          <a:xfrm>
            <a:off x="4847776" y="3212912"/>
            <a:ext cx="1971914" cy="646331"/>
          </a:xfrm>
          <a:prstGeom prst="rect">
            <a:avLst/>
          </a:prstGeom>
          <a:noFill/>
        </p:spPr>
        <p:txBody>
          <a:bodyPr wrap="square" rtlCol="0">
            <a:spAutoFit/>
          </a:bodyPr>
          <a:lstStyle/>
          <a:p>
            <a:pPr algn="ctr"/>
            <a:r>
              <a:rPr lang="en-GB" b="1" dirty="0"/>
              <a:t>Senior Academic post</a:t>
            </a:r>
          </a:p>
        </p:txBody>
      </p:sp>
      <p:cxnSp>
        <p:nvCxnSpPr>
          <p:cNvPr id="34" name="Straight Arrow Connector 33"/>
          <p:cNvCxnSpPr/>
          <p:nvPr/>
        </p:nvCxnSpPr>
        <p:spPr>
          <a:xfrm flipH="1">
            <a:off x="3596174" y="2041836"/>
            <a:ext cx="1560780" cy="14428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Rectangle 38"/>
          <p:cNvSpPr/>
          <p:nvPr/>
        </p:nvSpPr>
        <p:spPr>
          <a:xfrm rot="18313504">
            <a:off x="2558455" y="3612437"/>
            <a:ext cx="1131785" cy="276999"/>
          </a:xfrm>
          <a:prstGeom prst="rect">
            <a:avLst/>
          </a:prstGeom>
        </p:spPr>
        <p:txBody>
          <a:bodyPr wrap="none">
            <a:spAutoFit/>
          </a:bodyPr>
          <a:lstStyle/>
          <a:p>
            <a:r>
              <a:rPr lang="en-GB" sz="1200" dirty="0"/>
              <a:t>Trying stuff out</a:t>
            </a:r>
          </a:p>
        </p:txBody>
      </p:sp>
      <p:sp>
        <p:nvSpPr>
          <p:cNvPr id="24" name="TextBox 23"/>
          <p:cNvSpPr txBox="1"/>
          <p:nvPr/>
        </p:nvSpPr>
        <p:spPr>
          <a:xfrm>
            <a:off x="6593012" y="241250"/>
            <a:ext cx="2504173" cy="1015663"/>
          </a:xfrm>
          <a:prstGeom prst="rect">
            <a:avLst/>
          </a:prstGeom>
          <a:noFill/>
        </p:spPr>
        <p:txBody>
          <a:bodyPr wrap="square" rtlCol="0">
            <a:spAutoFit/>
          </a:bodyPr>
          <a:lstStyle/>
          <a:p>
            <a:r>
              <a:rPr lang="en-GB" sz="1500" dirty="0"/>
              <a:t>PhD: Improve yourself and make a small contribution after 3-4 years. Expected: 1-2 papers submitted/published</a:t>
            </a:r>
          </a:p>
        </p:txBody>
      </p:sp>
      <p:sp>
        <p:nvSpPr>
          <p:cNvPr id="3" name="Rectangle 2"/>
          <p:cNvSpPr/>
          <p:nvPr/>
        </p:nvSpPr>
        <p:spPr>
          <a:xfrm>
            <a:off x="6590222" y="2341329"/>
            <a:ext cx="2478436" cy="1015663"/>
          </a:xfrm>
          <a:prstGeom prst="rect">
            <a:avLst/>
          </a:prstGeom>
        </p:spPr>
        <p:txBody>
          <a:bodyPr wrap="square">
            <a:spAutoFit/>
          </a:bodyPr>
          <a:lstStyle/>
          <a:p>
            <a:r>
              <a:rPr lang="en-GB" sz="1500" dirty="0"/>
              <a:t>Postdoc: do a lot of analyses and produce results timely. Expected: a paper per year + input to 2-3 side-projects</a:t>
            </a:r>
          </a:p>
        </p:txBody>
      </p:sp>
      <p:cxnSp>
        <p:nvCxnSpPr>
          <p:cNvPr id="27" name="Straight Arrow Connector 26"/>
          <p:cNvCxnSpPr/>
          <p:nvPr/>
        </p:nvCxnSpPr>
        <p:spPr>
          <a:xfrm>
            <a:off x="7740352" y="1268809"/>
            <a:ext cx="0" cy="10080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Rectangle 28"/>
          <p:cNvSpPr/>
          <p:nvPr/>
        </p:nvSpPr>
        <p:spPr>
          <a:xfrm>
            <a:off x="6228184" y="1383924"/>
            <a:ext cx="1601391" cy="738664"/>
          </a:xfrm>
          <a:prstGeom prst="rect">
            <a:avLst/>
          </a:prstGeom>
        </p:spPr>
        <p:txBody>
          <a:bodyPr wrap="square">
            <a:spAutoFit/>
          </a:bodyPr>
          <a:lstStyle/>
          <a:p>
            <a:pPr algn="ctr"/>
            <a:r>
              <a:rPr lang="en-GB" sz="1400" dirty="0"/>
              <a:t>Higher expectations &amp; limited time</a:t>
            </a:r>
          </a:p>
        </p:txBody>
      </p:sp>
      <p:sp>
        <p:nvSpPr>
          <p:cNvPr id="35" name="Rectangle 34"/>
          <p:cNvSpPr/>
          <p:nvPr/>
        </p:nvSpPr>
        <p:spPr>
          <a:xfrm>
            <a:off x="7653310" y="1595442"/>
            <a:ext cx="1095154" cy="307777"/>
          </a:xfrm>
          <a:prstGeom prst="rect">
            <a:avLst/>
          </a:prstGeom>
        </p:spPr>
        <p:txBody>
          <a:bodyPr wrap="square">
            <a:spAutoFit/>
          </a:bodyPr>
          <a:lstStyle/>
          <a:p>
            <a:pPr algn="ctr"/>
            <a:r>
              <a:rPr lang="en-GB" sz="1400" dirty="0" err="1"/>
              <a:t>Dr.</a:t>
            </a:r>
            <a:r>
              <a:rPr lang="en-GB" sz="1400" dirty="0"/>
              <a:t> title</a:t>
            </a:r>
          </a:p>
        </p:txBody>
      </p:sp>
      <p:sp>
        <p:nvSpPr>
          <p:cNvPr id="36" name="TextBox 35"/>
          <p:cNvSpPr txBox="1"/>
          <p:nvPr/>
        </p:nvSpPr>
        <p:spPr>
          <a:xfrm>
            <a:off x="1180737" y="994561"/>
            <a:ext cx="1584176" cy="923330"/>
          </a:xfrm>
          <a:prstGeom prst="rect">
            <a:avLst/>
          </a:prstGeom>
          <a:noFill/>
        </p:spPr>
        <p:txBody>
          <a:bodyPr wrap="square" rtlCol="0">
            <a:spAutoFit/>
          </a:bodyPr>
          <a:lstStyle/>
          <a:p>
            <a:r>
              <a:rPr lang="en-GB" dirty="0"/>
              <a:t>Pie charts for time spent on different tasks</a:t>
            </a:r>
          </a:p>
        </p:txBody>
      </p:sp>
    </p:spTree>
    <p:extLst>
      <p:ext uri="{BB962C8B-B14F-4D97-AF65-F5344CB8AC3E}">
        <p14:creationId xmlns:p14="http://schemas.microsoft.com/office/powerpoint/2010/main" val="3457003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88640"/>
            <a:ext cx="7498080" cy="1143000"/>
          </a:xfrm>
        </p:spPr>
        <p:txBody>
          <a:bodyPr/>
          <a:lstStyle/>
          <a:p>
            <a:r>
              <a:rPr lang="en-GB" dirty="0"/>
              <a:t>General comments on PhD life</a:t>
            </a:r>
          </a:p>
        </p:txBody>
      </p:sp>
      <p:sp>
        <p:nvSpPr>
          <p:cNvPr id="3" name="Content Placeholder 2"/>
          <p:cNvSpPr>
            <a:spLocks noGrp="1"/>
          </p:cNvSpPr>
          <p:nvPr>
            <p:ph idx="1"/>
          </p:nvPr>
        </p:nvSpPr>
        <p:spPr>
          <a:xfrm>
            <a:off x="1403648" y="1365693"/>
            <a:ext cx="7498080" cy="4800600"/>
          </a:xfrm>
        </p:spPr>
        <p:txBody>
          <a:bodyPr>
            <a:normAutofit fontScale="40000" lnSpcReduction="20000"/>
          </a:bodyPr>
          <a:lstStyle/>
          <a:p>
            <a:r>
              <a:rPr lang="en-GB" dirty="0"/>
              <a:t>Make full use of Coursera and MOOCs (esp. Medical Statistics, UNIX, R and Python Programming)</a:t>
            </a:r>
          </a:p>
          <a:p>
            <a:r>
              <a:rPr lang="en-GB" dirty="0"/>
              <a:t>Be grateful. You’re not just doing a PhD – a </a:t>
            </a:r>
            <a:r>
              <a:rPr lang="en-GB" b="1" dirty="0"/>
              <a:t>fully-funded</a:t>
            </a:r>
            <a:r>
              <a:rPr lang="en-GB" dirty="0"/>
              <a:t> PhD at a </a:t>
            </a:r>
            <a:r>
              <a:rPr lang="en-GB" b="1" dirty="0"/>
              <a:t>top</a:t>
            </a:r>
            <a:r>
              <a:rPr lang="en-GB" dirty="0"/>
              <a:t> university. Very prestigious!</a:t>
            </a:r>
          </a:p>
          <a:p>
            <a:r>
              <a:rPr lang="en-GB" dirty="0"/>
              <a:t>Don’t forget that you’re doing </a:t>
            </a:r>
            <a:r>
              <a:rPr lang="en-GB" u="sng" dirty="0"/>
              <a:t>a PhD</a:t>
            </a:r>
            <a:r>
              <a:rPr lang="en-GB" dirty="0"/>
              <a:t> – </a:t>
            </a:r>
            <a:r>
              <a:rPr lang="en-GB" b="1" i="1" dirty="0"/>
              <a:t>the</a:t>
            </a:r>
            <a:r>
              <a:rPr lang="en-GB" dirty="0"/>
              <a:t> top academic degree! Be cognisant of this and don’t be shy or think that you don’t deserve to be here – you </a:t>
            </a:r>
            <a:r>
              <a:rPr lang="en-GB" b="1" dirty="0"/>
              <a:t>all</a:t>
            </a:r>
            <a:r>
              <a:rPr lang="en-GB" dirty="0"/>
              <a:t> do! Show that (</a:t>
            </a:r>
            <a:r>
              <a:rPr lang="en-GB" dirty="0" err="1"/>
              <a:t>i</a:t>
            </a:r>
            <a:r>
              <a:rPr lang="en-GB" dirty="0"/>
              <a:t>) you have the potential to be an expert in the field and have the skills to work at a top research group, (ii) can get the job done, (iii) you’re willing to learn, and (iv) without being cynical or a total sceptic, you can be a critical reader. I think these the best skills you can gain from doing a PhD. </a:t>
            </a:r>
          </a:p>
          <a:p>
            <a:r>
              <a:rPr lang="en-GB" dirty="0"/>
              <a:t>Try to know everything that goes on in your </a:t>
            </a:r>
            <a:r>
              <a:rPr lang="en-GB" u="sng" dirty="0"/>
              <a:t>specific field</a:t>
            </a:r>
            <a:r>
              <a:rPr lang="en-GB" dirty="0"/>
              <a:t>. Read papers and reviews but also follow blogs and twitter accounts that make this easier for you. If you’re saying “</a:t>
            </a:r>
            <a:r>
              <a:rPr lang="en-GB" i="1" dirty="0"/>
              <a:t>there’s too much to read!</a:t>
            </a:r>
            <a:r>
              <a:rPr lang="en-GB" dirty="0"/>
              <a:t>” then you don’t know what your “specific field” is. But in case someone points out a paper that you haven’t read, don’t say “</a:t>
            </a:r>
            <a:r>
              <a:rPr lang="en-GB" i="1" dirty="0"/>
              <a:t>I haven’t seen it</a:t>
            </a:r>
            <a:r>
              <a:rPr lang="en-GB" dirty="0"/>
              <a:t>”. Say “</a:t>
            </a:r>
            <a:r>
              <a:rPr lang="en-GB" i="1" dirty="0"/>
              <a:t>I’ve printed it and didn’t get a chance to read it but it’s the first thing I’ll read when I get back to the office</a:t>
            </a:r>
            <a:r>
              <a:rPr lang="en-GB" dirty="0"/>
              <a:t>”</a:t>
            </a:r>
          </a:p>
          <a:p>
            <a:r>
              <a:rPr lang="en-GB" b="1" dirty="0"/>
              <a:t>Make</a:t>
            </a:r>
            <a:r>
              <a:rPr lang="en-GB" dirty="0"/>
              <a:t> time to attend seminars and watch people give talks:</a:t>
            </a:r>
          </a:p>
          <a:p>
            <a:pPr lvl="1"/>
            <a:r>
              <a:rPr lang="en-GB" dirty="0"/>
              <a:t>Posture (eye contact?)</a:t>
            </a:r>
          </a:p>
          <a:p>
            <a:pPr lvl="1"/>
            <a:r>
              <a:rPr lang="en-GB" dirty="0"/>
              <a:t>How many slides?</a:t>
            </a:r>
          </a:p>
          <a:p>
            <a:pPr lvl="1"/>
            <a:r>
              <a:rPr lang="en-GB" dirty="0"/>
              <a:t>Contents of slides – figures?</a:t>
            </a:r>
          </a:p>
          <a:p>
            <a:pPr lvl="1"/>
            <a:r>
              <a:rPr lang="en-GB" dirty="0"/>
              <a:t>Q&amp;A style</a:t>
            </a:r>
          </a:p>
          <a:p>
            <a:r>
              <a:rPr lang="en-GB" dirty="0"/>
              <a:t>Listen to people from different fields; sometimes not even vaguely related. Gives you a sense of what the world needs and where it’s going.</a:t>
            </a:r>
          </a:p>
          <a:p>
            <a:r>
              <a:rPr lang="en-GB" dirty="0"/>
              <a:t>Read before viva: 'It's a PhD, not a Nobel prize': how experienced examiners assess research theses</a:t>
            </a:r>
          </a:p>
          <a:p>
            <a:r>
              <a:rPr lang="en-GB" dirty="0"/>
              <a:t>“First impression is last impression” applies to everything. Try to make your first 2-3 sentences in every section, and the (whole) abstract and discussion sections perfect. Pay attention to the preface of your thesis also – both aesthetically and grammatically.</a:t>
            </a:r>
          </a:p>
          <a:p>
            <a:r>
              <a:rPr lang="en-GB" dirty="0"/>
              <a:t>Have a very good relationship with your PhD supervisor(s) – will need their reference for a long time</a:t>
            </a:r>
          </a:p>
        </p:txBody>
      </p:sp>
      <p:sp>
        <p:nvSpPr>
          <p:cNvPr id="5" name="TextBox 4"/>
          <p:cNvSpPr txBox="1"/>
          <p:nvPr/>
        </p:nvSpPr>
        <p:spPr>
          <a:xfrm>
            <a:off x="4788024" y="6095037"/>
            <a:ext cx="4320480" cy="646331"/>
          </a:xfrm>
          <a:prstGeom prst="rect">
            <a:avLst/>
          </a:prstGeom>
          <a:noFill/>
        </p:spPr>
        <p:txBody>
          <a:bodyPr wrap="square" rtlCol="0">
            <a:spAutoFit/>
          </a:bodyPr>
          <a:lstStyle/>
          <a:p>
            <a:pPr algn="r"/>
            <a:r>
              <a:rPr lang="en-GB" dirty="0"/>
              <a:t>26/07/18 </a:t>
            </a:r>
          </a:p>
          <a:p>
            <a:pPr algn="r"/>
            <a:r>
              <a:rPr lang="en-GB" dirty="0"/>
              <a:t>A. Mesut Erzurumluoglu</a:t>
            </a:r>
          </a:p>
        </p:txBody>
      </p:sp>
    </p:spTree>
    <p:extLst>
      <p:ext uri="{BB962C8B-B14F-4D97-AF65-F5344CB8AC3E}">
        <p14:creationId xmlns:p14="http://schemas.microsoft.com/office/powerpoint/2010/main" val="12101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602048" cy="1143000"/>
          </a:xfrm>
        </p:spPr>
        <p:txBody>
          <a:bodyPr>
            <a:normAutofit fontScale="90000"/>
          </a:bodyPr>
          <a:lstStyle/>
          <a:p>
            <a:r>
              <a:rPr lang="en-GB" b="1" dirty="0" err="1">
                <a:effectLst/>
              </a:rPr>
              <a:t>Ingiltere’de</a:t>
            </a:r>
            <a:r>
              <a:rPr lang="en-GB" b="1" dirty="0">
                <a:effectLst/>
              </a:rPr>
              <a:t> </a:t>
            </a:r>
            <a:r>
              <a:rPr lang="en-GB" b="1" dirty="0" err="1">
                <a:effectLst/>
              </a:rPr>
              <a:t>akademik</a:t>
            </a:r>
            <a:r>
              <a:rPr lang="en-GB" b="1" dirty="0">
                <a:effectLst/>
              </a:rPr>
              <a:t> </a:t>
            </a:r>
            <a:r>
              <a:rPr lang="en-GB" b="1" dirty="0" err="1">
                <a:effectLst/>
              </a:rPr>
              <a:t>kariyer</a:t>
            </a:r>
            <a:r>
              <a:rPr lang="en-GB" b="1" dirty="0">
                <a:effectLst/>
              </a:rPr>
              <a:t> </a:t>
            </a:r>
            <a:r>
              <a:rPr lang="en-GB" b="1" dirty="0" err="1">
                <a:effectLst/>
              </a:rPr>
              <a:t>serisi</a:t>
            </a:r>
            <a:r>
              <a:rPr lang="en-GB" b="1" dirty="0">
                <a:effectLst/>
              </a:rPr>
              <a:t> – part 2</a:t>
            </a:r>
            <a:endParaRPr lang="en-GB" dirty="0"/>
          </a:p>
        </p:txBody>
      </p:sp>
      <p:sp>
        <p:nvSpPr>
          <p:cNvPr id="3" name="Content Placeholder 2"/>
          <p:cNvSpPr>
            <a:spLocks noGrp="1"/>
          </p:cNvSpPr>
          <p:nvPr>
            <p:ph idx="1"/>
          </p:nvPr>
        </p:nvSpPr>
        <p:spPr>
          <a:xfrm>
            <a:off x="1435608" y="1652736"/>
            <a:ext cx="7498080" cy="4800600"/>
          </a:xfrm>
        </p:spPr>
        <p:txBody>
          <a:bodyPr>
            <a:normAutofit fontScale="47500" lnSpcReduction="20000"/>
          </a:bodyPr>
          <a:lstStyle/>
          <a:p>
            <a:pPr lvl="0"/>
            <a:r>
              <a:rPr lang="en-GB" dirty="0" err="1"/>
              <a:t>Genel</a:t>
            </a:r>
            <a:r>
              <a:rPr lang="en-GB" dirty="0"/>
              <a:t> </a:t>
            </a:r>
            <a:r>
              <a:rPr lang="en-GB" dirty="0" err="1"/>
              <a:t>olarak</a:t>
            </a:r>
            <a:r>
              <a:rPr lang="en-GB" dirty="0"/>
              <a:t> </a:t>
            </a:r>
            <a:r>
              <a:rPr lang="en-GB" dirty="0" err="1"/>
              <a:t>doktora</a:t>
            </a:r>
            <a:r>
              <a:rPr lang="en-GB" dirty="0"/>
              <a:t> </a:t>
            </a:r>
            <a:r>
              <a:rPr lang="en-GB" dirty="0" err="1"/>
              <a:t>sürecinde</a:t>
            </a:r>
            <a:r>
              <a:rPr lang="en-GB" dirty="0"/>
              <a:t> </a:t>
            </a:r>
            <a:r>
              <a:rPr lang="en-GB" dirty="0" err="1"/>
              <a:t>nelere</a:t>
            </a:r>
            <a:r>
              <a:rPr lang="en-GB" dirty="0"/>
              <a:t> </a:t>
            </a:r>
            <a:r>
              <a:rPr lang="en-GB" dirty="0" err="1"/>
              <a:t>dikkat</a:t>
            </a:r>
            <a:r>
              <a:rPr lang="en-GB" dirty="0"/>
              <a:t> </a:t>
            </a:r>
            <a:r>
              <a:rPr lang="en-GB" dirty="0" err="1"/>
              <a:t>etmeliyim</a:t>
            </a:r>
            <a:r>
              <a:rPr lang="en-GB" dirty="0"/>
              <a:t>?</a:t>
            </a:r>
          </a:p>
          <a:p>
            <a:pPr lvl="1"/>
            <a:r>
              <a:rPr lang="en-GB" dirty="0"/>
              <a:t>APG</a:t>
            </a:r>
          </a:p>
          <a:p>
            <a:pPr lvl="1"/>
            <a:r>
              <a:rPr lang="en-GB" dirty="0" err="1"/>
              <a:t>Sunum</a:t>
            </a:r>
            <a:r>
              <a:rPr lang="en-GB" dirty="0"/>
              <a:t> </a:t>
            </a:r>
            <a:r>
              <a:rPr lang="en-GB" dirty="0" err="1"/>
              <a:t>yaparken</a:t>
            </a:r>
            <a:r>
              <a:rPr lang="en-GB" dirty="0"/>
              <a:t> </a:t>
            </a:r>
            <a:r>
              <a:rPr lang="en-GB" dirty="0" err="1"/>
              <a:t>dikkat</a:t>
            </a:r>
            <a:r>
              <a:rPr lang="en-GB" dirty="0"/>
              <a:t> </a:t>
            </a:r>
            <a:r>
              <a:rPr lang="en-GB" dirty="0" err="1"/>
              <a:t>edilecekler</a:t>
            </a:r>
            <a:endParaRPr lang="en-GB" dirty="0"/>
          </a:p>
          <a:p>
            <a:pPr lvl="0"/>
            <a:r>
              <a:rPr lang="en-GB" dirty="0" err="1"/>
              <a:t>Tez</a:t>
            </a:r>
            <a:r>
              <a:rPr lang="en-GB" dirty="0"/>
              <a:t> </a:t>
            </a:r>
            <a:r>
              <a:rPr lang="en-GB" dirty="0" err="1"/>
              <a:t>yazarken</a:t>
            </a:r>
            <a:r>
              <a:rPr lang="en-GB" dirty="0"/>
              <a:t> </a:t>
            </a:r>
            <a:r>
              <a:rPr lang="en-GB" dirty="0" err="1"/>
              <a:t>dikkat</a:t>
            </a:r>
            <a:r>
              <a:rPr lang="en-GB" dirty="0"/>
              <a:t> </a:t>
            </a:r>
            <a:r>
              <a:rPr lang="en-GB" dirty="0" err="1"/>
              <a:t>edilecekler</a:t>
            </a:r>
            <a:endParaRPr lang="en-GB" dirty="0"/>
          </a:p>
          <a:p>
            <a:pPr lvl="0"/>
            <a:r>
              <a:rPr lang="en-GB" dirty="0" err="1"/>
              <a:t>Makale</a:t>
            </a:r>
            <a:r>
              <a:rPr lang="en-GB" dirty="0"/>
              <a:t> </a:t>
            </a:r>
            <a:r>
              <a:rPr lang="en-GB" dirty="0" err="1"/>
              <a:t>yazarken</a:t>
            </a:r>
            <a:r>
              <a:rPr lang="en-GB" dirty="0"/>
              <a:t> </a:t>
            </a:r>
            <a:r>
              <a:rPr lang="en-GB" dirty="0" err="1"/>
              <a:t>dikkat</a:t>
            </a:r>
            <a:r>
              <a:rPr lang="en-GB" dirty="0"/>
              <a:t> </a:t>
            </a:r>
            <a:r>
              <a:rPr lang="en-GB" dirty="0" err="1"/>
              <a:t>edilecekler</a:t>
            </a:r>
            <a:r>
              <a:rPr lang="en-GB" dirty="0"/>
              <a:t> </a:t>
            </a:r>
            <a:r>
              <a:rPr lang="en-GB" dirty="0" err="1"/>
              <a:t>ve</a:t>
            </a:r>
            <a:r>
              <a:rPr lang="en-GB" dirty="0"/>
              <a:t> </a:t>
            </a:r>
            <a:r>
              <a:rPr lang="en-GB" dirty="0" err="1"/>
              <a:t>prosedür</a:t>
            </a:r>
            <a:endParaRPr lang="en-GB" dirty="0"/>
          </a:p>
          <a:p>
            <a:pPr lvl="0"/>
            <a:r>
              <a:rPr lang="en-GB" dirty="0" err="1">
                <a:solidFill>
                  <a:srgbClr val="FF0000"/>
                </a:solidFill>
              </a:rPr>
              <a:t>Akademik</a:t>
            </a:r>
            <a:r>
              <a:rPr lang="en-GB" dirty="0">
                <a:solidFill>
                  <a:srgbClr val="FF0000"/>
                </a:solidFill>
              </a:rPr>
              <a:t> </a:t>
            </a:r>
            <a:r>
              <a:rPr lang="en-GB" dirty="0" err="1">
                <a:solidFill>
                  <a:srgbClr val="FF0000"/>
                </a:solidFill>
              </a:rPr>
              <a:t>kariyer</a:t>
            </a:r>
            <a:endParaRPr lang="en-GB" dirty="0">
              <a:solidFill>
                <a:srgbClr val="FF0000"/>
              </a:solidFill>
            </a:endParaRPr>
          </a:p>
          <a:p>
            <a:pPr lvl="1"/>
            <a:r>
              <a:rPr lang="en-GB" dirty="0">
                <a:solidFill>
                  <a:srgbClr val="FF0000"/>
                </a:solidFill>
              </a:rPr>
              <a:t>Postdoc</a:t>
            </a:r>
          </a:p>
          <a:p>
            <a:pPr lvl="1"/>
            <a:r>
              <a:rPr lang="en-GB" dirty="0">
                <a:solidFill>
                  <a:srgbClr val="FF0000"/>
                </a:solidFill>
              </a:rPr>
              <a:t>Lectureship </a:t>
            </a:r>
            <a:r>
              <a:rPr lang="en-GB" dirty="0" err="1">
                <a:solidFill>
                  <a:srgbClr val="FF0000"/>
                </a:solidFill>
              </a:rPr>
              <a:t>ya</a:t>
            </a:r>
            <a:r>
              <a:rPr lang="en-GB" dirty="0">
                <a:solidFill>
                  <a:srgbClr val="FF0000"/>
                </a:solidFill>
              </a:rPr>
              <a:t> da fellowship</a:t>
            </a:r>
          </a:p>
          <a:p>
            <a:pPr lvl="0"/>
            <a:r>
              <a:rPr lang="en-GB" dirty="0">
                <a:solidFill>
                  <a:srgbClr val="FF0000"/>
                </a:solidFill>
              </a:rPr>
              <a:t>CV </a:t>
            </a:r>
            <a:r>
              <a:rPr lang="en-GB" dirty="0" err="1">
                <a:solidFill>
                  <a:srgbClr val="FF0000"/>
                </a:solidFill>
              </a:rPr>
              <a:t>düzenleme</a:t>
            </a:r>
            <a:r>
              <a:rPr lang="en-GB" dirty="0">
                <a:solidFill>
                  <a:srgbClr val="FF0000"/>
                </a:solidFill>
              </a:rPr>
              <a:t> </a:t>
            </a:r>
            <a:r>
              <a:rPr lang="en-GB" dirty="0" err="1">
                <a:solidFill>
                  <a:srgbClr val="FF0000"/>
                </a:solidFill>
              </a:rPr>
              <a:t>ve</a:t>
            </a:r>
            <a:r>
              <a:rPr lang="en-GB" dirty="0">
                <a:solidFill>
                  <a:srgbClr val="FF0000"/>
                </a:solidFill>
              </a:rPr>
              <a:t> </a:t>
            </a:r>
            <a:r>
              <a:rPr lang="en-GB" dirty="0" err="1">
                <a:solidFill>
                  <a:srgbClr val="FF0000"/>
                </a:solidFill>
              </a:rPr>
              <a:t>geliştirme</a:t>
            </a:r>
            <a:endParaRPr lang="en-GB" dirty="0">
              <a:solidFill>
                <a:srgbClr val="FF0000"/>
              </a:solidFill>
            </a:endParaRPr>
          </a:p>
          <a:p>
            <a:pPr lvl="0"/>
            <a:r>
              <a:rPr lang="en-GB" dirty="0">
                <a:solidFill>
                  <a:srgbClr val="FF0000"/>
                </a:solidFill>
              </a:rPr>
              <a:t>Personal statement </a:t>
            </a:r>
            <a:r>
              <a:rPr lang="en-GB" dirty="0" err="1">
                <a:solidFill>
                  <a:srgbClr val="FF0000"/>
                </a:solidFill>
              </a:rPr>
              <a:t>yazma</a:t>
            </a:r>
            <a:endParaRPr lang="en-GB" dirty="0">
              <a:solidFill>
                <a:srgbClr val="FF0000"/>
              </a:solidFill>
            </a:endParaRPr>
          </a:p>
          <a:p>
            <a:pPr lvl="0"/>
            <a:r>
              <a:rPr lang="en-GB" dirty="0"/>
              <a:t>Pre-, intra- (during) &amp; post-interview</a:t>
            </a:r>
          </a:p>
          <a:p>
            <a:pPr lvl="0"/>
            <a:r>
              <a:rPr lang="en-GB" dirty="0" err="1"/>
              <a:t>Hocanızla</a:t>
            </a:r>
            <a:r>
              <a:rPr lang="en-GB" dirty="0"/>
              <a:t> </a:t>
            </a:r>
            <a:r>
              <a:rPr lang="en-GB" dirty="0" err="1"/>
              <a:t>ilişkiniz</a:t>
            </a:r>
            <a:r>
              <a:rPr lang="en-GB" dirty="0"/>
              <a:t> </a:t>
            </a:r>
            <a:r>
              <a:rPr lang="en-GB" dirty="0" err="1"/>
              <a:t>nasıl</a:t>
            </a:r>
            <a:r>
              <a:rPr lang="en-GB" dirty="0"/>
              <a:t> </a:t>
            </a:r>
            <a:r>
              <a:rPr lang="en-GB" dirty="0" err="1"/>
              <a:t>olmalı</a:t>
            </a:r>
            <a:r>
              <a:rPr lang="en-GB" dirty="0"/>
              <a:t>?</a:t>
            </a:r>
          </a:p>
          <a:p>
            <a:pPr lvl="1"/>
            <a:r>
              <a:rPr lang="en-GB" dirty="0" err="1"/>
              <a:t>Ingiliz</a:t>
            </a:r>
            <a:r>
              <a:rPr lang="en-GB" dirty="0"/>
              <a:t> </a:t>
            </a:r>
            <a:r>
              <a:rPr lang="en-GB" dirty="0" err="1"/>
              <a:t>kültürüyle</a:t>
            </a:r>
            <a:r>
              <a:rPr lang="en-GB" dirty="0"/>
              <a:t> </a:t>
            </a:r>
            <a:r>
              <a:rPr lang="en-GB" dirty="0" err="1"/>
              <a:t>ilgili</a:t>
            </a:r>
            <a:r>
              <a:rPr lang="en-GB" dirty="0"/>
              <a:t> </a:t>
            </a:r>
            <a:r>
              <a:rPr lang="en-GB" dirty="0" err="1"/>
              <a:t>gozlemlerim</a:t>
            </a:r>
            <a:endParaRPr lang="en-GB" dirty="0"/>
          </a:p>
          <a:p>
            <a:pPr lvl="0"/>
            <a:r>
              <a:rPr lang="en-GB" dirty="0" err="1"/>
              <a:t>Spesifik</a:t>
            </a:r>
            <a:r>
              <a:rPr lang="en-GB" dirty="0"/>
              <a:t> </a:t>
            </a:r>
            <a:r>
              <a:rPr lang="en-GB" dirty="0" err="1"/>
              <a:t>problemler</a:t>
            </a:r>
            <a:endParaRPr lang="en-GB" dirty="0"/>
          </a:p>
          <a:p>
            <a:pPr lvl="1"/>
            <a:r>
              <a:rPr lang="en-GB" dirty="0"/>
              <a:t>Mental wellbeing</a:t>
            </a:r>
          </a:p>
          <a:p>
            <a:pPr lvl="0"/>
            <a:r>
              <a:rPr lang="en-GB" dirty="0"/>
              <a:t>Time management</a:t>
            </a:r>
          </a:p>
          <a:p>
            <a:pPr lvl="1"/>
            <a:r>
              <a:rPr lang="en-GB" dirty="0" err="1"/>
              <a:t>Akademik</a:t>
            </a:r>
            <a:r>
              <a:rPr lang="en-GB" dirty="0"/>
              <a:t>/</a:t>
            </a:r>
            <a:r>
              <a:rPr lang="en-GB" dirty="0" err="1"/>
              <a:t>entelektuel</a:t>
            </a:r>
            <a:r>
              <a:rPr lang="en-GB" dirty="0"/>
              <a:t> </a:t>
            </a:r>
            <a:r>
              <a:rPr lang="en-GB" dirty="0" err="1"/>
              <a:t>olarak</a:t>
            </a:r>
            <a:r>
              <a:rPr lang="en-GB" dirty="0"/>
              <a:t> </a:t>
            </a:r>
            <a:r>
              <a:rPr lang="en-GB" dirty="0" err="1"/>
              <a:t>kendini</a:t>
            </a:r>
            <a:r>
              <a:rPr lang="en-GB" dirty="0"/>
              <a:t> </a:t>
            </a:r>
            <a:r>
              <a:rPr lang="en-GB" dirty="0" err="1"/>
              <a:t>geliştirme</a:t>
            </a:r>
            <a:endParaRPr lang="en-GB" dirty="0"/>
          </a:p>
          <a:p>
            <a:pPr lvl="1"/>
            <a:r>
              <a:rPr lang="en-GB" dirty="0"/>
              <a:t>Coursera/MOOCs</a:t>
            </a:r>
          </a:p>
          <a:p>
            <a:pPr lvl="1"/>
            <a:r>
              <a:rPr lang="en-GB" dirty="0"/>
              <a:t>Social media</a:t>
            </a:r>
          </a:p>
        </p:txBody>
      </p:sp>
      <p:sp>
        <p:nvSpPr>
          <p:cNvPr id="4" name="TextBox 3"/>
          <p:cNvSpPr txBox="1"/>
          <p:nvPr/>
        </p:nvSpPr>
        <p:spPr>
          <a:xfrm>
            <a:off x="4788024" y="6095037"/>
            <a:ext cx="4320480" cy="646331"/>
          </a:xfrm>
          <a:prstGeom prst="rect">
            <a:avLst/>
          </a:prstGeom>
          <a:noFill/>
        </p:spPr>
        <p:txBody>
          <a:bodyPr wrap="square" rtlCol="0">
            <a:spAutoFit/>
          </a:bodyPr>
          <a:lstStyle/>
          <a:p>
            <a:pPr algn="r"/>
            <a:r>
              <a:rPr lang="en-GB" dirty="0"/>
              <a:t>27/07/18 </a:t>
            </a:r>
          </a:p>
          <a:p>
            <a:pPr algn="r"/>
            <a:r>
              <a:rPr lang="en-GB" dirty="0"/>
              <a:t>A. Mesut Erzurumluoglu</a:t>
            </a:r>
          </a:p>
        </p:txBody>
      </p:sp>
    </p:spTree>
    <p:extLst>
      <p:ext uri="{BB962C8B-B14F-4D97-AF65-F5344CB8AC3E}">
        <p14:creationId xmlns:p14="http://schemas.microsoft.com/office/powerpoint/2010/main" val="2519180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16632"/>
            <a:ext cx="7498080" cy="1143000"/>
          </a:xfrm>
        </p:spPr>
        <p:txBody>
          <a:bodyPr>
            <a:normAutofit fontScale="90000"/>
          </a:bodyPr>
          <a:lstStyle/>
          <a:p>
            <a:r>
              <a:rPr lang="en-GB" dirty="0"/>
              <a:t>Career progression – what’s next?</a:t>
            </a:r>
          </a:p>
        </p:txBody>
      </p:sp>
      <p:sp>
        <p:nvSpPr>
          <p:cNvPr id="3" name="Content Placeholder 2"/>
          <p:cNvSpPr>
            <a:spLocks noGrp="1"/>
          </p:cNvSpPr>
          <p:nvPr>
            <p:ph idx="1"/>
          </p:nvPr>
        </p:nvSpPr>
        <p:spPr>
          <a:xfrm>
            <a:off x="1331640" y="1196752"/>
            <a:ext cx="7498080" cy="5149552"/>
          </a:xfrm>
        </p:spPr>
        <p:txBody>
          <a:bodyPr>
            <a:normAutofit fontScale="85000" lnSpcReduction="10000"/>
          </a:bodyPr>
          <a:lstStyle/>
          <a:p>
            <a:r>
              <a:rPr lang="en-GB" dirty="0"/>
              <a:t>Start thinking about what you want to do </a:t>
            </a:r>
            <a:r>
              <a:rPr lang="en-GB" u="sng" dirty="0"/>
              <a:t>a year</a:t>
            </a:r>
            <a:r>
              <a:rPr lang="en-GB" dirty="0"/>
              <a:t> before submission date: postdoc or industry or something else</a:t>
            </a:r>
          </a:p>
          <a:p>
            <a:pPr lvl="1"/>
            <a:r>
              <a:rPr lang="en-GB" dirty="0"/>
              <a:t>Read </a:t>
            </a:r>
            <a:r>
              <a:rPr lang="en-GB" dirty="0" err="1"/>
              <a:t>Wellcome</a:t>
            </a:r>
            <a:r>
              <a:rPr lang="en-GB" dirty="0"/>
              <a:t> Trust Basic Science Career Tracker (2013) &amp; check MRC Interactive career framework</a:t>
            </a:r>
          </a:p>
          <a:p>
            <a:pPr lvl="1"/>
            <a:r>
              <a:rPr lang="en-GB" dirty="0"/>
              <a:t>Talk to your supervisors/senior friends about prospects</a:t>
            </a:r>
          </a:p>
          <a:p>
            <a:pPr lvl="1"/>
            <a:r>
              <a:rPr lang="en-GB" dirty="0"/>
              <a:t>Look at fellowship calls and deadlines</a:t>
            </a:r>
          </a:p>
          <a:p>
            <a:pPr lvl="2"/>
            <a:r>
              <a:rPr lang="en-GB" dirty="0"/>
              <a:t>Fellowship (and grant) applications: I did one grant (rejected after 2</a:t>
            </a:r>
            <a:r>
              <a:rPr lang="en-GB" baseline="30000" dirty="0"/>
              <a:t>nd</a:t>
            </a:r>
            <a:r>
              <a:rPr lang="en-GB" dirty="0"/>
              <a:t> round) and one fellowship application (pending) and learned a lot from the process (e.g. priorities, structure, content)</a:t>
            </a:r>
          </a:p>
          <a:p>
            <a:pPr lvl="2"/>
            <a:r>
              <a:rPr lang="en-GB" dirty="0"/>
              <a:t>Fellowship application takes &gt;1 month to prepare and very tough to get</a:t>
            </a:r>
          </a:p>
          <a:p>
            <a:pPr lvl="3"/>
            <a:r>
              <a:rPr lang="en-GB" dirty="0"/>
              <a:t>Grant applications take much longer and even more competitive</a:t>
            </a:r>
          </a:p>
        </p:txBody>
      </p:sp>
    </p:spTree>
    <p:extLst>
      <p:ext uri="{BB962C8B-B14F-4D97-AF65-F5344CB8AC3E}">
        <p14:creationId xmlns:p14="http://schemas.microsoft.com/office/powerpoint/2010/main" val="797462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476672"/>
            <a:ext cx="7956376" cy="5817931"/>
          </a:xfrm>
        </p:spPr>
      </p:pic>
      <p:sp>
        <p:nvSpPr>
          <p:cNvPr id="5" name="Rectangle 4"/>
          <p:cNvSpPr/>
          <p:nvPr/>
        </p:nvSpPr>
        <p:spPr>
          <a:xfrm>
            <a:off x="4589920" y="6470705"/>
            <a:ext cx="4572000" cy="276999"/>
          </a:xfrm>
          <a:prstGeom prst="rect">
            <a:avLst/>
          </a:prstGeom>
        </p:spPr>
        <p:txBody>
          <a:bodyPr>
            <a:spAutoFit/>
          </a:bodyPr>
          <a:lstStyle/>
          <a:p>
            <a:r>
              <a:rPr lang="en-GB" sz="1200" dirty="0"/>
              <a:t>URL: https://mrc.ukri.org/skills-careers/interactive-career-framework/</a:t>
            </a:r>
          </a:p>
        </p:txBody>
      </p:sp>
    </p:spTree>
    <p:extLst>
      <p:ext uri="{BB962C8B-B14F-4D97-AF65-F5344CB8AC3E}">
        <p14:creationId xmlns:p14="http://schemas.microsoft.com/office/powerpoint/2010/main" val="4058801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16632"/>
            <a:ext cx="7498080" cy="1143000"/>
          </a:xfrm>
        </p:spPr>
        <p:txBody>
          <a:bodyPr/>
          <a:lstStyle/>
          <a:p>
            <a:r>
              <a:rPr lang="en-GB" dirty="0"/>
              <a:t>Applying for Postdocs</a:t>
            </a:r>
          </a:p>
        </p:txBody>
      </p:sp>
      <p:sp>
        <p:nvSpPr>
          <p:cNvPr id="3" name="Content Placeholder 2"/>
          <p:cNvSpPr>
            <a:spLocks noGrp="1"/>
          </p:cNvSpPr>
          <p:nvPr>
            <p:ph idx="1"/>
          </p:nvPr>
        </p:nvSpPr>
        <p:spPr>
          <a:xfrm>
            <a:off x="1403648" y="1274430"/>
            <a:ext cx="7498080" cy="5034889"/>
          </a:xfrm>
        </p:spPr>
        <p:txBody>
          <a:bodyPr>
            <a:normAutofit fontScale="77500" lnSpcReduction="20000"/>
          </a:bodyPr>
          <a:lstStyle/>
          <a:p>
            <a:r>
              <a:rPr lang="en-GB" dirty="0"/>
              <a:t>Where to look?</a:t>
            </a:r>
          </a:p>
          <a:p>
            <a:pPr lvl="1"/>
            <a:r>
              <a:rPr lang="en-GB" dirty="0"/>
              <a:t>Dept. emails, Twitter, Findapostdoc.com, jobs.ac.uk</a:t>
            </a:r>
          </a:p>
          <a:p>
            <a:r>
              <a:rPr lang="en-GB" dirty="0"/>
              <a:t>When to look?</a:t>
            </a:r>
          </a:p>
          <a:p>
            <a:pPr lvl="1"/>
            <a:r>
              <a:rPr lang="en-GB" dirty="0"/>
              <a:t>Start </a:t>
            </a:r>
            <a:r>
              <a:rPr lang="en-GB" u="sng" dirty="0"/>
              <a:t>applying</a:t>
            </a:r>
            <a:r>
              <a:rPr lang="en-GB" dirty="0"/>
              <a:t> ~3 months before submission date</a:t>
            </a:r>
          </a:p>
          <a:p>
            <a:pPr lvl="1"/>
            <a:r>
              <a:rPr lang="en-GB" dirty="0"/>
              <a:t>Submission date is </a:t>
            </a:r>
            <a:r>
              <a:rPr lang="en-GB" b="1" dirty="0"/>
              <a:t>the</a:t>
            </a:r>
            <a:r>
              <a:rPr lang="en-GB" dirty="0"/>
              <a:t> crucial date for employers</a:t>
            </a:r>
          </a:p>
          <a:p>
            <a:r>
              <a:rPr lang="en-GB" dirty="0"/>
              <a:t>Which job?</a:t>
            </a:r>
          </a:p>
          <a:p>
            <a:pPr lvl="1"/>
            <a:r>
              <a:rPr lang="en-GB" dirty="0"/>
              <a:t>Matches skill set (but with training opportunities)</a:t>
            </a:r>
          </a:p>
          <a:p>
            <a:pPr lvl="1"/>
            <a:r>
              <a:rPr lang="en-GB" dirty="0"/>
              <a:t>≥2 year contract</a:t>
            </a:r>
          </a:p>
          <a:p>
            <a:pPr lvl="1"/>
            <a:r>
              <a:rPr lang="en-GB" dirty="0"/>
              <a:t>Good “salary to cost of living” ratio</a:t>
            </a:r>
          </a:p>
          <a:p>
            <a:pPr lvl="2"/>
            <a:r>
              <a:rPr lang="en-GB" dirty="0"/>
              <a:t>£30k is very good in Leicester but not in London – definitely not in Manhattan!</a:t>
            </a:r>
          </a:p>
          <a:p>
            <a:pPr lvl="1"/>
            <a:r>
              <a:rPr lang="en-GB" dirty="0"/>
              <a:t>Interesting project? Nice city? Group size?</a:t>
            </a:r>
          </a:p>
          <a:p>
            <a:r>
              <a:rPr lang="en-GB" dirty="0"/>
              <a:t>Apply to as many jobs as possible</a:t>
            </a:r>
          </a:p>
          <a:p>
            <a:pPr lvl="1"/>
            <a:r>
              <a:rPr lang="en-GB" dirty="0"/>
              <a:t>Can reject them afterwards if several acceptances</a:t>
            </a:r>
          </a:p>
        </p:txBody>
      </p:sp>
    </p:spTree>
    <p:extLst>
      <p:ext uri="{BB962C8B-B14F-4D97-AF65-F5344CB8AC3E}">
        <p14:creationId xmlns:p14="http://schemas.microsoft.com/office/powerpoint/2010/main" val="3832755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88640"/>
            <a:ext cx="7498080" cy="1143000"/>
          </a:xfrm>
        </p:spPr>
        <p:txBody>
          <a:bodyPr/>
          <a:lstStyle/>
          <a:p>
            <a:r>
              <a:rPr lang="en-GB" dirty="0"/>
              <a:t>CV and Personal Statement</a:t>
            </a:r>
          </a:p>
        </p:txBody>
      </p:sp>
      <p:sp>
        <p:nvSpPr>
          <p:cNvPr id="3" name="Content Placeholder 2"/>
          <p:cNvSpPr>
            <a:spLocks noGrp="1"/>
          </p:cNvSpPr>
          <p:nvPr>
            <p:ph idx="1"/>
          </p:nvPr>
        </p:nvSpPr>
        <p:spPr>
          <a:xfrm>
            <a:off x="1403648" y="1328854"/>
            <a:ext cx="7498080" cy="5149552"/>
          </a:xfrm>
        </p:spPr>
        <p:txBody>
          <a:bodyPr>
            <a:normAutofit fontScale="62500" lnSpcReduction="20000"/>
          </a:bodyPr>
          <a:lstStyle/>
          <a:p>
            <a:r>
              <a:rPr lang="en-GB" dirty="0"/>
              <a:t>Show CV and personal statement to PhD Supervisor and/or senior peers</a:t>
            </a:r>
          </a:p>
          <a:p>
            <a:r>
              <a:rPr lang="en-GB" dirty="0"/>
              <a:t>Publications are key – have them on CV as early as possible</a:t>
            </a:r>
          </a:p>
          <a:p>
            <a:pPr lvl="1"/>
            <a:r>
              <a:rPr lang="en-GB" dirty="0"/>
              <a:t>Include a short summary of what your role(s) was and make them sound impressive</a:t>
            </a:r>
          </a:p>
          <a:p>
            <a:r>
              <a:rPr lang="en-GB" dirty="0"/>
              <a:t>Fill CV with </a:t>
            </a:r>
            <a:r>
              <a:rPr lang="en-GB" u="sng" dirty="0"/>
              <a:t>relevant and concrete</a:t>
            </a:r>
            <a:r>
              <a:rPr lang="en-GB" dirty="0"/>
              <a:t> extras</a:t>
            </a:r>
          </a:p>
          <a:p>
            <a:pPr lvl="1"/>
            <a:r>
              <a:rPr lang="en-GB" dirty="0"/>
              <a:t>conferences/talks, skills gained from projects, reviewing, little grants here and there (e.g. mobility grants), courses/workshops attended (</a:t>
            </a:r>
            <a:r>
              <a:rPr lang="en-GB" dirty="0" err="1"/>
              <a:t>espec</a:t>
            </a:r>
            <a:r>
              <a:rPr lang="en-GB" dirty="0"/>
              <a:t>. statistical, programming related), teaching, supervision, membership to academic groups (e.g. Community Genetics Network), collaborations initiated, grant applications, awards</a:t>
            </a:r>
          </a:p>
          <a:p>
            <a:r>
              <a:rPr lang="en-GB" dirty="0"/>
              <a:t>Be bold in the personal statement: “</a:t>
            </a:r>
            <a:r>
              <a:rPr lang="en-GB" i="1" dirty="0"/>
              <a:t>I </a:t>
            </a:r>
            <a:r>
              <a:rPr lang="en-GB" b="1" i="1" dirty="0"/>
              <a:t>can</a:t>
            </a:r>
            <a:r>
              <a:rPr lang="en-GB" i="1" dirty="0"/>
              <a:t> manage, analyse and interpret results from large-scale datasets (as evidenced by xyz et al).</a:t>
            </a:r>
            <a:r>
              <a:rPr lang="en-GB" dirty="0"/>
              <a:t>” Do not sound like: “</a:t>
            </a:r>
            <a:r>
              <a:rPr lang="en-GB" i="1" dirty="0"/>
              <a:t>I have a lot of skills; might come in handy…</a:t>
            </a:r>
            <a:r>
              <a:rPr lang="en-GB" dirty="0"/>
              <a:t>”</a:t>
            </a:r>
          </a:p>
          <a:p>
            <a:pPr lvl="1"/>
            <a:r>
              <a:rPr lang="en-GB" dirty="0"/>
              <a:t>They’ll at least invite you to </a:t>
            </a:r>
            <a:r>
              <a:rPr lang="en-GB"/>
              <a:t>an interview</a:t>
            </a:r>
          </a:p>
          <a:p>
            <a:pPr lvl="1"/>
            <a:r>
              <a:rPr lang="en-GB"/>
              <a:t>Pre-application </a:t>
            </a:r>
            <a:r>
              <a:rPr lang="en-GB" dirty="0"/>
              <a:t>email: “</a:t>
            </a:r>
            <a:r>
              <a:rPr lang="en-GB" i="1" dirty="0"/>
              <a:t>Dear Prof/</a:t>
            </a:r>
            <a:r>
              <a:rPr lang="en-GB" i="1" dirty="0" err="1"/>
              <a:t>Dr.</a:t>
            </a:r>
            <a:r>
              <a:rPr lang="en-GB" i="1" dirty="0"/>
              <a:t> Xyz; I’m very interested in the post but was wondering (</a:t>
            </a:r>
            <a:r>
              <a:rPr lang="en-GB" i="1" dirty="0" err="1"/>
              <a:t>i</a:t>
            </a:r>
            <a:r>
              <a:rPr lang="en-GB" i="1" dirty="0"/>
              <a:t>) whether there were any training opportunities and (ii) how collaborative the group is. My CV and personal statement are attached. Kind regards.</a:t>
            </a:r>
          </a:p>
        </p:txBody>
      </p:sp>
    </p:spTree>
    <p:extLst>
      <p:ext uri="{BB962C8B-B14F-4D97-AF65-F5344CB8AC3E}">
        <p14:creationId xmlns:p14="http://schemas.microsoft.com/office/powerpoint/2010/main" val="374145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602048" cy="1143000"/>
          </a:xfrm>
        </p:spPr>
        <p:txBody>
          <a:bodyPr>
            <a:normAutofit fontScale="90000"/>
          </a:bodyPr>
          <a:lstStyle/>
          <a:p>
            <a:r>
              <a:rPr lang="en-GB" b="1" dirty="0" err="1">
                <a:effectLst/>
              </a:rPr>
              <a:t>Ingiltere’de</a:t>
            </a:r>
            <a:r>
              <a:rPr lang="en-GB" b="1" dirty="0">
                <a:effectLst/>
              </a:rPr>
              <a:t> </a:t>
            </a:r>
            <a:r>
              <a:rPr lang="en-GB" b="1" dirty="0" err="1">
                <a:effectLst/>
              </a:rPr>
              <a:t>akademik</a:t>
            </a:r>
            <a:r>
              <a:rPr lang="en-GB" b="1" dirty="0">
                <a:effectLst/>
              </a:rPr>
              <a:t> </a:t>
            </a:r>
            <a:r>
              <a:rPr lang="en-GB" b="1" dirty="0" err="1">
                <a:effectLst/>
              </a:rPr>
              <a:t>kariyer</a:t>
            </a:r>
            <a:r>
              <a:rPr lang="en-GB" b="1" dirty="0">
                <a:effectLst/>
              </a:rPr>
              <a:t> </a:t>
            </a:r>
            <a:r>
              <a:rPr lang="en-GB" b="1" dirty="0" err="1">
                <a:effectLst/>
              </a:rPr>
              <a:t>serisi</a:t>
            </a:r>
            <a:r>
              <a:rPr lang="en-GB" b="1" dirty="0">
                <a:effectLst/>
              </a:rPr>
              <a:t> – part 3</a:t>
            </a:r>
            <a:endParaRPr lang="en-GB" dirty="0"/>
          </a:p>
        </p:txBody>
      </p:sp>
      <p:sp>
        <p:nvSpPr>
          <p:cNvPr id="3" name="Content Placeholder 2"/>
          <p:cNvSpPr>
            <a:spLocks noGrp="1"/>
          </p:cNvSpPr>
          <p:nvPr>
            <p:ph idx="1"/>
          </p:nvPr>
        </p:nvSpPr>
        <p:spPr>
          <a:xfrm>
            <a:off x="1435608" y="1652736"/>
            <a:ext cx="7498080" cy="4800600"/>
          </a:xfrm>
        </p:spPr>
        <p:txBody>
          <a:bodyPr>
            <a:normAutofit fontScale="47500" lnSpcReduction="20000"/>
          </a:bodyPr>
          <a:lstStyle/>
          <a:p>
            <a:pPr lvl="0"/>
            <a:r>
              <a:rPr lang="en-GB" dirty="0" err="1"/>
              <a:t>Genel</a:t>
            </a:r>
            <a:r>
              <a:rPr lang="en-GB" dirty="0"/>
              <a:t> </a:t>
            </a:r>
            <a:r>
              <a:rPr lang="en-GB" dirty="0" err="1"/>
              <a:t>olarak</a:t>
            </a:r>
            <a:r>
              <a:rPr lang="en-GB" dirty="0"/>
              <a:t> </a:t>
            </a:r>
            <a:r>
              <a:rPr lang="en-GB" dirty="0" err="1"/>
              <a:t>doktora</a:t>
            </a:r>
            <a:r>
              <a:rPr lang="en-GB" dirty="0"/>
              <a:t> </a:t>
            </a:r>
            <a:r>
              <a:rPr lang="en-GB" dirty="0" err="1"/>
              <a:t>sürecinde</a:t>
            </a:r>
            <a:r>
              <a:rPr lang="en-GB" dirty="0"/>
              <a:t> </a:t>
            </a:r>
            <a:r>
              <a:rPr lang="en-GB" dirty="0" err="1"/>
              <a:t>nelere</a:t>
            </a:r>
            <a:r>
              <a:rPr lang="en-GB" dirty="0"/>
              <a:t> </a:t>
            </a:r>
            <a:r>
              <a:rPr lang="en-GB" dirty="0" err="1"/>
              <a:t>dikkat</a:t>
            </a:r>
            <a:r>
              <a:rPr lang="en-GB" dirty="0"/>
              <a:t> </a:t>
            </a:r>
            <a:r>
              <a:rPr lang="en-GB" dirty="0" err="1"/>
              <a:t>etmeliyim</a:t>
            </a:r>
            <a:r>
              <a:rPr lang="en-GB" dirty="0"/>
              <a:t>?</a:t>
            </a:r>
          </a:p>
          <a:p>
            <a:pPr lvl="1"/>
            <a:r>
              <a:rPr lang="en-GB" dirty="0"/>
              <a:t>APG</a:t>
            </a:r>
          </a:p>
          <a:p>
            <a:pPr lvl="1"/>
            <a:r>
              <a:rPr lang="en-GB" dirty="0" err="1"/>
              <a:t>Sunum</a:t>
            </a:r>
            <a:r>
              <a:rPr lang="en-GB" dirty="0"/>
              <a:t> </a:t>
            </a:r>
            <a:r>
              <a:rPr lang="en-GB" dirty="0" err="1"/>
              <a:t>yaparken</a:t>
            </a:r>
            <a:r>
              <a:rPr lang="en-GB" dirty="0"/>
              <a:t> </a:t>
            </a:r>
            <a:r>
              <a:rPr lang="en-GB" dirty="0" err="1"/>
              <a:t>dikkat</a:t>
            </a:r>
            <a:r>
              <a:rPr lang="en-GB" dirty="0"/>
              <a:t> </a:t>
            </a:r>
            <a:r>
              <a:rPr lang="en-GB" dirty="0" err="1"/>
              <a:t>edilecekler</a:t>
            </a:r>
            <a:endParaRPr lang="en-GB" dirty="0"/>
          </a:p>
          <a:p>
            <a:pPr lvl="0"/>
            <a:r>
              <a:rPr lang="en-GB" dirty="0" err="1"/>
              <a:t>Tez</a:t>
            </a:r>
            <a:r>
              <a:rPr lang="en-GB" dirty="0"/>
              <a:t> </a:t>
            </a:r>
            <a:r>
              <a:rPr lang="en-GB" dirty="0" err="1"/>
              <a:t>yazarken</a:t>
            </a:r>
            <a:r>
              <a:rPr lang="en-GB" dirty="0"/>
              <a:t> </a:t>
            </a:r>
            <a:r>
              <a:rPr lang="en-GB" dirty="0" err="1"/>
              <a:t>dikkat</a:t>
            </a:r>
            <a:r>
              <a:rPr lang="en-GB" dirty="0"/>
              <a:t> </a:t>
            </a:r>
            <a:r>
              <a:rPr lang="en-GB" dirty="0" err="1"/>
              <a:t>edilecekler</a:t>
            </a:r>
            <a:endParaRPr lang="en-GB" dirty="0"/>
          </a:p>
          <a:p>
            <a:pPr lvl="0"/>
            <a:r>
              <a:rPr lang="en-GB" dirty="0" err="1"/>
              <a:t>Makale</a:t>
            </a:r>
            <a:r>
              <a:rPr lang="en-GB" dirty="0"/>
              <a:t> </a:t>
            </a:r>
            <a:r>
              <a:rPr lang="en-GB" dirty="0" err="1"/>
              <a:t>yazarken</a:t>
            </a:r>
            <a:r>
              <a:rPr lang="en-GB" dirty="0"/>
              <a:t> </a:t>
            </a:r>
            <a:r>
              <a:rPr lang="en-GB" dirty="0" err="1"/>
              <a:t>dikkat</a:t>
            </a:r>
            <a:r>
              <a:rPr lang="en-GB" dirty="0"/>
              <a:t> </a:t>
            </a:r>
            <a:r>
              <a:rPr lang="en-GB" dirty="0" err="1"/>
              <a:t>edilecekler</a:t>
            </a:r>
            <a:r>
              <a:rPr lang="en-GB" dirty="0"/>
              <a:t> </a:t>
            </a:r>
            <a:r>
              <a:rPr lang="en-GB" dirty="0" err="1"/>
              <a:t>ve</a:t>
            </a:r>
            <a:r>
              <a:rPr lang="en-GB" dirty="0"/>
              <a:t> </a:t>
            </a:r>
            <a:r>
              <a:rPr lang="en-GB" dirty="0" err="1"/>
              <a:t>prosedür</a:t>
            </a:r>
            <a:endParaRPr lang="en-GB" dirty="0"/>
          </a:p>
          <a:p>
            <a:pPr lvl="0"/>
            <a:r>
              <a:rPr lang="en-GB" dirty="0" err="1"/>
              <a:t>Akademik</a:t>
            </a:r>
            <a:r>
              <a:rPr lang="en-GB" dirty="0"/>
              <a:t> </a:t>
            </a:r>
            <a:r>
              <a:rPr lang="en-GB" dirty="0" err="1"/>
              <a:t>kariyer</a:t>
            </a:r>
            <a:endParaRPr lang="en-GB" dirty="0"/>
          </a:p>
          <a:p>
            <a:pPr lvl="1"/>
            <a:r>
              <a:rPr lang="en-GB" dirty="0"/>
              <a:t>Postdoc</a:t>
            </a:r>
          </a:p>
          <a:p>
            <a:pPr lvl="1"/>
            <a:r>
              <a:rPr lang="en-GB" dirty="0"/>
              <a:t>Lectureship </a:t>
            </a:r>
            <a:r>
              <a:rPr lang="en-GB" dirty="0" err="1"/>
              <a:t>ya</a:t>
            </a:r>
            <a:r>
              <a:rPr lang="en-GB" dirty="0"/>
              <a:t> da fellowship</a:t>
            </a:r>
          </a:p>
          <a:p>
            <a:pPr lvl="0"/>
            <a:r>
              <a:rPr lang="en-GB" dirty="0">
                <a:solidFill>
                  <a:srgbClr val="FF0000"/>
                </a:solidFill>
              </a:rPr>
              <a:t>CV </a:t>
            </a:r>
            <a:r>
              <a:rPr lang="en-GB" dirty="0" err="1">
                <a:solidFill>
                  <a:srgbClr val="FF0000"/>
                </a:solidFill>
              </a:rPr>
              <a:t>düzenleme</a:t>
            </a:r>
            <a:r>
              <a:rPr lang="en-GB" dirty="0">
                <a:solidFill>
                  <a:srgbClr val="FF0000"/>
                </a:solidFill>
              </a:rPr>
              <a:t> </a:t>
            </a:r>
            <a:r>
              <a:rPr lang="en-GB" dirty="0" err="1">
                <a:solidFill>
                  <a:srgbClr val="FF0000"/>
                </a:solidFill>
              </a:rPr>
              <a:t>ve</a:t>
            </a:r>
            <a:r>
              <a:rPr lang="en-GB" dirty="0">
                <a:solidFill>
                  <a:srgbClr val="FF0000"/>
                </a:solidFill>
              </a:rPr>
              <a:t> </a:t>
            </a:r>
            <a:r>
              <a:rPr lang="en-GB" dirty="0" err="1">
                <a:solidFill>
                  <a:srgbClr val="FF0000"/>
                </a:solidFill>
              </a:rPr>
              <a:t>geliştirme</a:t>
            </a:r>
            <a:endParaRPr lang="en-GB" dirty="0">
              <a:solidFill>
                <a:srgbClr val="FF0000"/>
              </a:solidFill>
            </a:endParaRPr>
          </a:p>
          <a:p>
            <a:pPr lvl="0"/>
            <a:r>
              <a:rPr lang="en-GB" dirty="0">
                <a:solidFill>
                  <a:srgbClr val="FF0000"/>
                </a:solidFill>
              </a:rPr>
              <a:t>Personal statement </a:t>
            </a:r>
            <a:r>
              <a:rPr lang="en-GB" dirty="0" err="1">
                <a:solidFill>
                  <a:srgbClr val="FF0000"/>
                </a:solidFill>
              </a:rPr>
              <a:t>yazma</a:t>
            </a:r>
            <a:endParaRPr lang="en-GB" dirty="0">
              <a:solidFill>
                <a:srgbClr val="FF0000"/>
              </a:solidFill>
            </a:endParaRPr>
          </a:p>
          <a:p>
            <a:pPr lvl="0"/>
            <a:r>
              <a:rPr lang="en-GB" dirty="0"/>
              <a:t>Pre-, intra- (during) &amp; post-interview</a:t>
            </a:r>
          </a:p>
          <a:p>
            <a:pPr lvl="0"/>
            <a:r>
              <a:rPr lang="en-GB" dirty="0" err="1"/>
              <a:t>Hocanızla</a:t>
            </a:r>
            <a:r>
              <a:rPr lang="en-GB" dirty="0"/>
              <a:t> </a:t>
            </a:r>
            <a:r>
              <a:rPr lang="en-GB" dirty="0" err="1"/>
              <a:t>ilişkiniz</a:t>
            </a:r>
            <a:r>
              <a:rPr lang="en-GB" dirty="0"/>
              <a:t> </a:t>
            </a:r>
            <a:r>
              <a:rPr lang="en-GB" dirty="0" err="1"/>
              <a:t>nasıl</a:t>
            </a:r>
            <a:r>
              <a:rPr lang="en-GB" dirty="0"/>
              <a:t> </a:t>
            </a:r>
            <a:r>
              <a:rPr lang="en-GB" dirty="0" err="1"/>
              <a:t>olmalı</a:t>
            </a:r>
            <a:r>
              <a:rPr lang="en-GB" dirty="0"/>
              <a:t>?</a:t>
            </a:r>
          </a:p>
          <a:p>
            <a:pPr lvl="1"/>
            <a:r>
              <a:rPr lang="en-GB" dirty="0" err="1"/>
              <a:t>Ingiliz</a:t>
            </a:r>
            <a:r>
              <a:rPr lang="en-GB" dirty="0"/>
              <a:t> </a:t>
            </a:r>
            <a:r>
              <a:rPr lang="en-GB" dirty="0" err="1"/>
              <a:t>kültürüyle</a:t>
            </a:r>
            <a:r>
              <a:rPr lang="en-GB" dirty="0"/>
              <a:t> </a:t>
            </a:r>
            <a:r>
              <a:rPr lang="en-GB" dirty="0" err="1"/>
              <a:t>ilgili</a:t>
            </a:r>
            <a:r>
              <a:rPr lang="en-GB" dirty="0"/>
              <a:t> </a:t>
            </a:r>
            <a:r>
              <a:rPr lang="en-GB" dirty="0" err="1"/>
              <a:t>gozlemlerim</a:t>
            </a:r>
            <a:endParaRPr lang="en-GB" dirty="0"/>
          </a:p>
          <a:p>
            <a:pPr lvl="0"/>
            <a:r>
              <a:rPr lang="en-GB" dirty="0" err="1"/>
              <a:t>Spesifik</a:t>
            </a:r>
            <a:r>
              <a:rPr lang="en-GB" dirty="0"/>
              <a:t> </a:t>
            </a:r>
            <a:r>
              <a:rPr lang="en-GB" dirty="0" err="1"/>
              <a:t>problemler</a:t>
            </a:r>
            <a:endParaRPr lang="en-GB" dirty="0"/>
          </a:p>
          <a:p>
            <a:pPr lvl="1"/>
            <a:r>
              <a:rPr lang="en-GB" dirty="0"/>
              <a:t>Mental wellbeing</a:t>
            </a:r>
          </a:p>
          <a:p>
            <a:pPr lvl="0"/>
            <a:r>
              <a:rPr lang="en-GB" dirty="0"/>
              <a:t>Time management</a:t>
            </a:r>
          </a:p>
          <a:p>
            <a:pPr lvl="1"/>
            <a:r>
              <a:rPr lang="en-GB" dirty="0" err="1"/>
              <a:t>Akademik</a:t>
            </a:r>
            <a:r>
              <a:rPr lang="en-GB" dirty="0"/>
              <a:t>/</a:t>
            </a:r>
            <a:r>
              <a:rPr lang="en-GB" dirty="0" err="1"/>
              <a:t>entelektuel</a:t>
            </a:r>
            <a:r>
              <a:rPr lang="en-GB" dirty="0"/>
              <a:t> </a:t>
            </a:r>
            <a:r>
              <a:rPr lang="en-GB" dirty="0" err="1"/>
              <a:t>olarak</a:t>
            </a:r>
            <a:r>
              <a:rPr lang="en-GB" dirty="0"/>
              <a:t> </a:t>
            </a:r>
            <a:r>
              <a:rPr lang="en-GB" dirty="0" err="1"/>
              <a:t>kendini</a:t>
            </a:r>
            <a:r>
              <a:rPr lang="en-GB" dirty="0"/>
              <a:t> </a:t>
            </a:r>
            <a:r>
              <a:rPr lang="en-GB" dirty="0" err="1"/>
              <a:t>geliştirme</a:t>
            </a:r>
            <a:endParaRPr lang="en-GB" dirty="0"/>
          </a:p>
          <a:p>
            <a:pPr lvl="1"/>
            <a:r>
              <a:rPr lang="en-GB" dirty="0"/>
              <a:t>Coursera/MOOCs</a:t>
            </a:r>
          </a:p>
          <a:p>
            <a:pPr lvl="1"/>
            <a:r>
              <a:rPr lang="en-GB" dirty="0"/>
              <a:t>Social media</a:t>
            </a:r>
          </a:p>
        </p:txBody>
      </p:sp>
      <p:sp>
        <p:nvSpPr>
          <p:cNvPr id="4" name="TextBox 3"/>
          <p:cNvSpPr txBox="1"/>
          <p:nvPr/>
        </p:nvSpPr>
        <p:spPr>
          <a:xfrm>
            <a:off x="4788024" y="6095037"/>
            <a:ext cx="4320480" cy="646331"/>
          </a:xfrm>
          <a:prstGeom prst="rect">
            <a:avLst/>
          </a:prstGeom>
          <a:noFill/>
        </p:spPr>
        <p:txBody>
          <a:bodyPr wrap="square" rtlCol="0">
            <a:spAutoFit/>
          </a:bodyPr>
          <a:lstStyle/>
          <a:p>
            <a:pPr algn="r"/>
            <a:r>
              <a:rPr lang="en-GB" dirty="0"/>
              <a:t>10/08/18 </a:t>
            </a:r>
          </a:p>
          <a:p>
            <a:pPr algn="r"/>
            <a:r>
              <a:rPr lang="en-GB" dirty="0"/>
              <a:t>A. Mesut Erzurumluoglu</a:t>
            </a:r>
          </a:p>
        </p:txBody>
      </p:sp>
    </p:spTree>
    <p:extLst>
      <p:ext uri="{BB962C8B-B14F-4D97-AF65-F5344CB8AC3E}">
        <p14:creationId xmlns:p14="http://schemas.microsoft.com/office/powerpoint/2010/main" val="246035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CV and Personal statement tips</a:t>
            </a:r>
          </a:p>
        </p:txBody>
      </p:sp>
      <p:sp>
        <p:nvSpPr>
          <p:cNvPr id="3" name="Content Placeholder 2"/>
          <p:cNvSpPr>
            <a:spLocks noGrp="1"/>
          </p:cNvSpPr>
          <p:nvPr>
            <p:ph idx="1"/>
          </p:nvPr>
        </p:nvSpPr>
        <p:spPr/>
        <p:txBody>
          <a:bodyPr>
            <a:normAutofit fontScale="92500" lnSpcReduction="10000"/>
          </a:bodyPr>
          <a:lstStyle/>
          <a:p>
            <a:r>
              <a:rPr lang="en-GB" dirty="0"/>
              <a:t>See my CV as a template:</a:t>
            </a:r>
          </a:p>
          <a:p>
            <a:pPr lvl="1"/>
            <a:r>
              <a:rPr lang="en-GB" dirty="0">
                <a:hlinkClick r:id="rId2"/>
              </a:rPr>
              <a:t>leicester.academia.edu/</a:t>
            </a:r>
            <a:r>
              <a:rPr lang="en-GB" dirty="0" err="1">
                <a:hlinkClick r:id="rId2"/>
              </a:rPr>
              <a:t>AMesutErzurumluoglu</a:t>
            </a:r>
            <a:r>
              <a:rPr lang="en-GB" dirty="0">
                <a:hlinkClick r:id="rId2"/>
              </a:rPr>
              <a:t>/</a:t>
            </a:r>
            <a:r>
              <a:rPr lang="en-GB" dirty="0" err="1">
                <a:hlinkClick r:id="rId2"/>
              </a:rPr>
              <a:t>CurriculumVitae</a:t>
            </a:r>
            <a:endParaRPr lang="en-GB" dirty="0"/>
          </a:p>
          <a:p>
            <a:r>
              <a:rPr lang="en-GB" dirty="0"/>
              <a:t>1-page ‘Personal statement’:</a:t>
            </a:r>
          </a:p>
          <a:p>
            <a:pPr lvl="1"/>
            <a:r>
              <a:rPr lang="en-GB" dirty="0"/>
              <a:t>A paragraph on “why you’ve chosen this field”</a:t>
            </a:r>
          </a:p>
          <a:p>
            <a:pPr lvl="1"/>
            <a:r>
              <a:rPr lang="en-GB" dirty="0"/>
              <a:t>A couple of paragraphs on “the skills you’d like to underline and why they’re relevant”</a:t>
            </a:r>
          </a:p>
          <a:p>
            <a:pPr lvl="1"/>
            <a:r>
              <a:rPr lang="en-GB" dirty="0"/>
              <a:t>A paragraph on what sets you apart from others</a:t>
            </a:r>
          </a:p>
          <a:p>
            <a:pPr lvl="2"/>
            <a:r>
              <a:rPr lang="en-GB" dirty="0"/>
              <a:t>Writing high-quality papers? Wet-lab skills? Leadership?</a:t>
            </a:r>
          </a:p>
          <a:p>
            <a:pPr lvl="1"/>
            <a:r>
              <a:rPr lang="en-GB" dirty="0"/>
              <a:t>Final paragraph on “why you chose this group and project” – praise</a:t>
            </a:r>
          </a:p>
        </p:txBody>
      </p:sp>
    </p:spTree>
    <p:extLst>
      <p:ext uri="{BB962C8B-B14F-4D97-AF65-F5344CB8AC3E}">
        <p14:creationId xmlns:p14="http://schemas.microsoft.com/office/powerpoint/2010/main" val="3093778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0"/>
            <a:ext cx="7498080" cy="1143000"/>
          </a:xfrm>
        </p:spPr>
        <p:txBody>
          <a:bodyPr/>
          <a:lstStyle/>
          <a:p>
            <a:r>
              <a:rPr lang="en-GB" dirty="0"/>
              <a:t>Job interview</a:t>
            </a:r>
          </a:p>
        </p:txBody>
      </p:sp>
      <p:sp>
        <p:nvSpPr>
          <p:cNvPr id="3" name="Content Placeholder 2"/>
          <p:cNvSpPr>
            <a:spLocks noGrp="1"/>
          </p:cNvSpPr>
          <p:nvPr>
            <p:ph idx="1"/>
          </p:nvPr>
        </p:nvSpPr>
        <p:spPr>
          <a:xfrm>
            <a:off x="1403648" y="1052736"/>
            <a:ext cx="7498080" cy="5472608"/>
          </a:xfrm>
        </p:spPr>
        <p:txBody>
          <a:bodyPr>
            <a:normAutofit fontScale="47500" lnSpcReduction="20000"/>
          </a:bodyPr>
          <a:lstStyle/>
          <a:p>
            <a:r>
              <a:rPr lang="en-GB" dirty="0"/>
              <a:t>“First impression is last impression” – always think of this. </a:t>
            </a:r>
          </a:p>
          <a:p>
            <a:r>
              <a:rPr lang="en-GB" dirty="0"/>
              <a:t>If you’re giving a talk try to keep the introductions </a:t>
            </a:r>
            <a:r>
              <a:rPr lang="en-GB" b="1" dirty="0"/>
              <a:t>as short as possible</a:t>
            </a:r>
            <a:r>
              <a:rPr lang="en-GB" dirty="0"/>
              <a:t> and move onto the stuff you’ve </a:t>
            </a:r>
            <a:r>
              <a:rPr lang="en-GB" b="1" dirty="0"/>
              <a:t>done</a:t>
            </a:r>
            <a:r>
              <a:rPr lang="en-GB" dirty="0"/>
              <a:t>. Because they’re interested in the stuff you’re doing and not what others have done.</a:t>
            </a:r>
          </a:p>
          <a:p>
            <a:r>
              <a:rPr lang="en-GB" dirty="0"/>
              <a:t>Never mention weaknesses or any problems you had with your supervisor – even if they ask nicely or act sincere…</a:t>
            </a:r>
          </a:p>
          <a:p>
            <a:r>
              <a:rPr lang="en-GB" dirty="0"/>
              <a:t>Prepare diplomatic answers to questions like (Reviewer 3!):</a:t>
            </a:r>
          </a:p>
          <a:p>
            <a:pPr lvl="1"/>
            <a:r>
              <a:rPr lang="en-GB" i="1" dirty="0"/>
              <a:t>Where do you see yourself in 5 years?</a:t>
            </a:r>
            <a:endParaRPr lang="en-GB" dirty="0"/>
          </a:p>
          <a:p>
            <a:pPr lvl="1"/>
            <a:r>
              <a:rPr lang="en-GB" i="1" dirty="0"/>
              <a:t>What do you expect from your supervisor?</a:t>
            </a:r>
          </a:p>
          <a:p>
            <a:pPr lvl="1"/>
            <a:r>
              <a:rPr lang="en-GB" i="1" dirty="0"/>
              <a:t>What’s the thing you least look forward to in your workplace?</a:t>
            </a:r>
          </a:p>
          <a:p>
            <a:pPr lvl="1"/>
            <a:r>
              <a:rPr lang="en-GB" i="1" dirty="0"/>
              <a:t>Didn’t you even have a little problem with your supervisor?</a:t>
            </a:r>
          </a:p>
          <a:p>
            <a:r>
              <a:rPr lang="en-GB" dirty="0"/>
              <a:t>Always underline relevant skills (what they’re looking for – see appendix)</a:t>
            </a:r>
          </a:p>
          <a:p>
            <a:pPr lvl="1"/>
            <a:r>
              <a:rPr lang="en-GB" dirty="0"/>
              <a:t>Programming in R (or Python)</a:t>
            </a:r>
          </a:p>
          <a:p>
            <a:pPr lvl="1"/>
            <a:r>
              <a:rPr lang="en-GB" dirty="0"/>
              <a:t>Statistical knowledge</a:t>
            </a:r>
          </a:p>
          <a:p>
            <a:pPr lvl="1"/>
            <a:r>
              <a:rPr lang="en-GB" dirty="0"/>
              <a:t>Data QC experience</a:t>
            </a:r>
          </a:p>
          <a:p>
            <a:pPr lvl="1"/>
            <a:r>
              <a:rPr lang="en-GB" dirty="0"/>
              <a:t>Genetic/biomedical knowledge</a:t>
            </a:r>
          </a:p>
          <a:p>
            <a:pPr lvl="1"/>
            <a:r>
              <a:rPr lang="en-GB" dirty="0"/>
              <a:t>Wet-lab skills? Knowing how data is created…</a:t>
            </a:r>
          </a:p>
          <a:p>
            <a:r>
              <a:rPr lang="en-GB" dirty="0"/>
              <a:t>Dish out some praise - why I chose to apply?</a:t>
            </a:r>
          </a:p>
          <a:p>
            <a:pPr lvl="1"/>
            <a:r>
              <a:rPr lang="en-GB" dirty="0"/>
              <a:t>“</a:t>
            </a:r>
            <a:r>
              <a:rPr lang="en-GB" i="1" dirty="0"/>
              <a:t>I read your papers…</a:t>
            </a:r>
            <a:r>
              <a:rPr lang="en-GB" dirty="0"/>
              <a:t>” – show that you know what they’re working on</a:t>
            </a:r>
          </a:p>
          <a:p>
            <a:pPr lvl="1"/>
            <a:r>
              <a:rPr lang="en-GB" dirty="0"/>
              <a:t>“</a:t>
            </a:r>
            <a:r>
              <a:rPr lang="en-GB" i="1" dirty="0"/>
              <a:t>I want to be involved in cutting-edge projects…</a:t>
            </a:r>
            <a:r>
              <a:rPr lang="en-GB" dirty="0"/>
              <a:t>”</a:t>
            </a:r>
          </a:p>
          <a:p>
            <a:pPr lvl="1"/>
            <a:r>
              <a:rPr lang="en-GB" dirty="0"/>
              <a:t>Importance of trait/disease</a:t>
            </a:r>
          </a:p>
          <a:p>
            <a:pPr lvl="1"/>
            <a:r>
              <a:rPr lang="en-GB" dirty="0"/>
              <a:t>Impact (e.g. clinical trials)</a:t>
            </a:r>
          </a:p>
          <a:p>
            <a:pPr lvl="1"/>
            <a:r>
              <a:rPr lang="en-GB" dirty="0"/>
              <a:t>Training opportunities</a:t>
            </a:r>
          </a:p>
        </p:txBody>
      </p:sp>
    </p:spTree>
    <p:extLst>
      <p:ext uri="{BB962C8B-B14F-4D97-AF65-F5344CB8AC3E}">
        <p14:creationId xmlns:p14="http://schemas.microsoft.com/office/powerpoint/2010/main" val="18213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89E2CE-86C3-478F-BE3B-1DC21B405391}"/>
              </a:ext>
            </a:extLst>
          </p:cNvPr>
          <p:cNvSpPr>
            <a:spLocks noGrp="1"/>
          </p:cNvSpPr>
          <p:nvPr>
            <p:ph type="title"/>
          </p:nvPr>
        </p:nvSpPr>
        <p:spPr>
          <a:xfrm>
            <a:off x="1259632" y="188640"/>
            <a:ext cx="7498080" cy="1143000"/>
          </a:xfrm>
        </p:spPr>
        <p:txBody>
          <a:bodyPr>
            <a:normAutofit/>
          </a:bodyPr>
          <a:lstStyle/>
          <a:p>
            <a:r>
              <a:rPr lang="en-GB" dirty="0"/>
              <a:t>What they’re looking for(?)</a:t>
            </a:r>
          </a:p>
        </p:txBody>
      </p:sp>
      <p:sp>
        <p:nvSpPr>
          <p:cNvPr id="3" name="Content Placeholder 2">
            <a:extLst>
              <a:ext uri="{FF2B5EF4-FFF2-40B4-BE49-F238E27FC236}">
                <a16:creationId xmlns:a16="http://schemas.microsoft.com/office/drawing/2014/main" xmlns="" id="{E60101D9-5845-4406-861A-E835AB6F2633}"/>
              </a:ext>
            </a:extLst>
          </p:cNvPr>
          <p:cNvSpPr>
            <a:spLocks noGrp="1"/>
          </p:cNvSpPr>
          <p:nvPr>
            <p:ph idx="1"/>
          </p:nvPr>
        </p:nvSpPr>
        <p:spPr>
          <a:xfrm>
            <a:off x="1403648" y="1412776"/>
            <a:ext cx="7498080" cy="4800600"/>
          </a:xfrm>
        </p:spPr>
        <p:txBody>
          <a:bodyPr>
            <a:normAutofit lnSpcReduction="10000"/>
          </a:bodyPr>
          <a:lstStyle/>
          <a:p>
            <a:pPr marL="596646" indent="-514350">
              <a:buFont typeface="+mj-lt"/>
              <a:buAutoNum type="arabicPeriod"/>
            </a:pPr>
            <a:r>
              <a:rPr lang="en-GB" dirty="0"/>
              <a:t>Essential: Strong programming skills</a:t>
            </a:r>
          </a:p>
          <a:p>
            <a:pPr marL="596646" indent="-514350">
              <a:buFont typeface="+mj-lt"/>
              <a:buAutoNum type="arabicPeriod"/>
            </a:pPr>
            <a:r>
              <a:rPr lang="en-GB" dirty="0"/>
              <a:t>Essential: Use bioinformatics tools</a:t>
            </a:r>
          </a:p>
          <a:p>
            <a:pPr marL="596646" indent="-514350">
              <a:buFont typeface="+mj-lt"/>
              <a:buAutoNum type="arabicPeriod"/>
            </a:pPr>
            <a:r>
              <a:rPr lang="en-GB" dirty="0"/>
              <a:t>Essential: Solid statistical background</a:t>
            </a:r>
          </a:p>
          <a:p>
            <a:pPr marL="596646" indent="-514350">
              <a:buFont typeface="+mj-lt"/>
              <a:buAutoNum type="arabicPeriod"/>
            </a:pPr>
            <a:r>
              <a:rPr lang="en-GB" dirty="0"/>
              <a:t>Essential: Genetic knowledge</a:t>
            </a:r>
          </a:p>
          <a:p>
            <a:pPr marL="596646" indent="-514350">
              <a:buFont typeface="+mj-lt"/>
              <a:buAutoNum type="arabicPeriod"/>
            </a:pPr>
            <a:r>
              <a:rPr lang="en-GB" dirty="0"/>
              <a:t>Essential:  Write papers/grants</a:t>
            </a:r>
          </a:p>
          <a:p>
            <a:pPr marL="596646" indent="-514350">
              <a:buFont typeface="+mj-lt"/>
              <a:buAutoNum type="arabicPeriod"/>
            </a:pPr>
            <a:r>
              <a:rPr lang="en-GB" dirty="0"/>
              <a:t>Essential: Present results/attend conferences/Public engagement</a:t>
            </a:r>
          </a:p>
          <a:p>
            <a:pPr marL="596646" indent="-514350">
              <a:buFont typeface="+mj-lt"/>
              <a:buAutoNum type="arabicPeriod"/>
            </a:pPr>
            <a:r>
              <a:rPr lang="en-GB" dirty="0"/>
              <a:t>Desirable: Epidemiology knowledge</a:t>
            </a:r>
          </a:p>
          <a:p>
            <a:pPr marL="596646" indent="-514350">
              <a:buFont typeface="+mj-lt"/>
              <a:buAutoNum type="arabicPeriod"/>
            </a:pPr>
            <a:r>
              <a:rPr lang="en-GB" dirty="0"/>
              <a:t>Desirable: Supervise and teach</a:t>
            </a:r>
          </a:p>
        </p:txBody>
      </p:sp>
    </p:spTree>
    <p:extLst>
      <p:ext uri="{BB962C8B-B14F-4D97-AF65-F5344CB8AC3E}">
        <p14:creationId xmlns:p14="http://schemas.microsoft.com/office/powerpoint/2010/main" val="2815141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9841" y="555381"/>
            <a:ext cx="7406640" cy="968128"/>
          </a:xfrm>
        </p:spPr>
        <p:txBody>
          <a:bodyPr>
            <a:normAutofit fontScale="90000"/>
          </a:bodyPr>
          <a:lstStyle/>
          <a:p>
            <a:r>
              <a:rPr lang="en-GB" dirty="0"/>
              <a:t>Relevant skills, achievements and experiences - Background</a:t>
            </a:r>
          </a:p>
        </p:txBody>
      </p:sp>
      <p:sp>
        <p:nvSpPr>
          <p:cNvPr id="5" name="Content Placeholder 2">
            <a:extLst>
              <a:ext uri="{FF2B5EF4-FFF2-40B4-BE49-F238E27FC236}">
                <a16:creationId xmlns:a16="http://schemas.microsoft.com/office/drawing/2014/main" xmlns="" id="{CBBC06E1-9041-45DC-8BD6-39D0C5C91F66}"/>
              </a:ext>
            </a:extLst>
          </p:cNvPr>
          <p:cNvSpPr txBox="1">
            <a:spLocks/>
          </p:cNvSpPr>
          <p:nvPr/>
        </p:nvSpPr>
        <p:spPr>
          <a:xfrm>
            <a:off x="1125800" y="2183779"/>
            <a:ext cx="7694672" cy="4392488"/>
          </a:xfrm>
          <a:prstGeom prst="rect">
            <a:avLst/>
          </a:prstGeom>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endParaRPr lang="en-GB" dirty="0"/>
          </a:p>
          <a:p>
            <a:endParaRPr lang="en-GB" dirty="0"/>
          </a:p>
          <a:p>
            <a:pPr marL="484632" indent="-457200">
              <a:buFont typeface="Arial" panose="020B0604020202020204" pitchFamily="34" charset="0"/>
              <a:buChar char="•"/>
            </a:pPr>
            <a:endParaRPr lang="en-GB" dirty="0"/>
          </a:p>
          <a:p>
            <a:endParaRPr lang="en-GB" dirty="0"/>
          </a:p>
          <a:p>
            <a:endParaRPr lang="en-GB" dirty="0"/>
          </a:p>
          <a:p>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892" y="3119883"/>
            <a:ext cx="2520280" cy="72820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3892" y="5183238"/>
            <a:ext cx="2520280" cy="672949"/>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0796" y="1988840"/>
            <a:ext cx="2533376" cy="603068"/>
          </a:xfrm>
          <a:prstGeom prst="rect">
            <a:avLst/>
          </a:prstGeom>
        </p:spPr>
      </p:pic>
      <p:sp>
        <p:nvSpPr>
          <p:cNvPr id="10" name="Rectangle 9"/>
          <p:cNvSpPr/>
          <p:nvPr/>
        </p:nvSpPr>
        <p:spPr>
          <a:xfrm>
            <a:off x="4067944" y="2105990"/>
            <a:ext cx="4831772" cy="369332"/>
          </a:xfrm>
          <a:prstGeom prst="rect">
            <a:avLst/>
          </a:prstGeom>
        </p:spPr>
        <p:txBody>
          <a:bodyPr wrap="none">
            <a:spAutoFit/>
          </a:bodyPr>
          <a:lstStyle/>
          <a:p>
            <a:r>
              <a:rPr lang="en-GB" dirty="0"/>
              <a:t>BSc in Biological Sciences – Genetics (2007-2011)</a:t>
            </a:r>
          </a:p>
        </p:txBody>
      </p:sp>
      <p:sp>
        <p:nvSpPr>
          <p:cNvPr id="11" name="Rectangle 10"/>
          <p:cNvSpPr/>
          <p:nvPr/>
        </p:nvSpPr>
        <p:spPr>
          <a:xfrm>
            <a:off x="4067944" y="3380717"/>
            <a:ext cx="4975788" cy="369332"/>
          </a:xfrm>
          <a:prstGeom prst="rect">
            <a:avLst/>
          </a:prstGeom>
        </p:spPr>
        <p:txBody>
          <a:bodyPr wrap="square">
            <a:spAutoFit/>
          </a:bodyPr>
          <a:lstStyle/>
          <a:p>
            <a:r>
              <a:rPr lang="en-GB" dirty="0"/>
              <a:t>PhD in Genetic Epidemiology (Feb 2012-Nov 2015)</a:t>
            </a:r>
          </a:p>
        </p:txBody>
      </p:sp>
      <p:sp>
        <p:nvSpPr>
          <p:cNvPr id="12" name="Rectangle 11"/>
          <p:cNvSpPr/>
          <p:nvPr/>
        </p:nvSpPr>
        <p:spPr>
          <a:xfrm>
            <a:off x="4067944" y="5335046"/>
            <a:ext cx="4801314" cy="369332"/>
          </a:xfrm>
          <a:prstGeom prst="rect">
            <a:avLst/>
          </a:prstGeom>
        </p:spPr>
        <p:txBody>
          <a:bodyPr wrap="none">
            <a:spAutoFit/>
          </a:bodyPr>
          <a:lstStyle/>
          <a:p>
            <a:r>
              <a:rPr lang="en-GB" dirty="0"/>
              <a:t>Postdoc as Computational Biologist (Nov 2015-?)</a:t>
            </a:r>
          </a:p>
        </p:txBody>
      </p:sp>
      <p:sp>
        <p:nvSpPr>
          <p:cNvPr id="13" name="Rectangle 12"/>
          <p:cNvSpPr/>
          <p:nvPr/>
        </p:nvSpPr>
        <p:spPr>
          <a:xfrm>
            <a:off x="1177956" y="4127995"/>
            <a:ext cx="7650411" cy="646331"/>
          </a:xfrm>
          <a:prstGeom prst="rect">
            <a:avLst/>
          </a:prstGeom>
        </p:spPr>
        <p:txBody>
          <a:bodyPr wrap="square">
            <a:spAutoFit/>
          </a:bodyPr>
          <a:lstStyle/>
          <a:p>
            <a:r>
              <a:rPr lang="en-GB" dirty="0"/>
              <a:t>Epidemiology, Statistics, Python Programming, Bioinformatics, Rare disease genetics, Teaching, Supervision</a:t>
            </a:r>
          </a:p>
        </p:txBody>
      </p:sp>
      <p:sp>
        <p:nvSpPr>
          <p:cNvPr id="14" name="Rectangle 13"/>
          <p:cNvSpPr/>
          <p:nvPr/>
        </p:nvSpPr>
        <p:spPr>
          <a:xfrm>
            <a:off x="1263892" y="6053022"/>
            <a:ext cx="7556580" cy="646331"/>
          </a:xfrm>
          <a:prstGeom prst="rect">
            <a:avLst/>
          </a:prstGeom>
        </p:spPr>
        <p:txBody>
          <a:bodyPr wrap="square">
            <a:spAutoFit/>
          </a:bodyPr>
          <a:lstStyle/>
          <a:p>
            <a:r>
              <a:rPr lang="en-GB" dirty="0"/>
              <a:t>R Programming, Medical Statistics, GWAS &amp; follow-up, Respiratory genetics, Teaching</a:t>
            </a:r>
          </a:p>
        </p:txBody>
      </p:sp>
      <p:cxnSp>
        <p:nvCxnSpPr>
          <p:cNvPr id="9" name="Straight Connector 8">
            <a:extLst>
              <a:ext uri="{FF2B5EF4-FFF2-40B4-BE49-F238E27FC236}">
                <a16:creationId xmlns:a16="http://schemas.microsoft.com/office/drawing/2014/main" xmlns="" id="{249890D5-08A3-4EB3-9D3F-B0FD6AC8D1CB}"/>
              </a:ext>
            </a:extLst>
          </p:cNvPr>
          <p:cNvCxnSpPr/>
          <p:nvPr/>
        </p:nvCxnSpPr>
        <p:spPr>
          <a:xfrm>
            <a:off x="1403648" y="2903859"/>
            <a:ext cx="6984776"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xmlns="" id="{A71014FE-6BF4-4F02-84AB-53B6F95A5CA6}"/>
              </a:ext>
            </a:extLst>
          </p:cNvPr>
          <p:cNvCxnSpPr/>
          <p:nvPr/>
        </p:nvCxnSpPr>
        <p:spPr>
          <a:xfrm>
            <a:off x="1403648" y="4992091"/>
            <a:ext cx="6984776"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21926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8FE1C7-0346-4F4D-9EE6-FC5CAC4526C0}"/>
              </a:ext>
            </a:extLst>
          </p:cNvPr>
          <p:cNvSpPr>
            <a:spLocks noGrp="1"/>
          </p:cNvSpPr>
          <p:nvPr>
            <p:ph type="title"/>
          </p:nvPr>
        </p:nvSpPr>
        <p:spPr>
          <a:xfrm>
            <a:off x="1187624" y="116632"/>
            <a:ext cx="7498080" cy="1143000"/>
          </a:xfrm>
        </p:spPr>
        <p:txBody>
          <a:bodyPr/>
          <a:lstStyle/>
          <a:p>
            <a:r>
              <a:rPr lang="en-GB" dirty="0"/>
              <a:t>Relevant Skills</a:t>
            </a:r>
          </a:p>
        </p:txBody>
      </p:sp>
      <p:sp>
        <p:nvSpPr>
          <p:cNvPr id="3" name="Content Placeholder 2">
            <a:extLst>
              <a:ext uri="{FF2B5EF4-FFF2-40B4-BE49-F238E27FC236}">
                <a16:creationId xmlns:a16="http://schemas.microsoft.com/office/drawing/2014/main" xmlns="" id="{5C93D2AE-13B1-4C3A-9EB8-EDB9D9517FB1}"/>
              </a:ext>
            </a:extLst>
          </p:cNvPr>
          <p:cNvSpPr>
            <a:spLocks noGrp="1"/>
          </p:cNvSpPr>
          <p:nvPr>
            <p:ph idx="1"/>
          </p:nvPr>
        </p:nvSpPr>
        <p:spPr>
          <a:xfrm>
            <a:off x="1187624" y="1159768"/>
            <a:ext cx="7786112" cy="5437584"/>
          </a:xfrm>
        </p:spPr>
        <p:txBody>
          <a:bodyPr>
            <a:normAutofit fontScale="62500" lnSpcReduction="20000"/>
          </a:bodyPr>
          <a:lstStyle/>
          <a:p>
            <a:r>
              <a:rPr lang="en-GB" dirty="0"/>
              <a:t>Data analysis/management</a:t>
            </a:r>
          </a:p>
          <a:p>
            <a:pPr lvl="1"/>
            <a:r>
              <a:rPr lang="en-GB" dirty="0"/>
              <a:t>Strong Python and R programming skills</a:t>
            </a:r>
          </a:p>
          <a:p>
            <a:pPr lvl="1"/>
            <a:r>
              <a:rPr lang="en-GB" dirty="0"/>
              <a:t>Experienced </a:t>
            </a:r>
            <a:r>
              <a:rPr lang="en-GB" dirty="0" err="1"/>
              <a:t>Bioinformatician</a:t>
            </a:r>
            <a:endParaRPr lang="en-GB" dirty="0"/>
          </a:p>
          <a:p>
            <a:pPr lvl="2"/>
            <a:r>
              <a:rPr lang="en-GB" dirty="0"/>
              <a:t>UNIX/Shell scripts</a:t>
            </a:r>
          </a:p>
          <a:p>
            <a:pPr lvl="1"/>
            <a:r>
              <a:rPr lang="en-GB" dirty="0"/>
              <a:t>Genotyping data</a:t>
            </a:r>
          </a:p>
          <a:p>
            <a:pPr lvl="2"/>
            <a:r>
              <a:rPr lang="en-GB" dirty="0"/>
              <a:t>GWAS array</a:t>
            </a:r>
          </a:p>
          <a:p>
            <a:pPr lvl="3"/>
            <a:r>
              <a:rPr lang="en-GB" dirty="0"/>
              <a:t>Deodorant-use GWAS (n=10k)</a:t>
            </a:r>
          </a:p>
          <a:p>
            <a:pPr lvl="3"/>
            <a:r>
              <a:rPr lang="en-GB" dirty="0"/>
              <a:t>Population genetics/</a:t>
            </a:r>
            <a:r>
              <a:rPr lang="en-GB" dirty="0" err="1"/>
              <a:t>haplogroups</a:t>
            </a:r>
            <a:r>
              <a:rPr lang="en-GB" dirty="0"/>
              <a:t> – below</a:t>
            </a:r>
          </a:p>
          <a:p>
            <a:pPr lvl="2"/>
            <a:r>
              <a:rPr lang="en-GB" dirty="0"/>
              <a:t>Exome-chip – rare coding variants (Erzurumluoglu </a:t>
            </a:r>
            <a:r>
              <a:rPr lang="en-GB" i="1" dirty="0"/>
              <a:t>et al</a:t>
            </a:r>
            <a:r>
              <a:rPr lang="en-GB" dirty="0"/>
              <a:t>, 2018)</a:t>
            </a:r>
          </a:p>
          <a:p>
            <a:pPr lvl="3"/>
            <a:r>
              <a:rPr lang="en-GB" dirty="0"/>
              <a:t>Four smoking behaviour-related traits (n= up to 620k)</a:t>
            </a:r>
          </a:p>
          <a:p>
            <a:pPr lvl="1"/>
            <a:r>
              <a:rPr lang="en-GB" dirty="0"/>
              <a:t>NGS data</a:t>
            </a:r>
          </a:p>
          <a:p>
            <a:pPr lvl="2"/>
            <a:r>
              <a:rPr lang="en-GB" dirty="0"/>
              <a:t>Whole-exome sequencing</a:t>
            </a:r>
          </a:p>
          <a:p>
            <a:pPr lvl="3"/>
            <a:r>
              <a:rPr lang="en-GB" dirty="0"/>
              <a:t>Primary ciliary dyskinesia (</a:t>
            </a:r>
            <a:r>
              <a:rPr lang="en-GB" dirty="0" err="1"/>
              <a:t>Alsaadi</a:t>
            </a:r>
            <a:r>
              <a:rPr lang="en-GB" dirty="0"/>
              <a:t> &amp; Erzurumluoglu </a:t>
            </a:r>
            <a:r>
              <a:rPr lang="en-GB" i="1" dirty="0"/>
              <a:t>et al</a:t>
            </a:r>
            <a:r>
              <a:rPr lang="en-GB" dirty="0"/>
              <a:t>, 2014)</a:t>
            </a:r>
          </a:p>
          <a:p>
            <a:pPr lvl="3"/>
            <a:r>
              <a:rPr lang="en-GB" dirty="0" err="1"/>
              <a:t>Papillon-Lefevre</a:t>
            </a:r>
            <a:r>
              <a:rPr lang="en-GB" dirty="0"/>
              <a:t> syndrome (Erzurumluoglu </a:t>
            </a:r>
            <a:r>
              <a:rPr lang="en-GB" i="1" dirty="0"/>
              <a:t>et al</a:t>
            </a:r>
            <a:r>
              <a:rPr lang="en-GB" dirty="0"/>
              <a:t>, 2015)</a:t>
            </a:r>
          </a:p>
          <a:p>
            <a:r>
              <a:rPr lang="en-GB" dirty="0"/>
              <a:t>Population genetics</a:t>
            </a:r>
          </a:p>
          <a:p>
            <a:pPr lvl="1"/>
            <a:r>
              <a:rPr lang="en-GB" dirty="0"/>
              <a:t>Haplotypes</a:t>
            </a:r>
          </a:p>
          <a:p>
            <a:pPr lvl="2"/>
            <a:r>
              <a:rPr lang="en-GB" dirty="0"/>
              <a:t>Fine-mapping method: HAPRAP (Zheng </a:t>
            </a:r>
            <a:r>
              <a:rPr lang="en-GB" i="1" dirty="0"/>
              <a:t>et al</a:t>
            </a:r>
            <a:r>
              <a:rPr lang="en-GB" dirty="0"/>
              <a:t>, 2017)</a:t>
            </a:r>
          </a:p>
          <a:p>
            <a:pPr lvl="1"/>
            <a:r>
              <a:rPr lang="en-GB" dirty="0" err="1"/>
              <a:t>Haplogroups</a:t>
            </a:r>
            <a:endParaRPr lang="en-GB" dirty="0"/>
          </a:p>
          <a:p>
            <a:pPr lvl="2"/>
            <a:r>
              <a:rPr lang="en-GB" dirty="0"/>
              <a:t>Interaction between Y-DNA </a:t>
            </a:r>
            <a:r>
              <a:rPr lang="en-GB" dirty="0" err="1"/>
              <a:t>haplogroups</a:t>
            </a:r>
            <a:r>
              <a:rPr lang="en-GB" dirty="0"/>
              <a:t> &amp; Psychiatric disorders</a:t>
            </a:r>
          </a:p>
          <a:p>
            <a:pPr lvl="3"/>
            <a:r>
              <a:rPr lang="en-GB" dirty="0"/>
              <a:t>Howe </a:t>
            </a:r>
            <a:r>
              <a:rPr lang="en-GB" i="1" dirty="0"/>
              <a:t>et al</a:t>
            </a:r>
            <a:r>
              <a:rPr lang="en-GB" dirty="0"/>
              <a:t>, 2017</a:t>
            </a:r>
          </a:p>
          <a:p>
            <a:pPr lvl="2"/>
            <a:r>
              <a:rPr lang="en-GB" dirty="0"/>
              <a:t>Interaction between Y-DNA </a:t>
            </a:r>
            <a:r>
              <a:rPr lang="en-GB" dirty="0" err="1"/>
              <a:t>haplogroups</a:t>
            </a:r>
            <a:r>
              <a:rPr lang="en-GB" dirty="0"/>
              <a:t> &amp; obesity-associated SNPs</a:t>
            </a:r>
          </a:p>
          <a:p>
            <a:pPr lvl="3"/>
            <a:r>
              <a:rPr lang="en-GB" dirty="0"/>
              <a:t>Erzurumluoglu </a:t>
            </a:r>
            <a:r>
              <a:rPr lang="en-GB" i="1" dirty="0"/>
              <a:t>et al</a:t>
            </a:r>
            <a:r>
              <a:rPr lang="en-GB" dirty="0"/>
              <a:t>, 2018</a:t>
            </a:r>
          </a:p>
        </p:txBody>
      </p:sp>
      <p:sp>
        <p:nvSpPr>
          <p:cNvPr id="5" name="TextBox 4">
            <a:extLst>
              <a:ext uri="{FF2B5EF4-FFF2-40B4-BE49-F238E27FC236}">
                <a16:creationId xmlns:a16="http://schemas.microsoft.com/office/drawing/2014/main" xmlns="" id="{B2258DB0-54E2-4770-AF5C-8D70B5542C05}"/>
              </a:ext>
            </a:extLst>
          </p:cNvPr>
          <p:cNvSpPr txBox="1"/>
          <p:nvPr/>
        </p:nvSpPr>
        <p:spPr>
          <a:xfrm>
            <a:off x="7232619" y="1367770"/>
            <a:ext cx="360040" cy="477054"/>
          </a:xfrm>
          <a:prstGeom prst="rect">
            <a:avLst/>
          </a:prstGeom>
          <a:noFill/>
        </p:spPr>
        <p:txBody>
          <a:bodyPr wrap="square" rtlCol="0">
            <a:spAutoFit/>
          </a:bodyPr>
          <a:lstStyle/>
          <a:p>
            <a:r>
              <a:rPr lang="en-GB" sz="2500" b="1" dirty="0">
                <a:latin typeface="Times New Roman" panose="02020603050405020304" pitchFamily="18" charset="0"/>
                <a:cs typeface="Times New Roman" panose="02020603050405020304" pitchFamily="18" charset="0"/>
              </a:rPr>
              <a:t>1</a:t>
            </a:r>
          </a:p>
        </p:txBody>
      </p:sp>
      <p:sp>
        <p:nvSpPr>
          <p:cNvPr id="6" name="TextBox 5">
            <a:extLst>
              <a:ext uri="{FF2B5EF4-FFF2-40B4-BE49-F238E27FC236}">
                <a16:creationId xmlns:a16="http://schemas.microsoft.com/office/drawing/2014/main" xmlns="" id="{0AA49D59-DE47-4BB2-8BF6-69423EAC935D}"/>
              </a:ext>
            </a:extLst>
          </p:cNvPr>
          <p:cNvSpPr txBox="1"/>
          <p:nvPr/>
        </p:nvSpPr>
        <p:spPr>
          <a:xfrm>
            <a:off x="7232619" y="1700808"/>
            <a:ext cx="360040" cy="477054"/>
          </a:xfrm>
          <a:prstGeom prst="rect">
            <a:avLst/>
          </a:prstGeom>
          <a:noFill/>
        </p:spPr>
        <p:txBody>
          <a:bodyPr wrap="square" rtlCol="0">
            <a:spAutoFit/>
          </a:bodyPr>
          <a:lstStyle/>
          <a:p>
            <a:r>
              <a:rPr lang="en-GB" sz="2500" b="1" dirty="0">
                <a:latin typeface="Times New Roman" panose="02020603050405020304" pitchFamily="18" charset="0"/>
                <a:cs typeface="Times New Roman" panose="02020603050405020304" pitchFamily="18" charset="0"/>
              </a:rPr>
              <a:t>2</a:t>
            </a:r>
          </a:p>
        </p:txBody>
      </p:sp>
      <p:sp>
        <p:nvSpPr>
          <p:cNvPr id="7" name="TextBox 6">
            <a:extLst>
              <a:ext uri="{FF2B5EF4-FFF2-40B4-BE49-F238E27FC236}">
                <a16:creationId xmlns:a16="http://schemas.microsoft.com/office/drawing/2014/main" xmlns="" id="{7434A0B9-9B9B-429B-A15D-04C75AD2419D}"/>
              </a:ext>
            </a:extLst>
          </p:cNvPr>
          <p:cNvSpPr txBox="1"/>
          <p:nvPr/>
        </p:nvSpPr>
        <p:spPr>
          <a:xfrm>
            <a:off x="7232618" y="2591906"/>
            <a:ext cx="1227814" cy="477054"/>
          </a:xfrm>
          <a:prstGeom prst="rect">
            <a:avLst/>
          </a:prstGeom>
          <a:noFill/>
        </p:spPr>
        <p:txBody>
          <a:bodyPr wrap="square" rtlCol="0">
            <a:spAutoFit/>
          </a:bodyPr>
          <a:lstStyle/>
          <a:p>
            <a:r>
              <a:rPr lang="en-GB" sz="2500" b="1" dirty="0">
                <a:latin typeface="Times New Roman" panose="02020603050405020304" pitchFamily="18" charset="0"/>
                <a:cs typeface="Times New Roman" panose="02020603050405020304" pitchFamily="18" charset="0"/>
              </a:rPr>
              <a:t>1-4, 7</a:t>
            </a:r>
          </a:p>
        </p:txBody>
      </p:sp>
      <p:sp>
        <p:nvSpPr>
          <p:cNvPr id="8" name="TextBox 7">
            <a:extLst>
              <a:ext uri="{FF2B5EF4-FFF2-40B4-BE49-F238E27FC236}">
                <a16:creationId xmlns:a16="http://schemas.microsoft.com/office/drawing/2014/main" xmlns="" id="{9BCCCA45-C9CD-4C57-96BB-0ABAAAD4FB25}"/>
              </a:ext>
            </a:extLst>
          </p:cNvPr>
          <p:cNvSpPr txBox="1"/>
          <p:nvPr/>
        </p:nvSpPr>
        <p:spPr>
          <a:xfrm>
            <a:off x="7241540" y="4073327"/>
            <a:ext cx="1453085" cy="477054"/>
          </a:xfrm>
          <a:prstGeom prst="rect">
            <a:avLst/>
          </a:prstGeom>
          <a:noFill/>
        </p:spPr>
        <p:txBody>
          <a:bodyPr wrap="square" rtlCol="0">
            <a:spAutoFit/>
          </a:bodyPr>
          <a:lstStyle/>
          <a:p>
            <a:r>
              <a:rPr lang="en-GB" sz="2500" b="1" dirty="0">
                <a:latin typeface="Times New Roman" panose="02020603050405020304" pitchFamily="18" charset="0"/>
                <a:cs typeface="Times New Roman" panose="02020603050405020304" pitchFamily="18" charset="0"/>
              </a:rPr>
              <a:t>1-4</a:t>
            </a:r>
          </a:p>
        </p:txBody>
      </p:sp>
      <p:sp>
        <p:nvSpPr>
          <p:cNvPr id="9" name="TextBox 8">
            <a:extLst>
              <a:ext uri="{FF2B5EF4-FFF2-40B4-BE49-F238E27FC236}">
                <a16:creationId xmlns:a16="http://schemas.microsoft.com/office/drawing/2014/main" xmlns="" id="{01149537-4517-461D-8327-98CB239BE03E}"/>
              </a:ext>
            </a:extLst>
          </p:cNvPr>
          <p:cNvSpPr txBox="1"/>
          <p:nvPr/>
        </p:nvSpPr>
        <p:spPr>
          <a:xfrm>
            <a:off x="7241540" y="5062431"/>
            <a:ext cx="1732196" cy="477054"/>
          </a:xfrm>
          <a:prstGeom prst="rect">
            <a:avLst/>
          </a:prstGeom>
          <a:noFill/>
        </p:spPr>
        <p:txBody>
          <a:bodyPr wrap="square" rtlCol="0">
            <a:spAutoFit/>
          </a:bodyPr>
          <a:lstStyle/>
          <a:p>
            <a:r>
              <a:rPr lang="en-GB" sz="2500" b="1" dirty="0">
                <a:latin typeface="Times New Roman" panose="02020603050405020304" pitchFamily="18" charset="0"/>
                <a:cs typeface="Times New Roman" panose="02020603050405020304" pitchFamily="18" charset="0"/>
              </a:rPr>
              <a:t>1-5, 7</a:t>
            </a:r>
          </a:p>
        </p:txBody>
      </p:sp>
      <p:sp>
        <p:nvSpPr>
          <p:cNvPr id="10" name="TextBox 9">
            <a:extLst>
              <a:ext uri="{FF2B5EF4-FFF2-40B4-BE49-F238E27FC236}">
                <a16:creationId xmlns:a16="http://schemas.microsoft.com/office/drawing/2014/main" xmlns="" id="{DC8956D7-61B9-4BB4-8798-C73389CDDE6C}"/>
              </a:ext>
            </a:extLst>
          </p:cNvPr>
          <p:cNvSpPr txBox="1"/>
          <p:nvPr/>
        </p:nvSpPr>
        <p:spPr>
          <a:xfrm>
            <a:off x="7232618" y="3239978"/>
            <a:ext cx="1732196" cy="477054"/>
          </a:xfrm>
          <a:prstGeom prst="rect">
            <a:avLst/>
          </a:prstGeom>
          <a:noFill/>
        </p:spPr>
        <p:txBody>
          <a:bodyPr wrap="square" rtlCol="0">
            <a:spAutoFit/>
          </a:bodyPr>
          <a:lstStyle/>
          <a:p>
            <a:r>
              <a:rPr lang="en-GB" sz="2500" b="1" dirty="0">
                <a:latin typeface="Times New Roman" panose="02020603050405020304" pitchFamily="18" charset="0"/>
                <a:cs typeface="Times New Roman" panose="02020603050405020304" pitchFamily="18" charset="0"/>
              </a:rPr>
              <a:t>1-7</a:t>
            </a:r>
          </a:p>
        </p:txBody>
      </p:sp>
      <p:cxnSp>
        <p:nvCxnSpPr>
          <p:cNvPr id="12" name="Straight Arrow Connector 11"/>
          <p:cNvCxnSpPr/>
          <p:nvPr/>
        </p:nvCxnSpPr>
        <p:spPr>
          <a:xfrm>
            <a:off x="5796136" y="1606297"/>
            <a:ext cx="136815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V="1">
            <a:off x="4778045" y="1934706"/>
            <a:ext cx="2386243" cy="10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4572000" y="2852936"/>
            <a:ext cx="2660618" cy="10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V="1">
            <a:off x="6044487" y="3483004"/>
            <a:ext cx="1188131" cy="2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V="1">
            <a:off x="6053409" y="4442528"/>
            <a:ext cx="1188131" cy="2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flipV="1">
            <a:off x="6638552" y="4257821"/>
            <a:ext cx="594066"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a:off x="6156176" y="5300958"/>
            <a:ext cx="107644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flipV="1">
            <a:off x="7184284" y="5593517"/>
            <a:ext cx="484060" cy="2037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flipV="1">
            <a:off x="7446078" y="5695380"/>
            <a:ext cx="222266" cy="5423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9844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4819A-55F4-4960-AA36-5EE1EF209C7E}"/>
              </a:ext>
            </a:extLst>
          </p:cNvPr>
          <p:cNvSpPr>
            <a:spLocks noGrp="1"/>
          </p:cNvSpPr>
          <p:nvPr>
            <p:ph type="title"/>
          </p:nvPr>
        </p:nvSpPr>
        <p:spPr>
          <a:xfrm>
            <a:off x="1322392" y="197768"/>
            <a:ext cx="7498080" cy="1143000"/>
          </a:xfrm>
        </p:spPr>
        <p:txBody>
          <a:bodyPr/>
          <a:lstStyle/>
          <a:p>
            <a:r>
              <a:rPr lang="en-GB" dirty="0"/>
              <a:t>Skills continued…</a:t>
            </a:r>
          </a:p>
        </p:txBody>
      </p:sp>
      <p:sp>
        <p:nvSpPr>
          <p:cNvPr id="3" name="Content Placeholder 2">
            <a:extLst>
              <a:ext uri="{FF2B5EF4-FFF2-40B4-BE49-F238E27FC236}">
                <a16:creationId xmlns:a16="http://schemas.microsoft.com/office/drawing/2014/main" xmlns="" id="{87ECE517-7C67-4461-89BE-25132D4AC385}"/>
              </a:ext>
            </a:extLst>
          </p:cNvPr>
          <p:cNvSpPr>
            <a:spLocks noGrp="1"/>
          </p:cNvSpPr>
          <p:nvPr>
            <p:ph idx="1"/>
          </p:nvPr>
        </p:nvSpPr>
        <p:spPr>
          <a:xfrm>
            <a:off x="1435608" y="1317774"/>
            <a:ext cx="7498080" cy="5135562"/>
          </a:xfrm>
        </p:spPr>
        <p:txBody>
          <a:bodyPr>
            <a:normAutofit fontScale="92500" lnSpcReduction="20000"/>
          </a:bodyPr>
          <a:lstStyle/>
          <a:p>
            <a:r>
              <a:rPr lang="en-GB" dirty="0"/>
              <a:t>GWAS SNP follow-up (Wain </a:t>
            </a:r>
            <a:r>
              <a:rPr lang="en-GB" i="1" dirty="0"/>
              <a:t>et al</a:t>
            </a:r>
            <a:r>
              <a:rPr lang="en-GB" dirty="0"/>
              <a:t>, 2017)</a:t>
            </a:r>
          </a:p>
          <a:p>
            <a:pPr lvl="1"/>
            <a:r>
              <a:rPr lang="en-GB" dirty="0" err="1"/>
              <a:t>eQTL</a:t>
            </a:r>
            <a:r>
              <a:rPr lang="en-GB" dirty="0"/>
              <a:t> </a:t>
            </a:r>
            <a:r>
              <a:rPr lang="en-GB" dirty="0" err="1"/>
              <a:t>colocalisation</a:t>
            </a:r>
            <a:r>
              <a:rPr lang="en-GB" dirty="0"/>
              <a:t> (e.g. </a:t>
            </a:r>
            <a:r>
              <a:rPr lang="en-GB" dirty="0" err="1"/>
              <a:t>GTEx</a:t>
            </a:r>
            <a:r>
              <a:rPr lang="en-GB" dirty="0"/>
              <a:t>, Blood, Lung)</a:t>
            </a:r>
          </a:p>
          <a:p>
            <a:pPr lvl="1"/>
            <a:r>
              <a:rPr lang="en-GB" dirty="0"/>
              <a:t>Functional annotation and variant effect prediction</a:t>
            </a:r>
          </a:p>
          <a:p>
            <a:pPr lvl="1"/>
            <a:r>
              <a:rPr lang="en-GB" dirty="0"/>
              <a:t>Pathway enrichment analyses</a:t>
            </a:r>
          </a:p>
          <a:p>
            <a:pPr lvl="1"/>
            <a:r>
              <a:rPr lang="en-GB" dirty="0"/>
              <a:t>‘</a:t>
            </a:r>
            <a:r>
              <a:rPr lang="en-GB" dirty="0" err="1"/>
              <a:t>Druggability</a:t>
            </a:r>
            <a:r>
              <a:rPr lang="en-GB" dirty="0"/>
              <a:t>’</a:t>
            </a:r>
          </a:p>
          <a:p>
            <a:r>
              <a:rPr lang="en-GB" dirty="0"/>
              <a:t>Genetic correlation (Zheng </a:t>
            </a:r>
            <a:r>
              <a:rPr lang="en-GB" i="1" dirty="0"/>
              <a:t>et al</a:t>
            </a:r>
            <a:r>
              <a:rPr lang="en-GB" dirty="0"/>
              <a:t>, 2017)</a:t>
            </a:r>
          </a:p>
          <a:p>
            <a:pPr lvl="1"/>
            <a:r>
              <a:rPr lang="en-GB" dirty="0"/>
              <a:t>Automated bivariate LD score regression server: LD Hub</a:t>
            </a:r>
          </a:p>
          <a:p>
            <a:r>
              <a:rPr lang="en-GB" dirty="0"/>
              <a:t>Presenting results</a:t>
            </a:r>
          </a:p>
          <a:p>
            <a:pPr lvl="1"/>
            <a:r>
              <a:rPr lang="en-GB" dirty="0"/>
              <a:t>Manhattan &amp; </a:t>
            </a:r>
            <a:r>
              <a:rPr lang="en-GB" dirty="0" err="1"/>
              <a:t>Circos</a:t>
            </a:r>
            <a:r>
              <a:rPr lang="en-GB" dirty="0"/>
              <a:t> plots</a:t>
            </a:r>
          </a:p>
          <a:p>
            <a:r>
              <a:rPr lang="en-GB" dirty="0"/>
              <a:t>Wet-lab skills</a:t>
            </a:r>
          </a:p>
        </p:txBody>
      </p:sp>
    </p:spTree>
    <p:extLst>
      <p:ext uri="{BB962C8B-B14F-4D97-AF65-F5344CB8AC3E}">
        <p14:creationId xmlns:p14="http://schemas.microsoft.com/office/powerpoint/2010/main" val="1760330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Increasing citation</a:t>
            </a:r>
          </a:p>
        </p:txBody>
      </p:sp>
      <p:sp>
        <p:nvSpPr>
          <p:cNvPr id="3" name="Content Placeholder 2"/>
          <p:cNvSpPr>
            <a:spLocks noGrp="1"/>
          </p:cNvSpPr>
          <p:nvPr>
            <p:ph idx="1"/>
          </p:nvPr>
        </p:nvSpPr>
        <p:spPr/>
        <p:txBody>
          <a:bodyPr>
            <a:normAutofit lnSpcReduction="10000"/>
          </a:bodyPr>
          <a:lstStyle/>
          <a:p>
            <a:r>
              <a:rPr lang="en-GB" dirty="0"/>
              <a:t>Before publication:</a:t>
            </a:r>
          </a:p>
          <a:p>
            <a:pPr lvl="1"/>
            <a:r>
              <a:rPr lang="en-GB" dirty="0"/>
              <a:t>Cite papers in your field</a:t>
            </a:r>
          </a:p>
          <a:p>
            <a:pPr lvl="1"/>
            <a:r>
              <a:rPr lang="en-GB" dirty="0"/>
              <a:t>Preprint</a:t>
            </a:r>
          </a:p>
          <a:p>
            <a:pPr lvl="1"/>
            <a:r>
              <a:rPr lang="en-GB" dirty="0"/>
              <a:t>Conferences</a:t>
            </a:r>
          </a:p>
          <a:p>
            <a:r>
              <a:rPr lang="en-GB" dirty="0"/>
              <a:t>After publication:</a:t>
            </a:r>
          </a:p>
          <a:p>
            <a:pPr lvl="1"/>
            <a:r>
              <a:rPr lang="en-GB" dirty="0"/>
              <a:t>Open access</a:t>
            </a:r>
          </a:p>
          <a:p>
            <a:pPr lvl="1"/>
            <a:r>
              <a:rPr lang="en-GB" dirty="0"/>
              <a:t>Present in conferences &amp; meetings</a:t>
            </a:r>
          </a:p>
          <a:p>
            <a:pPr lvl="1"/>
            <a:r>
              <a:rPr lang="en-GB" dirty="0"/>
              <a:t>Share on social media</a:t>
            </a:r>
          </a:p>
          <a:p>
            <a:pPr lvl="1"/>
            <a:r>
              <a:rPr lang="en-GB" dirty="0"/>
              <a:t>Peer-review other papers in field</a:t>
            </a:r>
          </a:p>
          <a:p>
            <a:pPr lvl="1"/>
            <a:r>
              <a:rPr lang="en-GB"/>
              <a:t>Collaborate</a:t>
            </a:r>
            <a:endParaRPr lang="en-GB" dirty="0"/>
          </a:p>
        </p:txBody>
      </p:sp>
    </p:spTree>
    <p:extLst>
      <p:ext uri="{BB962C8B-B14F-4D97-AF65-F5344CB8AC3E}">
        <p14:creationId xmlns:p14="http://schemas.microsoft.com/office/powerpoint/2010/main" val="3610326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35696" y="332656"/>
            <a:ext cx="6408712" cy="5391056"/>
          </a:xfrm>
        </p:spPr>
      </p:pic>
      <p:cxnSp>
        <p:nvCxnSpPr>
          <p:cNvPr id="6" name="Straight Arrow Connector 5"/>
          <p:cNvCxnSpPr/>
          <p:nvPr/>
        </p:nvCxnSpPr>
        <p:spPr>
          <a:xfrm flipV="1">
            <a:off x="3635896" y="5661248"/>
            <a:ext cx="0" cy="43204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2915816" y="6093296"/>
            <a:ext cx="1440160" cy="523220"/>
          </a:xfrm>
          <a:prstGeom prst="rect">
            <a:avLst/>
          </a:prstGeom>
          <a:noFill/>
        </p:spPr>
        <p:txBody>
          <a:bodyPr wrap="square" rtlCol="0">
            <a:spAutoFit/>
          </a:bodyPr>
          <a:lstStyle/>
          <a:p>
            <a:pPr algn="ctr"/>
            <a:r>
              <a:rPr lang="en-GB" sz="1400" dirty="0"/>
              <a:t>Comment on </a:t>
            </a:r>
            <a:r>
              <a:rPr lang="en-GB" sz="1400" dirty="0" err="1"/>
              <a:t>PubPeer</a:t>
            </a:r>
            <a:endParaRPr lang="en-GB" sz="1400" dirty="0"/>
          </a:p>
        </p:txBody>
      </p:sp>
    </p:spTree>
    <p:extLst>
      <p:ext uri="{BB962C8B-B14F-4D97-AF65-F5344CB8AC3E}">
        <p14:creationId xmlns:p14="http://schemas.microsoft.com/office/powerpoint/2010/main" val="1136148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602048" cy="1143000"/>
          </a:xfrm>
        </p:spPr>
        <p:txBody>
          <a:bodyPr>
            <a:normAutofit fontScale="90000"/>
          </a:bodyPr>
          <a:lstStyle/>
          <a:p>
            <a:r>
              <a:rPr lang="en-GB" b="1" dirty="0" err="1">
                <a:effectLst/>
              </a:rPr>
              <a:t>Ingiltere’de</a:t>
            </a:r>
            <a:r>
              <a:rPr lang="en-GB" b="1" dirty="0">
                <a:effectLst/>
              </a:rPr>
              <a:t> </a:t>
            </a:r>
            <a:r>
              <a:rPr lang="en-GB" b="1" dirty="0" err="1">
                <a:effectLst/>
              </a:rPr>
              <a:t>akademik</a:t>
            </a:r>
            <a:r>
              <a:rPr lang="en-GB" b="1" dirty="0">
                <a:effectLst/>
              </a:rPr>
              <a:t> </a:t>
            </a:r>
            <a:r>
              <a:rPr lang="en-GB" b="1" dirty="0" err="1">
                <a:effectLst/>
              </a:rPr>
              <a:t>kariyer</a:t>
            </a:r>
            <a:r>
              <a:rPr lang="en-GB" b="1" dirty="0">
                <a:effectLst/>
              </a:rPr>
              <a:t> </a:t>
            </a:r>
            <a:r>
              <a:rPr lang="en-GB" b="1" dirty="0" err="1">
                <a:effectLst/>
              </a:rPr>
              <a:t>serisi</a:t>
            </a:r>
            <a:r>
              <a:rPr lang="en-GB" b="1" dirty="0">
                <a:effectLst/>
              </a:rPr>
              <a:t> – part 4</a:t>
            </a:r>
            <a:endParaRPr lang="en-GB" dirty="0"/>
          </a:p>
        </p:txBody>
      </p:sp>
      <p:sp>
        <p:nvSpPr>
          <p:cNvPr id="3" name="Content Placeholder 2"/>
          <p:cNvSpPr>
            <a:spLocks noGrp="1"/>
          </p:cNvSpPr>
          <p:nvPr>
            <p:ph idx="1"/>
          </p:nvPr>
        </p:nvSpPr>
        <p:spPr>
          <a:xfrm>
            <a:off x="1435608" y="1652736"/>
            <a:ext cx="7498080" cy="4800600"/>
          </a:xfrm>
        </p:spPr>
        <p:txBody>
          <a:bodyPr>
            <a:normAutofit fontScale="47500" lnSpcReduction="20000"/>
          </a:bodyPr>
          <a:lstStyle/>
          <a:p>
            <a:pPr lvl="0"/>
            <a:r>
              <a:rPr lang="en-GB" dirty="0" err="1"/>
              <a:t>Genel</a:t>
            </a:r>
            <a:r>
              <a:rPr lang="en-GB" dirty="0"/>
              <a:t> </a:t>
            </a:r>
            <a:r>
              <a:rPr lang="en-GB" dirty="0" err="1"/>
              <a:t>olarak</a:t>
            </a:r>
            <a:r>
              <a:rPr lang="en-GB" dirty="0"/>
              <a:t> </a:t>
            </a:r>
            <a:r>
              <a:rPr lang="en-GB" dirty="0" err="1"/>
              <a:t>doktora</a:t>
            </a:r>
            <a:r>
              <a:rPr lang="en-GB" dirty="0"/>
              <a:t> </a:t>
            </a:r>
            <a:r>
              <a:rPr lang="en-GB" dirty="0" err="1"/>
              <a:t>sürecinde</a:t>
            </a:r>
            <a:r>
              <a:rPr lang="en-GB" dirty="0"/>
              <a:t> </a:t>
            </a:r>
            <a:r>
              <a:rPr lang="en-GB" dirty="0" err="1"/>
              <a:t>nelere</a:t>
            </a:r>
            <a:r>
              <a:rPr lang="en-GB" dirty="0"/>
              <a:t> </a:t>
            </a:r>
            <a:r>
              <a:rPr lang="en-GB" dirty="0" err="1"/>
              <a:t>dikkat</a:t>
            </a:r>
            <a:r>
              <a:rPr lang="en-GB" dirty="0"/>
              <a:t> </a:t>
            </a:r>
            <a:r>
              <a:rPr lang="en-GB" dirty="0" err="1"/>
              <a:t>etmeliyim</a:t>
            </a:r>
            <a:r>
              <a:rPr lang="en-GB" dirty="0"/>
              <a:t>?</a:t>
            </a:r>
          </a:p>
          <a:p>
            <a:pPr lvl="1"/>
            <a:r>
              <a:rPr lang="en-GB" dirty="0"/>
              <a:t>APG</a:t>
            </a:r>
          </a:p>
          <a:p>
            <a:pPr lvl="1"/>
            <a:r>
              <a:rPr lang="en-GB" dirty="0" err="1"/>
              <a:t>Sunum</a:t>
            </a:r>
            <a:r>
              <a:rPr lang="en-GB" dirty="0"/>
              <a:t> </a:t>
            </a:r>
            <a:r>
              <a:rPr lang="en-GB" dirty="0" err="1"/>
              <a:t>yaparken</a:t>
            </a:r>
            <a:r>
              <a:rPr lang="en-GB" dirty="0"/>
              <a:t> </a:t>
            </a:r>
            <a:r>
              <a:rPr lang="en-GB" dirty="0" err="1"/>
              <a:t>dikkat</a:t>
            </a:r>
            <a:r>
              <a:rPr lang="en-GB" dirty="0"/>
              <a:t> </a:t>
            </a:r>
            <a:r>
              <a:rPr lang="en-GB" dirty="0" err="1"/>
              <a:t>edilecekler</a:t>
            </a:r>
            <a:endParaRPr lang="en-GB" dirty="0"/>
          </a:p>
          <a:p>
            <a:pPr lvl="0"/>
            <a:r>
              <a:rPr lang="en-GB" dirty="0" err="1"/>
              <a:t>Tez</a:t>
            </a:r>
            <a:r>
              <a:rPr lang="en-GB" dirty="0"/>
              <a:t> </a:t>
            </a:r>
            <a:r>
              <a:rPr lang="en-GB" dirty="0" err="1"/>
              <a:t>yazarken</a:t>
            </a:r>
            <a:r>
              <a:rPr lang="en-GB" dirty="0"/>
              <a:t> </a:t>
            </a:r>
            <a:r>
              <a:rPr lang="en-GB" dirty="0" err="1"/>
              <a:t>dikkat</a:t>
            </a:r>
            <a:r>
              <a:rPr lang="en-GB" dirty="0"/>
              <a:t> </a:t>
            </a:r>
            <a:r>
              <a:rPr lang="en-GB" dirty="0" err="1"/>
              <a:t>edilecekler</a:t>
            </a:r>
            <a:endParaRPr lang="en-GB" dirty="0"/>
          </a:p>
          <a:p>
            <a:pPr lvl="0"/>
            <a:r>
              <a:rPr lang="en-GB" dirty="0" err="1">
                <a:solidFill>
                  <a:srgbClr val="FF0000"/>
                </a:solidFill>
              </a:rPr>
              <a:t>Makale</a:t>
            </a:r>
            <a:r>
              <a:rPr lang="en-GB" dirty="0">
                <a:solidFill>
                  <a:srgbClr val="FF0000"/>
                </a:solidFill>
              </a:rPr>
              <a:t> </a:t>
            </a:r>
            <a:r>
              <a:rPr lang="en-GB" dirty="0" err="1">
                <a:solidFill>
                  <a:srgbClr val="FF0000"/>
                </a:solidFill>
              </a:rPr>
              <a:t>yazarken</a:t>
            </a:r>
            <a:r>
              <a:rPr lang="en-GB" dirty="0">
                <a:solidFill>
                  <a:srgbClr val="FF0000"/>
                </a:solidFill>
              </a:rPr>
              <a:t> </a:t>
            </a:r>
            <a:r>
              <a:rPr lang="en-GB" dirty="0" err="1">
                <a:solidFill>
                  <a:srgbClr val="FF0000"/>
                </a:solidFill>
              </a:rPr>
              <a:t>dikkat</a:t>
            </a:r>
            <a:r>
              <a:rPr lang="en-GB" dirty="0">
                <a:solidFill>
                  <a:srgbClr val="FF0000"/>
                </a:solidFill>
              </a:rPr>
              <a:t> </a:t>
            </a:r>
            <a:r>
              <a:rPr lang="en-GB" dirty="0" err="1">
                <a:solidFill>
                  <a:srgbClr val="FF0000"/>
                </a:solidFill>
              </a:rPr>
              <a:t>edilecekler</a:t>
            </a:r>
            <a:r>
              <a:rPr lang="en-GB" dirty="0">
                <a:solidFill>
                  <a:srgbClr val="FF0000"/>
                </a:solidFill>
              </a:rPr>
              <a:t> </a:t>
            </a:r>
            <a:r>
              <a:rPr lang="en-GB" dirty="0" err="1">
                <a:solidFill>
                  <a:srgbClr val="FF0000"/>
                </a:solidFill>
              </a:rPr>
              <a:t>ve</a:t>
            </a:r>
            <a:r>
              <a:rPr lang="en-GB" dirty="0">
                <a:solidFill>
                  <a:srgbClr val="FF0000"/>
                </a:solidFill>
              </a:rPr>
              <a:t> </a:t>
            </a:r>
            <a:r>
              <a:rPr lang="en-GB" dirty="0" err="1">
                <a:solidFill>
                  <a:srgbClr val="FF0000"/>
                </a:solidFill>
              </a:rPr>
              <a:t>prosedür</a:t>
            </a:r>
            <a:endParaRPr lang="en-GB" dirty="0">
              <a:solidFill>
                <a:srgbClr val="FF0000"/>
              </a:solidFill>
            </a:endParaRPr>
          </a:p>
          <a:p>
            <a:pPr lvl="0"/>
            <a:r>
              <a:rPr lang="en-GB" dirty="0" err="1"/>
              <a:t>Akademik</a:t>
            </a:r>
            <a:r>
              <a:rPr lang="en-GB" dirty="0"/>
              <a:t> </a:t>
            </a:r>
            <a:r>
              <a:rPr lang="en-GB" dirty="0" err="1"/>
              <a:t>kariyer</a:t>
            </a:r>
            <a:endParaRPr lang="en-GB" dirty="0"/>
          </a:p>
          <a:p>
            <a:pPr lvl="1"/>
            <a:r>
              <a:rPr lang="en-GB" dirty="0"/>
              <a:t>Postdoc</a:t>
            </a:r>
          </a:p>
          <a:p>
            <a:pPr lvl="1"/>
            <a:r>
              <a:rPr lang="en-GB" dirty="0"/>
              <a:t>Lectureship </a:t>
            </a:r>
            <a:r>
              <a:rPr lang="en-GB" dirty="0" err="1"/>
              <a:t>ya</a:t>
            </a:r>
            <a:r>
              <a:rPr lang="en-GB" dirty="0"/>
              <a:t> da fellowship</a:t>
            </a:r>
          </a:p>
          <a:p>
            <a:pPr lvl="0"/>
            <a:r>
              <a:rPr lang="en-GB" dirty="0"/>
              <a:t>CV </a:t>
            </a:r>
            <a:r>
              <a:rPr lang="en-GB" dirty="0" err="1"/>
              <a:t>düzenleme</a:t>
            </a:r>
            <a:r>
              <a:rPr lang="en-GB" dirty="0"/>
              <a:t> </a:t>
            </a:r>
            <a:r>
              <a:rPr lang="en-GB" dirty="0" err="1"/>
              <a:t>ve</a:t>
            </a:r>
            <a:r>
              <a:rPr lang="en-GB" dirty="0"/>
              <a:t> </a:t>
            </a:r>
            <a:r>
              <a:rPr lang="en-GB" dirty="0" err="1"/>
              <a:t>geliştirme</a:t>
            </a:r>
            <a:endParaRPr lang="en-GB" dirty="0"/>
          </a:p>
          <a:p>
            <a:pPr lvl="0"/>
            <a:r>
              <a:rPr lang="en-GB" dirty="0"/>
              <a:t>Personal statement </a:t>
            </a:r>
            <a:r>
              <a:rPr lang="en-GB" dirty="0" err="1"/>
              <a:t>yazma</a:t>
            </a:r>
            <a:endParaRPr lang="en-GB" dirty="0"/>
          </a:p>
          <a:p>
            <a:pPr lvl="0"/>
            <a:r>
              <a:rPr lang="en-GB" dirty="0"/>
              <a:t>Pre-, intra- (during) &amp; post-interview</a:t>
            </a:r>
          </a:p>
          <a:p>
            <a:pPr lvl="0"/>
            <a:r>
              <a:rPr lang="en-GB" dirty="0" err="1"/>
              <a:t>Hocanızla</a:t>
            </a:r>
            <a:r>
              <a:rPr lang="en-GB" dirty="0"/>
              <a:t> </a:t>
            </a:r>
            <a:r>
              <a:rPr lang="en-GB" dirty="0" err="1"/>
              <a:t>ilişkiniz</a:t>
            </a:r>
            <a:r>
              <a:rPr lang="en-GB" dirty="0"/>
              <a:t> </a:t>
            </a:r>
            <a:r>
              <a:rPr lang="en-GB" dirty="0" err="1"/>
              <a:t>nasıl</a:t>
            </a:r>
            <a:r>
              <a:rPr lang="en-GB" dirty="0"/>
              <a:t> </a:t>
            </a:r>
            <a:r>
              <a:rPr lang="en-GB" dirty="0" err="1"/>
              <a:t>olmalı</a:t>
            </a:r>
            <a:r>
              <a:rPr lang="en-GB" dirty="0"/>
              <a:t>?</a:t>
            </a:r>
          </a:p>
          <a:p>
            <a:pPr lvl="1"/>
            <a:r>
              <a:rPr lang="en-GB" dirty="0" err="1"/>
              <a:t>Ingiliz</a:t>
            </a:r>
            <a:r>
              <a:rPr lang="en-GB" dirty="0"/>
              <a:t> </a:t>
            </a:r>
            <a:r>
              <a:rPr lang="en-GB" dirty="0" err="1"/>
              <a:t>kültürüyle</a:t>
            </a:r>
            <a:r>
              <a:rPr lang="en-GB" dirty="0"/>
              <a:t> </a:t>
            </a:r>
            <a:r>
              <a:rPr lang="en-GB" dirty="0" err="1"/>
              <a:t>ilgili</a:t>
            </a:r>
            <a:r>
              <a:rPr lang="en-GB" dirty="0"/>
              <a:t> </a:t>
            </a:r>
            <a:r>
              <a:rPr lang="en-GB" dirty="0" err="1"/>
              <a:t>gozlemlerim</a:t>
            </a:r>
            <a:endParaRPr lang="en-GB" dirty="0"/>
          </a:p>
          <a:p>
            <a:pPr lvl="0"/>
            <a:r>
              <a:rPr lang="en-GB" dirty="0" err="1"/>
              <a:t>Spesifik</a:t>
            </a:r>
            <a:r>
              <a:rPr lang="en-GB" dirty="0"/>
              <a:t> </a:t>
            </a:r>
            <a:r>
              <a:rPr lang="en-GB" dirty="0" err="1"/>
              <a:t>problemler</a:t>
            </a:r>
            <a:endParaRPr lang="en-GB" dirty="0"/>
          </a:p>
          <a:p>
            <a:pPr lvl="1"/>
            <a:r>
              <a:rPr lang="en-GB" dirty="0"/>
              <a:t>Mental wellbeing</a:t>
            </a:r>
          </a:p>
          <a:p>
            <a:pPr lvl="0"/>
            <a:r>
              <a:rPr lang="en-GB" dirty="0"/>
              <a:t>Time management</a:t>
            </a:r>
          </a:p>
          <a:p>
            <a:pPr lvl="1"/>
            <a:r>
              <a:rPr lang="en-GB" dirty="0" err="1"/>
              <a:t>Akademik</a:t>
            </a:r>
            <a:r>
              <a:rPr lang="en-GB" dirty="0"/>
              <a:t>/</a:t>
            </a:r>
            <a:r>
              <a:rPr lang="en-GB" dirty="0" err="1"/>
              <a:t>entelektuel</a:t>
            </a:r>
            <a:r>
              <a:rPr lang="en-GB" dirty="0"/>
              <a:t> </a:t>
            </a:r>
            <a:r>
              <a:rPr lang="en-GB" dirty="0" err="1"/>
              <a:t>olarak</a:t>
            </a:r>
            <a:r>
              <a:rPr lang="en-GB" dirty="0"/>
              <a:t> </a:t>
            </a:r>
            <a:r>
              <a:rPr lang="en-GB" dirty="0" err="1"/>
              <a:t>kendini</a:t>
            </a:r>
            <a:r>
              <a:rPr lang="en-GB" dirty="0"/>
              <a:t> </a:t>
            </a:r>
            <a:r>
              <a:rPr lang="en-GB" dirty="0" err="1"/>
              <a:t>geliştirme</a:t>
            </a:r>
            <a:endParaRPr lang="en-GB" dirty="0"/>
          </a:p>
          <a:p>
            <a:pPr lvl="1"/>
            <a:r>
              <a:rPr lang="en-GB" dirty="0"/>
              <a:t>Coursera/MOOCs</a:t>
            </a:r>
          </a:p>
          <a:p>
            <a:pPr lvl="1"/>
            <a:r>
              <a:rPr lang="en-GB" dirty="0"/>
              <a:t>Social media</a:t>
            </a:r>
          </a:p>
        </p:txBody>
      </p:sp>
      <p:sp>
        <p:nvSpPr>
          <p:cNvPr id="4" name="TextBox 3"/>
          <p:cNvSpPr txBox="1"/>
          <p:nvPr/>
        </p:nvSpPr>
        <p:spPr>
          <a:xfrm>
            <a:off x="4788024" y="6095037"/>
            <a:ext cx="4320480" cy="646331"/>
          </a:xfrm>
          <a:prstGeom prst="rect">
            <a:avLst/>
          </a:prstGeom>
          <a:noFill/>
        </p:spPr>
        <p:txBody>
          <a:bodyPr wrap="square" rtlCol="0">
            <a:spAutoFit/>
          </a:bodyPr>
          <a:lstStyle/>
          <a:p>
            <a:pPr algn="r"/>
            <a:r>
              <a:rPr lang="en-GB" dirty="0"/>
              <a:t>17/08/18 </a:t>
            </a:r>
          </a:p>
          <a:p>
            <a:pPr algn="r"/>
            <a:r>
              <a:rPr lang="en-GB" dirty="0"/>
              <a:t>A. Mesut Erzurumluoglu</a:t>
            </a:r>
          </a:p>
        </p:txBody>
      </p:sp>
    </p:spTree>
    <p:extLst>
      <p:ext uri="{BB962C8B-B14F-4D97-AF65-F5344CB8AC3E}">
        <p14:creationId xmlns:p14="http://schemas.microsoft.com/office/powerpoint/2010/main" val="939603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88640"/>
            <a:ext cx="7498080" cy="1143000"/>
          </a:xfrm>
        </p:spPr>
        <p:txBody>
          <a:bodyPr/>
          <a:lstStyle/>
          <a:p>
            <a:r>
              <a:rPr lang="en-GB" dirty="0"/>
              <a:t>Guidance for authors</a:t>
            </a:r>
          </a:p>
        </p:txBody>
      </p:sp>
      <p:sp>
        <p:nvSpPr>
          <p:cNvPr id="3" name="Content Placeholder 2"/>
          <p:cNvSpPr>
            <a:spLocks noGrp="1"/>
          </p:cNvSpPr>
          <p:nvPr>
            <p:ph idx="1"/>
          </p:nvPr>
        </p:nvSpPr>
        <p:spPr/>
        <p:txBody>
          <a:bodyPr>
            <a:normAutofit lnSpcReduction="10000"/>
          </a:bodyPr>
          <a:lstStyle/>
          <a:p>
            <a:r>
              <a:rPr lang="en-GB" dirty="0"/>
              <a:t>Introductory guide for authors</a:t>
            </a:r>
            <a:endParaRPr lang="en-GB" dirty="0">
              <a:hlinkClick r:id="rId2"/>
            </a:endParaRPr>
          </a:p>
          <a:p>
            <a:pPr lvl="1"/>
            <a:r>
              <a:rPr lang="en-GB" dirty="0">
                <a:hlinkClick r:id="rId2"/>
              </a:rPr>
              <a:t>http://publishingsupport.iopscience.iop.org/wp-content/uploads/2018/05/Author-Guide-V9.pdf</a:t>
            </a:r>
            <a:endParaRPr lang="en-GB" dirty="0"/>
          </a:p>
          <a:p>
            <a:r>
              <a:rPr lang="en-GB" dirty="0"/>
              <a:t>Introductory guide for reviewers</a:t>
            </a:r>
            <a:endParaRPr lang="en-GB" dirty="0">
              <a:hlinkClick r:id="rId3"/>
            </a:endParaRPr>
          </a:p>
          <a:p>
            <a:pPr lvl="1"/>
            <a:r>
              <a:rPr lang="en-GB" dirty="0">
                <a:hlinkClick r:id="rId3"/>
              </a:rPr>
              <a:t>http://publishingsupport.iopscience.iop.org/wp-content/uploads/2018/05/Reviewer-guide-V11.pdf</a:t>
            </a:r>
            <a:endParaRPr lang="en-GB" dirty="0"/>
          </a:p>
          <a:p>
            <a:pPr lvl="2"/>
            <a:r>
              <a:rPr lang="en-GB" dirty="0">
                <a:hlinkClick r:id="rId4"/>
              </a:rPr>
              <a:t>http://blogs.nature.com/ofschemesandmemes/2018/09/11/peer-review-week-2018-creating-equal-opportunities-for-peer-reviewers-through-training</a:t>
            </a:r>
            <a:endParaRPr lang="en-GB" dirty="0"/>
          </a:p>
        </p:txBody>
      </p:sp>
    </p:spTree>
    <p:extLst>
      <p:ext uri="{BB962C8B-B14F-4D97-AF65-F5344CB8AC3E}">
        <p14:creationId xmlns:p14="http://schemas.microsoft.com/office/powerpoint/2010/main" val="513599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3808" y="260648"/>
            <a:ext cx="5328592" cy="6466974"/>
          </a:xfrm>
        </p:spPr>
      </p:pic>
      <p:sp>
        <p:nvSpPr>
          <p:cNvPr id="2" name="Title 1"/>
          <p:cNvSpPr>
            <a:spLocks noGrp="1"/>
          </p:cNvSpPr>
          <p:nvPr>
            <p:ph type="title"/>
          </p:nvPr>
        </p:nvSpPr>
        <p:spPr>
          <a:xfrm>
            <a:off x="1259632" y="548680"/>
            <a:ext cx="3168352" cy="1143000"/>
          </a:xfrm>
        </p:spPr>
        <p:txBody>
          <a:bodyPr>
            <a:normAutofit fontScale="90000"/>
          </a:bodyPr>
          <a:lstStyle/>
          <a:p>
            <a:r>
              <a:rPr lang="en-GB" dirty="0"/>
              <a:t>Peer-review process</a:t>
            </a:r>
          </a:p>
        </p:txBody>
      </p:sp>
    </p:spTree>
    <p:extLst>
      <p:ext uri="{BB962C8B-B14F-4D97-AF65-F5344CB8AC3E}">
        <p14:creationId xmlns:p14="http://schemas.microsoft.com/office/powerpoint/2010/main" val="3885157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15616" y="4797152"/>
            <a:ext cx="7818072" cy="1944216"/>
          </a:xfrm>
        </p:spPr>
        <p:txBody>
          <a:bodyPr>
            <a:normAutofit fontScale="70000" lnSpcReduction="20000"/>
          </a:bodyPr>
          <a:lstStyle/>
          <a:p>
            <a:r>
              <a:rPr lang="en-GB" dirty="0"/>
              <a:t>Always aim for a high-impact paper!</a:t>
            </a:r>
          </a:p>
          <a:p>
            <a:pPr lvl="1"/>
            <a:r>
              <a:rPr lang="en-GB" dirty="0"/>
              <a:t>If not lucky enough, then try publishing 1-2 ‘average’ papers before finishing your PhD</a:t>
            </a:r>
          </a:p>
          <a:p>
            <a:pPr lvl="2"/>
            <a:r>
              <a:rPr lang="en-GB" dirty="0"/>
              <a:t>Shows that you can write papers but also ‘start-and-finish’ a project (very important skill!)</a:t>
            </a:r>
          </a:p>
          <a:p>
            <a:pPr lvl="2"/>
            <a:r>
              <a:rPr lang="en-GB" dirty="0"/>
              <a:t>But don’t over-do it! It’ll give the impression that you’re an ‘average’ scientist and you’re happy to be one</a:t>
            </a:r>
          </a:p>
        </p:txBody>
      </p:sp>
      <p:graphicFrame>
        <p:nvGraphicFramePr>
          <p:cNvPr id="4" name="Chart 3"/>
          <p:cNvGraphicFramePr>
            <a:graphicFrameLocks/>
          </p:cNvGraphicFramePr>
          <p:nvPr>
            <p:extLst>
              <p:ext uri="{D42A27DB-BD31-4B8C-83A1-F6EECF244321}">
                <p14:modId xmlns:p14="http://schemas.microsoft.com/office/powerpoint/2010/main" val="1090715957"/>
              </p:ext>
            </p:extLst>
          </p:nvPr>
        </p:nvGraphicFramePr>
        <p:xfrm>
          <a:off x="1907704" y="188640"/>
          <a:ext cx="6192688" cy="390482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960512" y="4082897"/>
            <a:ext cx="2448272" cy="369332"/>
          </a:xfrm>
          <a:prstGeom prst="rect">
            <a:avLst/>
          </a:prstGeom>
          <a:noFill/>
        </p:spPr>
        <p:txBody>
          <a:bodyPr wrap="square" rtlCol="0">
            <a:spAutoFit/>
          </a:bodyPr>
          <a:lstStyle/>
          <a:p>
            <a:r>
              <a:rPr lang="en-GB" dirty="0"/>
              <a:t>No of ‘average’ papers</a:t>
            </a:r>
          </a:p>
        </p:txBody>
      </p:sp>
      <p:sp>
        <p:nvSpPr>
          <p:cNvPr id="6" name="TextBox 5"/>
          <p:cNvSpPr txBox="1"/>
          <p:nvPr/>
        </p:nvSpPr>
        <p:spPr>
          <a:xfrm rot="16200000">
            <a:off x="109053" y="2006784"/>
            <a:ext cx="3227971" cy="369332"/>
          </a:xfrm>
          <a:prstGeom prst="rect">
            <a:avLst/>
          </a:prstGeom>
          <a:noFill/>
        </p:spPr>
        <p:txBody>
          <a:bodyPr wrap="square" rtlCol="0">
            <a:spAutoFit/>
          </a:bodyPr>
          <a:lstStyle/>
          <a:p>
            <a:r>
              <a:rPr lang="en-GB" dirty="0"/>
              <a:t>Prestige as a Postdoc candidate</a:t>
            </a:r>
          </a:p>
        </p:txBody>
      </p:sp>
    </p:spTree>
    <p:extLst>
      <p:ext uri="{BB962C8B-B14F-4D97-AF65-F5344CB8AC3E}">
        <p14:creationId xmlns:p14="http://schemas.microsoft.com/office/powerpoint/2010/main" val="1235853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393000" y="3645024"/>
            <a:ext cx="8358000" cy="2360076"/>
          </a:xfrm>
          <a:prstGeom prst="rect">
            <a:avLst/>
          </a:prstGeom>
          <a:noFill/>
          <a:ln>
            <a:noFill/>
          </a:ln>
        </p:spPr>
        <p:txBody>
          <a:bodyPr spcFirstLastPara="1" wrap="square" lIns="91425" tIns="91425" rIns="91425" bIns="91425" anchor="t" anchorCtr="0">
            <a:noAutofit/>
          </a:bodyPr>
          <a:lstStyle/>
          <a:p>
            <a:pPr>
              <a:buClr>
                <a:srgbClr val="000000"/>
              </a:buClr>
              <a:buFont typeface="Arial"/>
              <a:buNone/>
            </a:pPr>
            <a:r>
              <a:rPr lang="en-GB" sz="2400" kern="0" dirty="0">
                <a:solidFill>
                  <a:srgbClr val="0000FF"/>
                </a:solidFill>
                <a:latin typeface="Calibri"/>
                <a:ea typeface="Calibri"/>
                <a:cs typeface="Calibri"/>
                <a:sym typeface="Calibri"/>
              </a:rPr>
              <a:t>Rules 1-4</a:t>
            </a:r>
            <a:endParaRPr sz="2400" kern="0" dirty="0">
              <a:solidFill>
                <a:srgbClr val="0000FF"/>
              </a:solidFill>
              <a:latin typeface="Calibri"/>
              <a:ea typeface="Calibri"/>
              <a:cs typeface="Calibri"/>
              <a:sym typeface="Calibri"/>
            </a:endParaRPr>
          </a:p>
          <a:p>
            <a:pPr>
              <a:buClr>
                <a:srgbClr val="000000"/>
              </a:buClr>
              <a:buFont typeface="Arial"/>
              <a:buNone/>
            </a:pPr>
            <a:r>
              <a:rPr lang="en-GB" sz="2400" kern="0" dirty="0">
                <a:solidFill>
                  <a:srgbClr val="0000FF"/>
                </a:solidFill>
                <a:latin typeface="Calibri"/>
                <a:ea typeface="Calibri"/>
                <a:cs typeface="Calibri"/>
                <a:sym typeface="Calibri"/>
              </a:rPr>
              <a:t>principles that apply to all parts of a paper (grants or posters)</a:t>
            </a:r>
            <a:endParaRPr sz="2400" kern="0" dirty="0">
              <a:solidFill>
                <a:srgbClr val="0000FF"/>
              </a:solidFill>
              <a:latin typeface="Calibri"/>
              <a:ea typeface="Calibri"/>
              <a:cs typeface="Calibri"/>
              <a:sym typeface="Calibri"/>
            </a:endParaRPr>
          </a:p>
          <a:p>
            <a:pPr>
              <a:buClr>
                <a:srgbClr val="000000"/>
              </a:buClr>
              <a:buFont typeface="Arial"/>
              <a:buNone/>
            </a:pPr>
            <a:endParaRPr sz="2400" kern="0" dirty="0">
              <a:solidFill>
                <a:srgbClr val="000000"/>
              </a:solidFill>
              <a:latin typeface="Calibri"/>
              <a:ea typeface="Calibri"/>
              <a:cs typeface="Calibri"/>
              <a:sym typeface="Calibri"/>
            </a:endParaRPr>
          </a:p>
          <a:p>
            <a:pPr>
              <a:buClr>
                <a:srgbClr val="000000"/>
              </a:buClr>
              <a:buFont typeface="Arial"/>
              <a:buNone/>
            </a:pPr>
            <a:r>
              <a:rPr lang="en-GB" sz="2400" kern="0" dirty="0">
                <a:solidFill>
                  <a:srgbClr val="FF9900"/>
                </a:solidFill>
                <a:latin typeface="Calibri"/>
                <a:ea typeface="Calibri"/>
                <a:cs typeface="Calibri"/>
                <a:sym typeface="Calibri"/>
              </a:rPr>
              <a:t>Rules 5-8</a:t>
            </a:r>
            <a:endParaRPr sz="2400" kern="0" dirty="0">
              <a:solidFill>
                <a:srgbClr val="FF9900"/>
              </a:solidFill>
              <a:latin typeface="Calibri"/>
              <a:ea typeface="Calibri"/>
              <a:cs typeface="Calibri"/>
              <a:sym typeface="Calibri"/>
            </a:endParaRPr>
          </a:p>
          <a:p>
            <a:pPr>
              <a:buClr>
                <a:srgbClr val="000000"/>
              </a:buClr>
              <a:buFont typeface="Arial"/>
              <a:buNone/>
            </a:pPr>
            <a:r>
              <a:rPr lang="en-GB" sz="2400" kern="0" dirty="0">
                <a:solidFill>
                  <a:srgbClr val="FF9900"/>
                </a:solidFill>
                <a:latin typeface="Calibri"/>
                <a:ea typeface="Calibri"/>
                <a:cs typeface="Calibri"/>
                <a:sym typeface="Calibri"/>
              </a:rPr>
              <a:t>apply to the main components of a paper</a:t>
            </a:r>
            <a:endParaRPr sz="2400" kern="0" dirty="0">
              <a:solidFill>
                <a:srgbClr val="FF9900"/>
              </a:solidFill>
              <a:latin typeface="Calibri"/>
              <a:ea typeface="Calibri"/>
              <a:cs typeface="Calibri"/>
              <a:sym typeface="Calibri"/>
            </a:endParaRPr>
          </a:p>
          <a:p>
            <a:pPr>
              <a:buClr>
                <a:srgbClr val="000000"/>
              </a:buClr>
              <a:buFont typeface="Arial"/>
              <a:buNone/>
            </a:pPr>
            <a:endParaRPr sz="2400" kern="0" dirty="0">
              <a:solidFill>
                <a:srgbClr val="000000"/>
              </a:solidFill>
              <a:latin typeface="Calibri"/>
              <a:ea typeface="Calibri"/>
              <a:cs typeface="Calibri"/>
              <a:sym typeface="Calibri"/>
            </a:endParaRPr>
          </a:p>
          <a:p>
            <a:pPr>
              <a:buClr>
                <a:srgbClr val="000000"/>
              </a:buClr>
              <a:buFont typeface="Arial"/>
              <a:buNone/>
            </a:pPr>
            <a:r>
              <a:rPr lang="en-GB" sz="2400" kern="0" dirty="0">
                <a:solidFill>
                  <a:srgbClr val="9900FF"/>
                </a:solidFill>
                <a:latin typeface="Calibri"/>
                <a:ea typeface="Calibri"/>
                <a:cs typeface="Calibri"/>
                <a:sym typeface="Calibri"/>
              </a:rPr>
              <a:t>Rules 9-10</a:t>
            </a:r>
            <a:endParaRPr sz="2400" kern="0" dirty="0">
              <a:solidFill>
                <a:srgbClr val="9900FF"/>
              </a:solidFill>
              <a:latin typeface="Calibri"/>
              <a:ea typeface="Calibri"/>
              <a:cs typeface="Calibri"/>
              <a:sym typeface="Calibri"/>
            </a:endParaRPr>
          </a:p>
          <a:p>
            <a:pPr>
              <a:buClr>
                <a:srgbClr val="000000"/>
              </a:buClr>
              <a:buFont typeface="Arial"/>
              <a:buNone/>
            </a:pPr>
            <a:r>
              <a:rPr lang="en-GB" sz="2400" kern="0" dirty="0">
                <a:solidFill>
                  <a:srgbClr val="9900FF"/>
                </a:solidFill>
                <a:latin typeface="Calibri"/>
                <a:ea typeface="Calibri"/>
                <a:cs typeface="Calibri"/>
                <a:sym typeface="Calibri"/>
              </a:rPr>
              <a:t>provide guidance on the process itself</a:t>
            </a:r>
            <a:endParaRPr sz="2400" kern="0" dirty="0">
              <a:solidFill>
                <a:srgbClr val="9900FF"/>
              </a:solidFill>
              <a:latin typeface="Calibri"/>
              <a:ea typeface="Calibri"/>
              <a:cs typeface="Calibri"/>
              <a:sym typeface="Calibri"/>
            </a:endParaRPr>
          </a:p>
          <a:p>
            <a:pPr>
              <a:buClr>
                <a:srgbClr val="000000"/>
              </a:buClr>
              <a:buFont typeface="Arial"/>
              <a:buNone/>
            </a:pPr>
            <a:endParaRPr sz="2400" kern="0" dirty="0">
              <a:solidFill>
                <a:srgbClr val="000000"/>
              </a:solidFill>
              <a:latin typeface="Calibri"/>
              <a:ea typeface="Calibri"/>
              <a:cs typeface="Calibri"/>
              <a:sym typeface="Calibri"/>
            </a:endParaRPr>
          </a:p>
          <a:p>
            <a:pPr>
              <a:buClr>
                <a:srgbClr val="000000"/>
              </a:buClr>
              <a:buFont typeface="Arial"/>
              <a:buNone/>
            </a:pPr>
            <a:endParaRPr sz="2400" kern="0" dirty="0">
              <a:solidFill>
                <a:srgbClr val="000000"/>
              </a:solidFill>
              <a:latin typeface="Calibri"/>
              <a:ea typeface="Calibri"/>
              <a:cs typeface="Calibri"/>
              <a:sym typeface="Calibri"/>
            </a:endParaRPr>
          </a:p>
        </p:txBody>
      </p:sp>
      <p:pic>
        <p:nvPicPr>
          <p:cNvPr id="3" name="Google Shape;54;p13"/>
          <p:cNvPicPr preferRelativeResize="0"/>
          <p:nvPr/>
        </p:nvPicPr>
        <p:blipFill>
          <a:blip r:embed="rId3">
            <a:alphaModFix/>
          </a:blip>
          <a:stretch>
            <a:fillRect/>
          </a:stretch>
        </p:blipFill>
        <p:spPr>
          <a:xfrm>
            <a:off x="288994" y="287613"/>
            <a:ext cx="8839200" cy="3324909"/>
          </a:xfrm>
          <a:prstGeom prst="rect">
            <a:avLst/>
          </a:prstGeom>
          <a:noFill/>
          <a:ln>
            <a:noFill/>
          </a:ln>
        </p:spPr>
      </p:pic>
    </p:spTree>
    <p:extLst>
      <p:ext uri="{BB962C8B-B14F-4D97-AF65-F5344CB8AC3E}">
        <p14:creationId xmlns:p14="http://schemas.microsoft.com/office/powerpoint/2010/main" val="2483414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5"/>
          <p:cNvSpPr txBox="1"/>
          <p:nvPr/>
        </p:nvSpPr>
        <p:spPr>
          <a:xfrm>
            <a:off x="6102400" y="0"/>
            <a:ext cx="3041700" cy="487500"/>
          </a:xfrm>
          <a:prstGeom prst="rect">
            <a:avLst/>
          </a:prstGeom>
          <a:noFill/>
          <a:ln>
            <a:noFill/>
          </a:ln>
        </p:spPr>
        <p:txBody>
          <a:bodyPr spcFirstLastPara="1" wrap="square" lIns="91425" tIns="91425" rIns="91425" bIns="91425" anchor="ctr" anchorCtr="0">
            <a:noAutofit/>
          </a:bodyPr>
          <a:lstStyle/>
          <a:p>
            <a:pPr algn="r">
              <a:buClr>
                <a:srgbClr val="000000"/>
              </a:buClr>
              <a:buFont typeface="Arial"/>
              <a:buNone/>
            </a:pPr>
            <a:r>
              <a:rPr lang="en-GB" kern="0">
                <a:solidFill>
                  <a:srgbClr val="000000"/>
                </a:solidFill>
                <a:latin typeface="Calibri"/>
                <a:ea typeface="Calibri"/>
                <a:cs typeface="Calibri"/>
                <a:sym typeface="Calibri"/>
              </a:rPr>
              <a:t>Rules 1-4 (Principles)</a:t>
            </a:r>
            <a:endParaRPr kern="0">
              <a:solidFill>
                <a:srgbClr val="000000"/>
              </a:solidFill>
              <a:latin typeface="Calibri"/>
              <a:ea typeface="Calibri"/>
              <a:cs typeface="Calibri"/>
              <a:sym typeface="Calibri"/>
            </a:endParaRPr>
          </a:p>
        </p:txBody>
      </p:sp>
      <p:sp>
        <p:nvSpPr>
          <p:cNvPr id="65" name="Google Shape;65;p15"/>
          <p:cNvSpPr txBox="1"/>
          <p:nvPr/>
        </p:nvSpPr>
        <p:spPr>
          <a:xfrm>
            <a:off x="161921" y="882476"/>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0000FF"/>
                </a:solidFill>
                <a:latin typeface="Calibri"/>
                <a:ea typeface="Calibri"/>
                <a:cs typeface="Calibri"/>
                <a:sym typeface="Calibri"/>
              </a:rPr>
              <a:t>Rule 1: Focus your paper on a central contribution, which you communicate in the title</a:t>
            </a:r>
            <a:endParaRPr sz="2400" kern="0" dirty="0">
              <a:solidFill>
                <a:srgbClr val="0000FF"/>
              </a:solidFill>
              <a:latin typeface="Calibri"/>
              <a:ea typeface="Calibri"/>
              <a:cs typeface="Calibri"/>
              <a:sym typeface="Calibri"/>
            </a:endParaRPr>
          </a:p>
        </p:txBody>
      </p:sp>
      <p:sp>
        <p:nvSpPr>
          <p:cNvPr id="66" name="Google Shape;66;p15"/>
          <p:cNvSpPr txBox="1"/>
          <p:nvPr/>
        </p:nvSpPr>
        <p:spPr>
          <a:xfrm>
            <a:off x="529966" y="1916832"/>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First element the reader encounters</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Focus on single message</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Thinking about the title early can help in designing experiments, developing theories and writing the paper</a:t>
            </a:r>
            <a:endParaRPr kern="0" dirty="0">
              <a:solidFill>
                <a:srgbClr val="000000"/>
              </a:solidFill>
              <a:latin typeface="Calibri"/>
              <a:ea typeface="Calibri"/>
              <a:cs typeface="Calibri"/>
              <a:sym typeface="Calibri"/>
            </a:endParaRPr>
          </a:p>
        </p:txBody>
      </p:sp>
      <p:sp>
        <p:nvSpPr>
          <p:cNvPr id="5" name="Google Shape;72;p16"/>
          <p:cNvSpPr txBox="1"/>
          <p:nvPr/>
        </p:nvSpPr>
        <p:spPr>
          <a:xfrm>
            <a:off x="196966" y="3861048"/>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0000FF"/>
                </a:solidFill>
                <a:latin typeface="Calibri"/>
                <a:ea typeface="Calibri"/>
                <a:cs typeface="Calibri"/>
                <a:sym typeface="Calibri"/>
              </a:rPr>
              <a:t>Rule 2: Write for flesh-and-blood human beings who do not know your work</a:t>
            </a:r>
            <a:endParaRPr sz="2400" kern="0" dirty="0">
              <a:solidFill>
                <a:srgbClr val="0000FF"/>
              </a:solidFill>
              <a:latin typeface="Calibri"/>
              <a:ea typeface="Calibri"/>
              <a:cs typeface="Calibri"/>
              <a:sym typeface="Calibri"/>
            </a:endParaRPr>
          </a:p>
        </p:txBody>
      </p:sp>
      <p:sp>
        <p:nvSpPr>
          <p:cNvPr id="6" name="Google Shape;73;p16"/>
          <p:cNvSpPr txBox="1"/>
          <p:nvPr/>
        </p:nvSpPr>
        <p:spPr>
          <a:xfrm>
            <a:off x="494921" y="4711698"/>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Think like a naive reader</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Define technical terms clearly, avoid abbreviations and acronyms</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Minimize the number of loose threads that the reader has to keep in mind at any one time</a:t>
            </a:r>
            <a:endParaRPr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52930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829271E-AA67-4922-88E2-F17C686A3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0" y="188640"/>
            <a:ext cx="9144000" cy="6858000"/>
          </a:xfrm>
          <a:prstGeom prst="rect">
            <a:avLst/>
          </a:prstGeom>
        </p:spPr>
      </p:pic>
    </p:spTree>
    <p:extLst>
      <p:ext uri="{BB962C8B-B14F-4D97-AF65-F5344CB8AC3E}">
        <p14:creationId xmlns:p14="http://schemas.microsoft.com/office/powerpoint/2010/main" val="1631820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58F8B5D-9BA1-46B0-9927-5A2936428C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728700"/>
            <a:ext cx="8407120" cy="5400600"/>
          </a:xfrm>
          <a:prstGeom prst="rect">
            <a:avLst/>
          </a:prstGeom>
        </p:spPr>
      </p:pic>
    </p:spTree>
    <p:extLst>
      <p:ext uri="{BB962C8B-B14F-4D97-AF65-F5344CB8AC3E}">
        <p14:creationId xmlns:p14="http://schemas.microsoft.com/office/powerpoint/2010/main" val="462168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p:nvPr/>
        </p:nvSpPr>
        <p:spPr>
          <a:xfrm>
            <a:off x="486909" y="1147332"/>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C-C-C as a default for scientific story structure (other structures are used in different contexts, e.g. newspaper articles)</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it applies at different scales:</a:t>
            </a:r>
            <a:endParaRPr kern="0" dirty="0">
              <a:solidFill>
                <a:srgbClr val="000000"/>
              </a:solidFill>
              <a:latin typeface="Calibri"/>
              <a:ea typeface="Calibri"/>
              <a:cs typeface="Calibri"/>
              <a:sym typeface="Calibri"/>
            </a:endParaRPr>
          </a:p>
          <a:p>
            <a:pPr marL="914400" lvl="1" indent="-342900">
              <a:buClr>
                <a:srgbClr val="000000"/>
              </a:buClr>
              <a:buSzPts val="1800"/>
              <a:buFont typeface="Calibri"/>
              <a:buChar char="○"/>
            </a:pPr>
            <a:r>
              <a:rPr lang="en-GB" kern="0" dirty="0">
                <a:solidFill>
                  <a:srgbClr val="000000"/>
                </a:solidFill>
                <a:latin typeface="Calibri"/>
                <a:ea typeface="Calibri"/>
                <a:cs typeface="Calibri"/>
                <a:sym typeface="Calibri"/>
              </a:rPr>
              <a:t>whole-paper scale - introduction, results, discussion</a:t>
            </a:r>
            <a:endParaRPr kern="0" dirty="0">
              <a:solidFill>
                <a:srgbClr val="000000"/>
              </a:solidFill>
              <a:latin typeface="Calibri"/>
              <a:ea typeface="Calibri"/>
              <a:cs typeface="Calibri"/>
              <a:sym typeface="Calibri"/>
            </a:endParaRPr>
          </a:p>
          <a:p>
            <a:pPr marL="914400" lvl="1" indent="-342900">
              <a:buClr>
                <a:srgbClr val="000000"/>
              </a:buClr>
              <a:buSzPts val="1800"/>
              <a:buFont typeface="Calibri"/>
              <a:buChar char="○"/>
            </a:pPr>
            <a:r>
              <a:rPr lang="en-GB" kern="0" dirty="0">
                <a:solidFill>
                  <a:srgbClr val="000000"/>
                </a:solidFill>
                <a:latin typeface="Calibri"/>
                <a:ea typeface="Calibri"/>
                <a:cs typeface="Calibri"/>
                <a:sym typeface="Calibri"/>
              </a:rPr>
              <a:t>paragraph scale - context, novel content, conclusion to be remembered</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reader interested in the ultimate claim and the logic supporting it - no need to follow the chronology of the experiments/analyses </a:t>
            </a:r>
            <a:endParaRPr kern="0" dirty="0">
              <a:solidFill>
                <a:srgbClr val="000000"/>
              </a:solidFill>
              <a:latin typeface="Calibri"/>
              <a:ea typeface="Calibri"/>
              <a:cs typeface="Calibri"/>
              <a:sym typeface="Calibri"/>
            </a:endParaRPr>
          </a:p>
          <a:p>
            <a:pPr>
              <a:buClr>
                <a:srgbClr val="000000"/>
              </a:buClr>
              <a:buFont typeface="Arial"/>
              <a:buNone/>
            </a:pPr>
            <a:endParaRPr kern="0" dirty="0">
              <a:solidFill>
                <a:srgbClr val="000000"/>
              </a:solidFill>
              <a:latin typeface="Calibri"/>
              <a:ea typeface="Calibri"/>
              <a:cs typeface="Calibri"/>
              <a:sym typeface="Calibri"/>
            </a:endParaRPr>
          </a:p>
        </p:txBody>
      </p:sp>
      <p:sp>
        <p:nvSpPr>
          <p:cNvPr id="79" name="Google Shape;79;p17"/>
          <p:cNvSpPr txBox="1"/>
          <p:nvPr/>
        </p:nvSpPr>
        <p:spPr>
          <a:xfrm>
            <a:off x="6102400" y="0"/>
            <a:ext cx="3041700" cy="487500"/>
          </a:xfrm>
          <a:prstGeom prst="rect">
            <a:avLst/>
          </a:prstGeom>
          <a:noFill/>
          <a:ln>
            <a:noFill/>
          </a:ln>
        </p:spPr>
        <p:txBody>
          <a:bodyPr spcFirstLastPara="1" wrap="square" lIns="91425" tIns="91425" rIns="91425" bIns="91425" anchor="ctr" anchorCtr="0">
            <a:noAutofit/>
          </a:bodyPr>
          <a:lstStyle/>
          <a:p>
            <a:pPr algn="r">
              <a:buClr>
                <a:srgbClr val="000000"/>
              </a:buClr>
              <a:buFont typeface="Arial"/>
              <a:buNone/>
            </a:pPr>
            <a:r>
              <a:rPr lang="en-GB" kern="0">
                <a:solidFill>
                  <a:srgbClr val="000000"/>
                </a:solidFill>
                <a:latin typeface="Calibri"/>
                <a:ea typeface="Calibri"/>
                <a:cs typeface="Calibri"/>
                <a:sym typeface="Calibri"/>
              </a:rPr>
              <a:t>Rules 1-4 (Principles)</a:t>
            </a:r>
            <a:endParaRPr kern="0">
              <a:solidFill>
                <a:srgbClr val="000000"/>
              </a:solidFill>
              <a:latin typeface="Calibri"/>
              <a:ea typeface="Calibri"/>
              <a:cs typeface="Calibri"/>
              <a:sym typeface="Calibri"/>
            </a:endParaRPr>
          </a:p>
        </p:txBody>
      </p:sp>
      <p:sp>
        <p:nvSpPr>
          <p:cNvPr id="80" name="Google Shape;80;p17"/>
          <p:cNvSpPr txBox="1"/>
          <p:nvPr/>
        </p:nvSpPr>
        <p:spPr>
          <a:xfrm>
            <a:off x="21368" y="692696"/>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0000FF"/>
                </a:solidFill>
                <a:latin typeface="Calibri"/>
                <a:ea typeface="Calibri"/>
                <a:cs typeface="Calibri"/>
                <a:sym typeface="Calibri"/>
              </a:rPr>
              <a:t>Rule 3: Stick to the context-content-conclusion (C-C-C) scheme</a:t>
            </a:r>
            <a:endParaRPr sz="2400" kern="0" dirty="0">
              <a:solidFill>
                <a:srgbClr val="0000FF"/>
              </a:solidFill>
              <a:latin typeface="Calibri"/>
              <a:ea typeface="Calibri"/>
              <a:cs typeface="Calibri"/>
              <a:sym typeface="Calibri"/>
            </a:endParaRPr>
          </a:p>
        </p:txBody>
      </p:sp>
      <p:sp>
        <p:nvSpPr>
          <p:cNvPr id="5" name="Google Shape;85;p18"/>
          <p:cNvSpPr txBox="1"/>
          <p:nvPr/>
        </p:nvSpPr>
        <p:spPr>
          <a:xfrm>
            <a:off x="522750" y="4135634"/>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minimise the number of subject changes - only the central idea of the paper should be touched upon multiple times</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related sentences or paragraphs should be strung together</a:t>
            </a:r>
            <a:endParaRPr kern="0">
              <a:solidFill>
                <a:srgbClr val="000000"/>
              </a:solidFill>
              <a:latin typeface="Calibri"/>
              <a:ea typeface="Calibri"/>
              <a:cs typeface="Calibri"/>
              <a:sym typeface="Calibri"/>
            </a:endParaRPr>
          </a:p>
          <a:p>
            <a:pPr marL="457200">
              <a:buClr>
                <a:srgbClr val="000000"/>
              </a:buClr>
              <a:buFont typeface="Arial"/>
              <a:buNone/>
            </a:pPr>
            <a:r>
              <a:rPr lang="en-GB" kern="0">
                <a:solidFill>
                  <a:srgbClr val="000000"/>
                </a:solidFill>
                <a:latin typeface="Calibri"/>
                <a:ea typeface="Calibri"/>
                <a:cs typeface="Calibri"/>
                <a:sym typeface="Calibri"/>
              </a:rPr>
              <a:t> </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for example, if we have three independent reasons why we prefer one interpretation of a result over another, it is helpful to communicate them with the same syntax</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there is nothing wrong with using the same word multiple times in a sentence or paragraph</a:t>
            </a:r>
            <a:endParaRPr kern="0">
              <a:solidFill>
                <a:srgbClr val="000000"/>
              </a:solidFill>
              <a:latin typeface="Calibri"/>
              <a:ea typeface="Calibri"/>
              <a:cs typeface="Calibri"/>
              <a:sym typeface="Calibri"/>
            </a:endParaRPr>
          </a:p>
          <a:p>
            <a:pPr marL="457200">
              <a:buClr>
                <a:srgbClr val="000000"/>
              </a:buClr>
              <a:buFont typeface="Arial"/>
              <a:buNone/>
            </a:pPr>
            <a:endParaRPr kern="0">
              <a:solidFill>
                <a:srgbClr val="000000"/>
              </a:solidFill>
              <a:latin typeface="Calibri"/>
              <a:ea typeface="Calibri"/>
              <a:cs typeface="Calibri"/>
              <a:sym typeface="Calibri"/>
            </a:endParaRPr>
          </a:p>
          <a:p>
            <a:pPr>
              <a:buClr>
                <a:srgbClr val="000000"/>
              </a:buClr>
              <a:buFont typeface="Arial"/>
              <a:buNone/>
            </a:pPr>
            <a:endParaRPr kern="0">
              <a:solidFill>
                <a:srgbClr val="000000"/>
              </a:solidFill>
              <a:latin typeface="Calibri"/>
              <a:ea typeface="Calibri"/>
              <a:cs typeface="Calibri"/>
              <a:sym typeface="Calibri"/>
            </a:endParaRPr>
          </a:p>
        </p:txBody>
      </p:sp>
      <p:sp>
        <p:nvSpPr>
          <p:cNvPr id="6" name="Google Shape;87;p18"/>
          <p:cNvSpPr txBox="1"/>
          <p:nvPr/>
        </p:nvSpPr>
        <p:spPr>
          <a:xfrm>
            <a:off x="107504" y="3383884"/>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0000FF"/>
                </a:solidFill>
                <a:latin typeface="Calibri"/>
                <a:ea typeface="Calibri"/>
                <a:cs typeface="Calibri"/>
                <a:sym typeface="Calibri"/>
              </a:rPr>
              <a:t>Rule 4: Optimize your logical flow by avoiding zig-zag and using parallelism</a:t>
            </a:r>
            <a:endParaRPr sz="2400" kern="0" dirty="0">
              <a:solidFill>
                <a:srgbClr val="0000FF"/>
              </a:solidFill>
              <a:latin typeface="Calibri"/>
              <a:ea typeface="Calibri"/>
              <a:cs typeface="Calibri"/>
              <a:sym typeface="Calibri"/>
            </a:endParaRPr>
          </a:p>
        </p:txBody>
      </p:sp>
    </p:spTree>
    <p:extLst>
      <p:ext uri="{BB962C8B-B14F-4D97-AF65-F5344CB8AC3E}">
        <p14:creationId xmlns:p14="http://schemas.microsoft.com/office/powerpoint/2010/main" val="1208967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p:nvPr/>
        </p:nvSpPr>
        <p:spPr>
          <a:xfrm>
            <a:off x="522750" y="953400"/>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in many case it is the only part of the paper that will be read - must convey message effectively</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follow C-C-C rule:</a:t>
            </a:r>
            <a:endParaRPr kern="0" dirty="0">
              <a:solidFill>
                <a:srgbClr val="000000"/>
              </a:solidFill>
              <a:latin typeface="Calibri"/>
              <a:ea typeface="Calibri"/>
              <a:cs typeface="Calibri"/>
              <a:sym typeface="Calibri"/>
            </a:endParaRPr>
          </a:p>
          <a:p>
            <a:pPr marL="914400" lvl="1" indent="-342900">
              <a:buClr>
                <a:srgbClr val="000000"/>
              </a:buClr>
              <a:buSzPts val="1800"/>
              <a:buFont typeface="Calibri"/>
              <a:buChar char="○"/>
            </a:pPr>
            <a:r>
              <a:rPr lang="en-GB" kern="0" dirty="0">
                <a:solidFill>
                  <a:srgbClr val="000000"/>
                </a:solidFill>
                <a:latin typeface="Calibri"/>
                <a:ea typeface="Calibri"/>
                <a:cs typeface="Calibri"/>
                <a:sym typeface="Calibri"/>
              </a:rPr>
              <a:t>context - what gap the paper fills and why it matters</a:t>
            </a:r>
            <a:endParaRPr kern="0" dirty="0">
              <a:solidFill>
                <a:srgbClr val="000000"/>
              </a:solidFill>
              <a:latin typeface="Calibri"/>
              <a:ea typeface="Calibri"/>
              <a:cs typeface="Calibri"/>
              <a:sym typeface="Calibri"/>
            </a:endParaRPr>
          </a:p>
          <a:p>
            <a:pPr marL="914400" lvl="1" indent="-342900">
              <a:buClr>
                <a:srgbClr val="000000"/>
              </a:buClr>
              <a:buSzPts val="1800"/>
              <a:buFont typeface="Calibri"/>
              <a:buChar char="○"/>
            </a:pPr>
            <a:r>
              <a:rPr lang="en-GB" kern="0" dirty="0">
                <a:solidFill>
                  <a:srgbClr val="000000"/>
                </a:solidFill>
                <a:latin typeface="Calibri"/>
                <a:ea typeface="Calibri"/>
                <a:cs typeface="Calibri"/>
                <a:sym typeface="Calibri"/>
              </a:rPr>
              <a:t>content - describe novel method/approach used; summarise results</a:t>
            </a:r>
            <a:endParaRPr kern="0" dirty="0">
              <a:solidFill>
                <a:srgbClr val="000000"/>
              </a:solidFill>
              <a:latin typeface="Calibri"/>
              <a:ea typeface="Calibri"/>
              <a:cs typeface="Calibri"/>
              <a:sym typeface="Calibri"/>
            </a:endParaRPr>
          </a:p>
          <a:p>
            <a:pPr marL="914400" lvl="1" indent="-342900">
              <a:buClr>
                <a:srgbClr val="000000"/>
              </a:buClr>
              <a:buSzPts val="1800"/>
              <a:buFont typeface="Calibri"/>
              <a:buChar char="○"/>
            </a:pPr>
            <a:r>
              <a:rPr lang="en-GB" kern="0" dirty="0">
                <a:solidFill>
                  <a:srgbClr val="000000"/>
                </a:solidFill>
                <a:latin typeface="Calibri"/>
                <a:ea typeface="Calibri"/>
                <a:cs typeface="Calibri"/>
                <a:sym typeface="Calibri"/>
              </a:rPr>
              <a:t>conclusion - uses the results to answer the question described in the context ; may end with a broader conclusion (how this moves the field forward)</a:t>
            </a:r>
            <a:endParaRPr kern="0" dirty="0">
              <a:solidFill>
                <a:srgbClr val="000000"/>
              </a:solidFill>
              <a:latin typeface="Calibri"/>
              <a:ea typeface="Calibri"/>
              <a:cs typeface="Calibri"/>
              <a:sym typeface="Calibri"/>
            </a:endParaRPr>
          </a:p>
        </p:txBody>
      </p:sp>
      <p:sp>
        <p:nvSpPr>
          <p:cNvPr id="93" name="Google Shape;93;p19"/>
          <p:cNvSpPr txBox="1"/>
          <p:nvPr/>
        </p:nvSpPr>
        <p:spPr>
          <a:xfrm>
            <a:off x="6102400" y="0"/>
            <a:ext cx="3041700" cy="487500"/>
          </a:xfrm>
          <a:prstGeom prst="rect">
            <a:avLst/>
          </a:prstGeom>
          <a:noFill/>
          <a:ln>
            <a:noFill/>
          </a:ln>
        </p:spPr>
        <p:txBody>
          <a:bodyPr spcFirstLastPara="1" wrap="square" lIns="91425" tIns="91425" rIns="91425" bIns="91425" anchor="ctr" anchorCtr="0">
            <a:noAutofit/>
          </a:bodyPr>
          <a:lstStyle/>
          <a:p>
            <a:pPr algn="r">
              <a:buClr>
                <a:srgbClr val="000000"/>
              </a:buClr>
              <a:buFont typeface="Arial"/>
              <a:buNone/>
            </a:pPr>
            <a:r>
              <a:rPr lang="en-GB" kern="0">
                <a:solidFill>
                  <a:srgbClr val="000000"/>
                </a:solidFill>
                <a:latin typeface="Calibri"/>
                <a:ea typeface="Calibri"/>
                <a:cs typeface="Calibri"/>
                <a:sym typeface="Calibri"/>
              </a:rPr>
              <a:t>Rules 5-8 (Components)</a:t>
            </a:r>
            <a:endParaRPr kern="0">
              <a:solidFill>
                <a:srgbClr val="000000"/>
              </a:solidFill>
              <a:latin typeface="Calibri"/>
              <a:ea typeface="Calibri"/>
              <a:cs typeface="Calibri"/>
              <a:sym typeface="Calibri"/>
            </a:endParaRPr>
          </a:p>
        </p:txBody>
      </p:sp>
      <p:sp>
        <p:nvSpPr>
          <p:cNvPr id="94" name="Google Shape;94;p19"/>
          <p:cNvSpPr txBox="1"/>
          <p:nvPr/>
        </p:nvSpPr>
        <p:spPr>
          <a:xfrm>
            <a:off x="189750" y="487500"/>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FF9900"/>
                </a:solidFill>
                <a:latin typeface="Calibri"/>
                <a:ea typeface="Calibri"/>
                <a:cs typeface="Calibri"/>
                <a:sym typeface="Calibri"/>
              </a:rPr>
              <a:t>Rule 5: Tell a complete story in the abstract</a:t>
            </a:r>
            <a:endParaRPr sz="2400" kern="0" dirty="0">
              <a:solidFill>
                <a:srgbClr val="FF9900"/>
              </a:solidFill>
              <a:latin typeface="Calibri"/>
              <a:ea typeface="Calibri"/>
              <a:cs typeface="Calibri"/>
              <a:sym typeface="Calibri"/>
            </a:endParaRPr>
          </a:p>
        </p:txBody>
      </p:sp>
      <p:sp>
        <p:nvSpPr>
          <p:cNvPr id="5" name="Google Shape;101;p20"/>
          <p:cNvSpPr txBox="1"/>
          <p:nvPr/>
        </p:nvSpPr>
        <p:spPr>
          <a:xfrm>
            <a:off x="107504" y="3789040"/>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FF9900"/>
                </a:solidFill>
                <a:latin typeface="Calibri"/>
                <a:ea typeface="Calibri"/>
                <a:cs typeface="Calibri"/>
                <a:sym typeface="Calibri"/>
              </a:rPr>
              <a:t>Rule 6: Communicate why the paper matters in the introduction</a:t>
            </a:r>
            <a:endParaRPr sz="2400" kern="0" dirty="0">
              <a:solidFill>
                <a:srgbClr val="FF9900"/>
              </a:solidFill>
              <a:latin typeface="Calibri"/>
              <a:ea typeface="Calibri"/>
              <a:cs typeface="Calibri"/>
              <a:sym typeface="Calibri"/>
            </a:endParaRPr>
          </a:p>
        </p:txBody>
      </p:sp>
      <p:sp>
        <p:nvSpPr>
          <p:cNvPr id="6" name="Google Shape;99;p20"/>
          <p:cNvSpPr txBox="1"/>
          <p:nvPr/>
        </p:nvSpPr>
        <p:spPr>
          <a:xfrm>
            <a:off x="440504" y="4509120"/>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it highlights the existing gap and why it is important</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set of progressively more specific paragraphs</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no broad literature review beyond the motivation of the paper</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summarise results in the last paragraph</a:t>
            </a:r>
            <a:endParaRPr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940668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p:nvPr/>
        </p:nvSpPr>
        <p:spPr>
          <a:xfrm>
            <a:off x="522750" y="1631619"/>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needs to convince the reader that the central claim is supported by data and logic</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sketch out the logical structure of how your results support your claim and convert this into a sequence of declarative statements that become the headers of subsections within the results section (and/or the titles of figures)</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title of the figure should communicate the conclusion of the analysis, and the legend should explain how it was done</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use C-C-C structure for each paragraph/piece of evidence</a:t>
            </a:r>
            <a:endParaRPr kern="0" dirty="0">
              <a:solidFill>
                <a:srgbClr val="000000"/>
              </a:solidFill>
              <a:latin typeface="Calibri"/>
              <a:ea typeface="Calibri"/>
              <a:cs typeface="Calibri"/>
              <a:sym typeface="Calibri"/>
            </a:endParaRPr>
          </a:p>
        </p:txBody>
      </p:sp>
      <p:sp>
        <p:nvSpPr>
          <p:cNvPr id="107" name="Google Shape;107;p21"/>
          <p:cNvSpPr txBox="1"/>
          <p:nvPr/>
        </p:nvSpPr>
        <p:spPr>
          <a:xfrm>
            <a:off x="6102400" y="0"/>
            <a:ext cx="3041700" cy="487500"/>
          </a:xfrm>
          <a:prstGeom prst="rect">
            <a:avLst/>
          </a:prstGeom>
          <a:noFill/>
          <a:ln>
            <a:noFill/>
          </a:ln>
        </p:spPr>
        <p:txBody>
          <a:bodyPr spcFirstLastPara="1" wrap="square" lIns="91425" tIns="91425" rIns="91425" bIns="91425" anchor="ctr" anchorCtr="0">
            <a:noAutofit/>
          </a:bodyPr>
          <a:lstStyle/>
          <a:p>
            <a:pPr algn="r">
              <a:buClr>
                <a:srgbClr val="000000"/>
              </a:buClr>
              <a:buFont typeface="Arial"/>
              <a:buNone/>
            </a:pPr>
            <a:r>
              <a:rPr lang="en-GB" kern="0">
                <a:solidFill>
                  <a:srgbClr val="000000"/>
                </a:solidFill>
                <a:latin typeface="Calibri"/>
                <a:ea typeface="Calibri"/>
                <a:cs typeface="Calibri"/>
                <a:sym typeface="Calibri"/>
              </a:rPr>
              <a:t>Rules 5-8 (Components)</a:t>
            </a:r>
            <a:endParaRPr kern="0">
              <a:solidFill>
                <a:srgbClr val="000000"/>
              </a:solidFill>
              <a:latin typeface="Calibri"/>
              <a:ea typeface="Calibri"/>
              <a:cs typeface="Calibri"/>
              <a:sym typeface="Calibri"/>
            </a:endParaRPr>
          </a:p>
        </p:txBody>
      </p:sp>
      <p:sp>
        <p:nvSpPr>
          <p:cNvPr id="108" name="Google Shape;108;p21"/>
          <p:cNvSpPr txBox="1"/>
          <p:nvPr/>
        </p:nvSpPr>
        <p:spPr>
          <a:xfrm>
            <a:off x="189750" y="692696"/>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FF9900"/>
                </a:solidFill>
                <a:latin typeface="Calibri"/>
                <a:ea typeface="Calibri"/>
                <a:cs typeface="Calibri"/>
                <a:sym typeface="Calibri"/>
              </a:rPr>
              <a:t>Rule 7: Deliver the results as a sequence of statements, supported by figures, that connect logically to support the central contribution</a:t>
            </a:r>
            <a:endParaRPr sz="2400" kern="0" dirty="0">
              <a:solidFill>
                <a:srgbClr val="FF9900"/>
              </a:solidFill>
              <a:latin typeface="Calibri"/>
              <a:ea typeface="Calibri"/>
              <a:cs typeface="Calibri"/>
              <a:sym typeface="Calibri"/>
            </a:endParaRPr>
          </a:p>
        </p:txBody>
      </p:sp>
      <p:sp>
        <p:nvSpPr>
          <p:cNvPr id="5" name="Google Shape;115;p22"/>
          <p:cNvSpPr txBox="1"/>
          <p:nvPr/>
        </p:nvSpPr>
        <p:spPr>
          <a:xfrm>
            <a:off x="161032" y="4005064"/>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FF9900"/>
                </a:solidFill>
                <a:latin typeface="Calibri"/>
                <a:ea typeface="Calibri"/>
                <a:cs typeface="Calibri"/>
                <a:sym typeface="Calibri"/>
              </a:rPr>
              <a:t>Rule 8: Discuss how the gap was filled, the limitations of the interpretation, and the relevance to the field</a:t>
            </a:r>
            <a:endParaRPr sz="2400" kern="0" dirty="0">
              <a:solidFill>
                <a:srgbClr val="FF9900"/>
              </a:solidFill>
              <a:latin typeface="Calibri"/>
              <a:ea typeface="Calibri"/>
              <a:cs typeface="Calibri"/>
              <a:sym typeface="Calibri"/>
            </a:endParaRPr>
          </a:p>
        </p:txBody>
      </p:sp>
      <p:sp>
        <p:nvSpPr>
          <p:cNvPr id="6" name="Google Shape;113;p22"/>
          <p:cNvSpPr txBox="1"/>
          <p:nvPr/>
        </p:nvSpPr>
        <p:spPr>
          <a:xfrm>
            <a:off x="395536" y="4855714"/>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recapitulate the results</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discuss the limitations</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reveal how the central contribution may catalyze future progress</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the first discussion paragraph is special in that it generally summarizes the important findings from the results section</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weakness/strength of the paper </a:t>
            </a:r>
            <a:endParaRPr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522326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3"/>
          <p:cNvPicPr preferRelativeResize="0"/>
          <p:nvPr/>
        </p:nvPicPr>
        <p:blipFill>
          <a:blip r:embed="rId3">
            <a:alphaModFix/>
          </a:blip>
          <a:stretch>
            <a:fillRect/>
          </a:stretch>
        </p:blipFill>
        <p:spPr>
          <a:xfrm>
            <a:off x="2227675" y="152400"/>
            <a:ext cx="4394088" cy="6553202"/>
          </a:xfrm>
          <a:prstGeom prst="rect">
            <a:avLst/>
          </a:prstGeom>
          <a:noFill/>
          <a:ln>
            <a:noFill/>
          </a:ln>
        </p:spPr>
      </p:pic>
      <p:sp>
        <p:nvSpPr>
          <p:cNvPr id="121" name="Google Shape;121;p23"/>
          <p:cNvSpPr/>
          <p:nvPr/>
        </p:nvSpPr>
        <p:spPr>
          <a:xfrm>
            <a:off x="2433150" y="567550"/>
            <a:ext cx="4140900" cy="8826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122;p23"/>
          <p:cNvSpPr/>
          <p:nvPr/>
        </p:nvSpPr>
        <p:spPr>
          <a:xfrm>
            <a:off x="2898275" y="1450150"/>
            <a:ext cx="3816300" cy="5331300"/>
          </a:xfrm>
          <a:prstGeom prst="rect">
            <a:avLst/>
          </a:pr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342794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21"/>
                                        </p:tgtEl>
                                      </p:cBhvr>
                                    </p:animEffect>
                                    <p:set>
                                      <p:cBhvr>
                                        <p:cTn id="7" dur="1" fill="hold">
                                          <p:stCondLst>
                                            <p:cond delay="1000"/>
                                          </p:stCondLst>
                                        </p:cTn>
                                        <p:tgtEl>
                                          <p:spTgt spid="1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122"/>
                                        </p:tgtEl>
                                      </p:cBhvr>
                                    </p:animEffect>
                                    <p:set>
                                      <p:cBhvr>
                                        <p:cTn id="12" dur="1" fill="hold">
                                          <p:stCondLst>
                                            <p:cond delay="1000"/>
                                          </p:stCondLst>
                                        </p:cTn>
                                        <p:tgtEl>
                                          <p:spTgt spid="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p:nvPr/>
        </p:nvSpPr>
        <p:spPr>
          <a:xfrm>
            <a:off x="539552" y="1432830"/>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useful to formalize the logic of ongoing experimental efforts (e.g., during lab meetings) into an evolving document of some sort that will ultimately steer the outline of the paper</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spend more time on sections read by most readers (title, abstract, figures…)</a:t>
            </a: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make an outline of the paper/individuals section</a:t>
            </a:r>
            <a:endParaRPr kern="0" dirty="0">
              <a:solidFill>
                <a:srgbClr val="000000"/>
              </a:solidFill>
              <a:latin typeface="Calibri"/>
              <a:ea typeface="Calibri"/>
              <a:cs typeface="Calibri"/>
              <a:sym typeface="Calibri"/>
            </a:endParaRPr>
          </a:p>
        </p:txBody>
      </p:sp>
      <p:sp>
        <p:nvSpPr>
          <p:cNvPr id="128" name="Google Shape;128;p24"/>
          <p:cNvSpPr txBox="1"/>
          <p:nvPr/>
        </p:nvSpPr>
        <p:spPr>
          <a:xfrm>
            <a:off x="6102400" y="0"/>
            <a:ext cx="3041700" cy="487500"/>
          </a:xfrm>
          <a:prstGeom prst="rect">
            <a:avLst/>
          </a:prstGeom>
          <a:noFill/>
          <a:ln>
            <a:noFill/>
          </a:ln>
        </p:spPr>
        <p:txBody>
          <a:bodyPr spcFirstLastPara="1" wrap="square" lIns="91425" tIns="91425" rIns="91425" bIns="91425" anchor="ctr" anchorCtr="0">
            <a:noAutofit/>
          </a:bodyPr>
          <a:lstStyle/>
          <a:p>
            <a:pPr algn="r">
              <a:buClr>
                <a:srgbClr val="000000"/>
              </a:buClr>
              <a:buFont typeface="Arial"/>
              <a:buNone/>
            </a:pPr>
            <a:r>
              <a:rPr lang="en-GB" kern="0">
                <a:solidFill>
                  <a:srgbClr val="000000"/>
                </a:solidFill>
                <a:latin typeface="Calibri"/>
                <a:ea typeface="Calibri"/>
                <a:cs typeface="Calibri"/>
                <a:sym typeface="Calibri"/>
              </a:rPr>
              <a:t>Rules 9-10 (Process)</a:t>
            </a:r>
            <a:endParaRPr kern="0">
              <a:solidFill>
                <a:srgbClr val="000000"/>
              </a:solidFill>
              <a:latin typeface="Calibri"/>
              <a:ea typeface="Calibri"/>
              <a:cs typeface="Calibri"/>
              <a:sym typeface="Calibri"/>
            </a:endParaRPr>
          </a:p>
        </p:txBody>
      </p:sp>
      <p:sp>
        <p:nvSpPr>
          <p:cNvPr id="129" name="Google Shape;129;p24"/>
          <p:cNvSpPr txBox="1"/>
          <p:nvPr/>
        </p:nvSpPr>
        <p:spPr>
          <a:xfrm>
            <a:off x="107504" y="548680"/>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a:solidFill>
                  <a:srgbClr val="9900FF"/>
                </a:solidFill>
                <a:latin typeface="Calibri"/>
                <a:ea typeface="Calibri"/>
                <a:cs typeface="Calibri"/>
                <a:sym typeface="Calibri"/>
              </a:rPr>
              <a:t>Rule 9: Allocate time where it matters: Title, abstract, figures, and outlining</a:t>
            </a:r>
            <a:endParaRPr sz="2400" kern="0">
              <a:solidFill>
                <a:srgbClr val="9900FF"/>
              </a:solidFill>
              <a:latin typeface="Calibri"/>
              <a:ea typeface="Calibri"/>
              <a:cs typeface="Calibri"/>
              <a:sym typeface="Calibri"/>
            </a:endParaRPr>
          </a:p>
        </p:txBody>
      </p:sp>
      <p:sp>
        <p:nvSpPr>
          <p:cNvPr id="5" name="Google Shape;136;p25"/>
          <p:cNvSpPr txBox="1"/>
          <p:nvPr/>
        </p:nvSpPr>
        <p:spPr>
          <a:xfrm>
            <a:off x="117294" y="3134130"/>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dirty="0">
                <a:solidFill>
                  <a:srgbClr val="9900FF"/>
                </a:solidFill>
                <a:latin typeface="Calibri"/>
                <a:ea typeface="Calibri"/>
                <a:cs typeface="Calibri"/>
                <a:sym typeface="Calibri"/>
              </a:rPr>
              <a:t>Rule 10: Get feedback to reduce, reuse, and recycle the story</a:t>
            </a:r>
            <a:endParaRPr sz="2400" kern="0" dirty="0">
              <a:solidFill>
                <a:srgbClr val="9900FF"/>
              </a:solidFill>
              <a:latin typeface="Calibri"/>
              <a:ea typeface="Calibri"/>
              <a:cs typeface="Calibri"/>
              <a:sym typeface="Calibri"/>
            </a:endParaRPr>
          </a:p>
        </p:txBody>
      </p:sp>
      <p:sp>
        <p:nvSpPr>
          <p:cNvPr id="6" name="Google Shape;134;p25"/>
          <p:cNvSpPr txBox="1"/>
          <p:nvPr/>
        </p:nvSpPr>
        <p:spPr>
          <a:xfrm>
            <a:off x="450294" y="3717032"/>
            <a:ext cx="8128800" cy="7695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it is important not to get too attached to one's writing - rewriting may be faster than reworking at times</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Because input from others is essential, a network of helpful colleagues is fundamental to making a story memorable. To keep this network working, make sure to pay back your colleagues by reading their manuscripts</a:t>
            </a:r>
            <a:endParaRPr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597417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6"/>
          <p:cNvSpPr txBox="1"/>
          <p:nvPr/>
        </p:nvSpPr>
        <p:spPr>
          <a:xfrm>
            <a:off x="507600" y="1357825"/>
            <a:ext cx="8128800" cy="29994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The passive voice is being used</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It is entirely likely that your prose is padded with extraneous, superfluous, or otherwise unnecessary additions; furthermore, the utilization of such redundant verbiage is arguably obfuscating your points (thus, in order to improve the clarity of your writing, it is highly recommended that you eschew such stylistic choices, including run-on sentences filled with fluff, padding, and filler).</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Your prose is redundant. You keep making the same point over and over again</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This use of unclear antecedents is inappropriate.</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I love cake. Your paragraph needs a topic sentence.</a:t>
            </a:r>
            <a:endParaRPr kern="0">
              <a:solidFill>
                <a:srgbClr val="000000"/>
              </a:solidFill>
              <a:latin typeface="Calibri"/>
              <a:ea typeface="Calibri"/>
              <a:cs typeface="Calibri"/>
              <a:sym typeface="Calibri"/>
            </a:endParaRPr>
          </a:p>
          <a:p>
            <a:pPr marL="457200">
              <a:buClr>
                <a:srgbClr val="000000"/>
              </a:buClr>
              <a:buFont typeface="Arial"/>
              <a:buNone/>
            </a:pP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Bonus #1: You changed tenses mid-paragraph, and/or your methods are written in the present tense. Repeat after me: methods will be written in the past tense. </a:t>
            </a:r>
            <a:endParaRPr kern="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a:solidFill>
                  <a:srgbClr val="000000"/>
                </a:solidFill>
                <a:latin typeface="Calibri"/>
                <a:ea typeface="Calibri"/>
                <a:cs typeface="Calibri"/>
                <a:sym typeface="Calibri"/>
              </a:rPr>
              <a:t>Bonus #2: You’re not following SI conventions. </a:t>
            </a:r>
            <a:endParaRPr kern="0">
              <a:solidFill>
                <a:srgbClr val="000000"/>
              </a:solidFill>
              <a:latin typeface="Calibri"/>
              <a:ea typeface="Calibri"/>
              <a:cs typeface="Calibri"/>
              <a:sym typeface="Calibri"/>
            </a:endParaRPr>
          </a:p>
          <a:p>
            <a:pPr marL="457200">
              <a:buClr>
                <a:srgbClr val="000000"/>
              </a:buClr>
              <a:buFont typeface="Arial"/>
              <a:buNone/>
            </a:pPr>
            <a:endParaRPr kern="0">
              <a:solidFill>
                <a:srgbClr val="000000"/>
              </a:solidFill>
              <a:latin typeface="Calibri"/>
              <a:ea typeface="Calibri"/>
              <a:cs typeface="Calibri"/>
              <a:sym typeface="Calibri"/>
            </a:endParaRPr>
          </a:p>
        </p:txBody>
      </p:sp>
      <p:sp>
        <p:nvSpPr>
          <p:cNvPr id="142" name="Google Shape;142;p26"/>
          <p:cNvSpPr txBox="1"/>
          <p:nvPr/>
        </p:nvSpPr>
        <p:spPr>
          <a:xfrm>
            <a:off x="174600" y="206075"/>
            <a:ext cx="8794800" cy="17013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sz="2400" kern="0">
                <a:solidFill>
                  <a:srgbClr val="0097A7"/>
                </a:solidFill>
                <a:latin typeface="Calibri"/>
                <a:ea typeface="Calibri"/>
                <a:cs typeface="Calibri"/>
                <a:sym typeface="Calibri"/>
              </a:rPr>
              <a:t>Five common writing mistakes new scientists make</a:t>
            </a:r>
            <a:endParaRPr sz="2400" kern="0">
              <a:solidFill>
                <a:srgbClr val="0097A7"/>
              </a:solidFill>
              <a:latin typeface="Calibri"/>
              <a:ea typeface="Calibri"/>
              <a:cs typeface="Calibri"/>
              <a:sym typeface="Calibri"/>
            </a:endParaRPr>
          </a:p>
          <a:p>
            <a:pPr algn="ctr">
              <a:buClr>
                <a:srgbClr val="000000"/>
              </a:buClr>
              <a:buFont typeface="Arial"/>
              <a:buNone/>
            </a:pPr>
            <a:r>
              <a:rPr lang="en-GB" sz="1500" kern="0">
                <a:solidFill>
                  <a:srgbClr val="9900FF"/>
                </a:solidFill>
                <a:latin typeface="Calibri"/>
                <a:ea typeface="Calibri"/>
                <a:cs typeface="Calibri"/>
                <a:sym typeface="Calibri"/>
              </a:rPr>
              <a:t>[</a:t>
            </a:r>
            <a:r>
              <a:rPr lang="en-GB" sz="1500" u="sng" kern="0">
                <a:solidFill>
                  <a:srgbClr val="0097A7"/>
                </a:solidFill>
                <a:latin typeface="Calibri"/>
                <a:ea typeface="Calibri"/>
                <a:cs typeface="Calibri"/>
                <a:sym typeface="Calibri"/>
                <a:hlinkClick r:id="rId3"/>
              </a:rPr>
              <a:t>https://contemplativemammoth.com/2018/08/21/five-common-writing-mistakes-new-scientists-make/</a:t>
            </a:r>
            <a:r>
              <a:rPr lang="en-GB" sz="1500" kern="0">
                <a:solidFill>
                  <a:srgbClr val="9900FF"/>
                </a:solidFill>
                <a:latin typeface="Calibri"/>
                <a:ea typeface="Calibri"/>
                <a:cs typeface="Calibri"/>
                <a:sym typeface="Calibri"/>
              </a:rPr>
              <a:t>]</a:t>
            </a:r>
            <a:r>
              <a:rPr lang="en-GB" sz="2400" kern="0">
                <a:solidFill>
                  <a:srgbClr val="9900FF"/>
                </a:solidFill>
                <a:latin typeface="Calibri"/>
                <a:ea typeface="Calibri"/>
                <a:cs typeface="Calibri"/>
                <a:sym typeface="Calibri"/>
              </a:rPr>
              <a:t> </a:t>
            </a:r>
            <a:endParaRPr sz="2400" kern="0">
              <a:solidFill>
                <a:srgbClr val="9900FF"/>
              </a:solidFill>
              <a:latin typeface="Calibri"/>
              <a:ea typeface="Calibri"/>
              <a:cs typeface="Calibri"/>
              <a:sym typeface="Calibri"/>
            </a:endParaRPr>
          </a:p>
        </p:txBody>
      </p:sp>
      <p:sp>
        <p:nvSpPr>
          <p:cNvPr id="143" name="Google Shape;143;p26"/>
          <p:cNvSpPr txBox="1"/>
          <p:nvPr/>
        </p:nvSpPr>
        <p:spPr>
          <a:xfrm>
            <a:off x="174600" y="5644375"/>
            <a:ext cx="8794800" cy="6729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pPr>
            <a:r>
              <a:rPr lang="en-GB" b="1" kern="0">
                <a:solidFill>
                  <a:srgbClr val="0097A7"/>
                </a:solidFill>
                <a:latin typeface="Calibri"/>
                <a:ea typeface="Calibri"/>
                <a:cs typeface="Calibri"/>
                <a:sym typeface="Calibri"/>
              </a:rPr>
              <a:t>Ever</a:t>
            </a:r>
            <a:r>
              <a:rPr lang="en-GB" sz="1300" b="1" kern="0">
                <a:solidFill>
                  <a:srgbClr val="0097A7"/>
                </a:solidFill>
                <a:highlight>
                  <a:srgbClr val="FFFFFF"/>
                </a:highlight>
                <a:cs typeface="Arial"/>
                <a:sym typeface="Arial"/>
              </a:rPr>
              <a:t> </a:t>
            </a:r>
            <a:r>
              <a:rPr lang="en-GB" b="1" kern="0">
                <a:solidFill>
                  <a:srgbClr val="0097A7"/>
                </a:solidFill>
                <a:latin typeface="Calibri"/>
                <a:ea typeface="Calibri"/>
                <a:cs typeface="Calibri"/>
                <a:sym typeface="Calibri"/>
              </a:rPr>
              <a:t>written. Ever written badly. No matter. Write again. Write poorly again. Write better</a:t>
            </a:r>
            <a:endParaRPr b="1" kern="0">
              <a:solidFill>
                <a:srgbClr val="0097A7"/>
              </a:solidFill>
              <a:latin typeface="Calibri"/>
              <a:ea typeface="Calibri"/>
              <a:cs typeface="Calibri"/>
              <a:sym typeface="Calibri"/>
            </a:endParaRPr>
          </a:p>
        </p:txBody>
      </p:sp>
    </p:spTree>
    <p:extLst>
      <p:ext uri="{BB962C8B-B14F-4D97-AF65-F5344CB8AC3E}">
        <p14:creationId xmlns:p14="http://schemas.microsoft.com/office/powerpoint/2010/main" val="3999379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p:nvPr/>
        </p:nvSpPr>
        <p:spPr>
          <a:xfrm>
            <a:off x="611560" y="1124744"/>
            <a:ext cx="7945800" cy="2942400"/>
          </a:xfrm>
          <a:prstGeom prst="rect">
            <a:avLst/>
          </a:prstGeom>
          <a:noFill/>
          <a:ln>
            <a:noFill/>
          </a:ln>
        </p:spPr>
        <p:txBody>
          <a:bodyPr spcFirstLastPara="1" wrap="square" lIns="91425" tIns="91425" rIns="91425" bIns="91425" anchor="t" anchorCtr="0">
            <a:noAutofit/>
          </a:bodyPr>
          <a:lstStyle/>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read a lot of papers, understand what makes a paper a good paper (easy to read, solid scientific explanations, ….), try and use that strategy for your papers too</a:t>
            </a:r>
            <a:endParaRPr kern="0" dirty="0">
              <a:solidFill>
                <a:srgbClr val="000000"/>
              </a:solidFill>
              <a:latin typeface="Calibri"/>
              <a:ea typeface="Calibri"/>
              <a:cs typeface="Calibri"/>
              <a:sym typeface="Calibri"/>
            </a:endParaRPr>
          </a:p>
          <a:p>
            <a:pPr marL="457200">
              <a:buClr>
                <a:srgbClr val="000000"/>
              </a:buClr>
              <a:buFont typeface="Arial"/>
              <a:buNone/>
            </a:pP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make it a good story to read - as much as possible</a:t>
            </a:r>
            <a:endParaRPr kern="0" dirty="0">
              <a:solidFill>
                <a:srgbClr val="000000"/>
              </a:solidFill>
              <a:latin typeface="Calibri"/>
              <a:ea typeface="Calibri"/>
              <a:cs typeface="Calibri"/>
              <a:sym typeface="Calibri"/>
            </a:endParaRPr>
          </a:p>
          <a:p>
            <a:pPr marL="457200">
              <a:buClr>
                <a:srgbClr val="000000"/>
              </a:buClr>
              <a:buFont typeface="Arial"/>
              <a:buNone/>
            </a:pP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read it, do something else for a few hours (or a day if possible), read it again, edit accordingly and then ask someone else to read it; incorporate feedback, read it again</a:t>
            </a:r>
            <a:endParaRPr kern="0" dirty="0">
              <a:solidFill>
                <a:srgbClr val="000000"/>
              </a:solidFill>
              <a:latin typeface="Calibri"/>
              <a:ea typeface="Calibri"/>
              <a:cs typeface="Calibri"/>
              <a:sym typeface="Calibri"/>
            </a:endParaRPr>
          </a:p>
          <a:p>
            <a:pPr marL="457200">
              <a:buClr>
                <a:srgbClr val="000000"/>
              </a:buClr>
              <a:buFont typeface="Arial"/>
              <a:buNone/>
            </a:pP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if the blank page is scary and you are stuck - try and change the section you are working on</a:t>
            </a:r>
            <a:endParaRPr kern="0" dirty="0">
              <a:solidFill>
                <a:srgbClr val="000000"/>
              </a:solidFill>
              <a:latin typeface="Calibri"/>
              <a:ea typeface="Calibri"/>
              <a:cs typeface="Calibri"/>
              <a:sym typeface="Calibri"/>
            </a:endParaRPr>
          </a:p>
          <a:p>
            <a:pPr marL="457200">
              <a:buClr>
                <a:srgbClr val="000000"/>
              </a:buClr>
              <a:buFont typeface="Arial"/>
              <a:buNone/>
            </a:pPr>
            <a:endParaRPr kern="0" dirty="0">
              <a:solidFill>
                <a:srgbClr val="000000"/>
              </a:solidFill>
              <a:latin typeface="Calibri"/>
              <a:ea typeface="Calibri"/>
              <a:cs typeface="Calibri"/>
              <a:sym typeface="Calibri"/>
            </a:endParaRPr>
          </a:p>
          <a:p>
            <a:pPr marL="457200" indent="-342900">
              <a:buClr>
                <a:srgbClr val="000000"/>
              </a:buClr>
              <a:buSzPts val="1800"/>
              <a:buFont typeface="Calibri"/>
              <a:buChar char="●"/>
            </a:pPr>
            <a:r>
              <a:rPr lang="en-GB" kern="0" dirty="0">
                <a:solidFill>
                  <a:srgbClr val="000000"/>
                </a:solidFill>
                <a:latin typeface="Calibri"/>
                <a:ea typeface="Calibri"/>
                <a:cs typeface="Calibri"/>
                <a:sym typeface="Calibri"/>
              </a:rPr>
              <a:t>if starting from scratch, I would usually go in this order: Table and Figures, Material and Methods, Results, Discussion, Introduction</a:t>
            </a:r>
            <a:endParaRPr kern="0" dirty="0">
              <a:solidFill>
                <a:srgbClr val="000000"/>
              </a:solidFill>
              <a:latin typeface="Calibri"/>
              <a:ea typeface="Calibri"/>
              <a:cs typeface="Calibri"/>
              <a:sym typeface="Calibri"/>
            </a:endParaRPr>
          </a:p>
        </p:txBody>
      </p:sp>
      <p:sp>
        <p:nvSpPr>
          <p:cNvPr id="149" name="Google Shape;149;p27"/>
          <p:cNvSpPr txBox="1"/>
          <p:nvPr/>
        </p:nvSpPr>
        <p:spPr>
          <a:xfrm>
            <a:off x="107504" y="328867"/>
            <a:ext cx="6594600" cy="769500"/>
          </a:xfrm>
          <a:prstGeom prst="rect">
            <a:avLst/>
          </a:prstGeom>
          <a:noFill/>
          <a:ln>
            <a:noFill/>
          </a:ln>
        </p:spPr>
        <p:txBody>
          <a:bodyPr spcFirstLastPara="1" wrap="square" lIns="91425" tIns="91425" rIns="91425" bIns="91425" anchor="t" anchorCtr="0">
            <a:noAutofit/>
          </a:bodyPr>
          <a:lstStyle/>
          <a:p>
            <a:pPr>
              <a:buClr>
                <a:srgbClr val="000000"/>
              </a:buClr>
              <a:buFont typeface="Arial"/>
              <a:buNone/>
            </a:pPr>
            <a:r>
              <a:rPr lang="en-GB" kern="0" dirty="0">
                <a:solidFill>
                  <a:srgbClr val="FF0000"/>
                </a:solidFill>
                <a:latin typeface="Calibri"/>
                <a:ea typeface="Calibri"/>
                <a:cs typeface="Calibri"/>
                <a:sym typeface="Calibri"/>
              </a:rPr>
              <a:t>From </a:t>
            </a:r>
            <a:r>
              <a:rPr lang="en-GB" kern="0" dirty="0" err="1">
                <a:solidFill>
                  <a:srgbClr val="FF0000"/>
                </a:solidFill>
                <a:latin typeface="Calibri"/>
                <a:ea typeface="Calibri"/>
                <a:cs typeface="Calibri"/>
                <a:sym typeface="Calibri"/>
              </a:rPr>
              <a:t>Dr.</a:t>
            </a:r>
            <a:r>
              <a:rPr lang="en-GB" kern="0" dirty="0">
                <a:solidFill>
                  <a:srgbClr val="FF0000"/>
                </a:solidFill>
                <a:latin typeface="Calibri"/>
                <a:ea typeface="Calibri"/>
                <a:cs typeface="Calibri"/>
                <a:sym typeface="Calibri"/>
              </a:rPr>
              <a:t> Chiara Batini (Univ. of Leicester)</a:t>
            </a:r>
            <a:endParaRPr kern="0"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42524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animEffect transition="in" filter="fade">
                                      <p:cBhvr>
                                        <p:cTn id="7" dur="1000"/>
                                        <p:tgtEl>
                                          <p:spTgt spid="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xEl>
                                              <p:pRg st="1" end="1"/>
                                            </p:txEl>
                                          </p:spTgt>
                                        </p:tgtEl>
                                        <p:attrNameLst>
                                          <p:attrName>style.visibility</p:attrName>
                                        </p:attrNameLst>
                                      </p:cBhvr>
                                      <p:to>
                                        <p:strVal val="visible"/>
                                      </p:to>
                                    </p:set>
                                    <p:animEffect transition="in" filter="fade">
                                      <p:cBhvr>
                                        <p:cTn id="12" dur="1000"/>
                                        <p:tgtEl>
                                          <p:spTgt spid="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xEl>
                                              <p:pRg st="2" end="2"/>
                                            </p:txEl>
                                          </p:spTgt>
                                        </p:tgtEl>
                                        <p:attrNameLst>
                                          <p:attrName>style.visibility</p:attrName>
                                        </p:attrNameLst>
                                      </p:cBhvr>
                                      <p:to>
                                        <p:strVal val="visible"/>
                                      </p:to>
                                    </p:set>
                                    <p:animEffect transition="in" filter="fade">
                                      <p:cBhvr>
                                        <p:cTn id="17" dur="1000"/>
                                        <p:tgtEl>
                                          <p:spTgt spid="1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8">
                                            <p:txEl>
                                              <p:pRg st="3" end="3"/>
                                            </p:txEl>
                                          </p:spTgt>
                                        </p:tgtEl>
                                        <p:attrNameLst>
                                          <p:attrName>style.visibility</p:attrName>
                                        </p:attrNameLst>
                                      </p:cBhvr>
                                      <p:to>
                                        <p:strVal val="visible"/>
                                      </p:to>
                                    </p:set>
                                    <p:animEffect transition="in" filter="fade">
                                      <p:cBhvr>
                                        <p:cTn id="22" dur="1000"/>
                                        <p:tgtEl>
                                          <p:spTgt spid="1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8">
                                            <p:txEl>
                                              <p:pRg st="4" end="4"/>
                                            </p:txEl>
                                          </p:spTgt>
                                        </p:tgtEl>
                                        <p:attrNameLst>
                                          <p:attrName>style.visibility</p:attrName>
                                        </p:attrNameLst>
                                      </p:cBhvr>
                                      <p:to>
                                        <p:strVal val="visible"/>
                                      </p:to>
                                    </p:set>
                                    <p:animEffect transition="in" filter="fade">
                                      <p:cBhvr>
                                        <p:cTn id="27" dur="1000"/>
                                        <p:tgtEl>
                                          <p:spTgt spid="1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8">
                                            <p:txEl>
                                              <p:pRg st="5" end="5"/>
                                            </p:txEl>
                                          </p:spTgt>
                                        </p:tgtEl>
                                        <p:attrNameLst>
                                          <p:attrName>style.visibility</p:attrName>
                                        </p:attrNameLst>
                                      </p:cBhvr>
                                      <p:to>
                                        <p:strVal val="visible"/>
                                      </p:to>
                                    </p:set>
                                    <p:animEffect transition="in" filter="fade">
                                      <p:cBhvr>
                                        <p:cTn id="32" dur="1000"/>
                                        <p:tgtEl>
                                          <p:spTgt spid="14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8">
                                            <p:txEl>
                                              <p:pRg st="6" end="6"/>
                                            </p:txEl>
                                          </p:spTgt>
                                        </p:tgtEl>
                                        <p:attrNameLst>
                                          <p:attrName>style.visibility</p:attrName>
                                        </p:attrNameLst>
                                      </p:cBhvr>
                                      <p:to>
                                        <p:strVal val="visible"/>
                                      </p:to>
                                    </p:set>
                                    <p:animEffect transition="in" filter="fade">
                                      <p:cBhvr>
                                        <p:cTn id="37" dur="1000"/>
                                        <p:tgtEl>
                                          <p:spTgt spid="14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8">
                                            <p:txEl>
                                              <p:pRg st="7" end="7"/>
                                            </p:txEl>
                                          </p:spTgt>
                                        </p:tgtEl>
                                        <p:attrNameLst>
                                          <p:attrName>style.visibility</p:attrName>
                                        </p:attrNameLst>
                                      </p:cBhvr>
                                      <p:to>
                                        <p:strVal val="visible"/>
                                      </p:to>
                                    </p:set>
                                    <p:animEffect transition="in" filter="fade">
                                      <p:cBhvr>
                                        <p:cTn id="42" dur="1000"/>
                                        <p:tgtEl>
                                          <p:spTgt spid="14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8">
                                            <p:txEl>
                                              <p:pRg st="8" end="8"/>
                                            </p:txEl>
                                          </p:spTgt>
                                        </p:tgtEl>
                                        <p:attrNameLst>
                                          <p:attrName>style.visibility</p:attrName>
                                        </p:attrNameLst>
                                      </p:cBhvr>
                                      <p:to>
                                        <p:strVal val="visible"/>
                                      </p:to>
                                    </p:set>
                                    <p:animEffect transition="in" filter="fade">
                                      <p:cBhvr>
                                        <p:cTn id="47" dur="1000"/>
                                        <p:tgtEl>
                                          <p:spTgt spid="14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602048" cy="1143000"/>
          </a:xfrm>
        </p:spPr>
        <p:txBody>
          <a:bodyPr>
            <a:normAutofit fontScale="90000"/>
          </a:bodyPr>
          <a:lstStyle/>
          <a:p>
            <a:r>
              <a:rPr lang="en-GB" b="1" dirty="0" err="1">
                <a:effectLst/>
              </a:rPr>
              <a:t>Ingiltere’de</a:t>
            </a:r>
            <a:r>
              <a:rPr lang="en-GB" b="1" dirty="0">
                <a:effectLst/>
              </a:rPr>
              <a:t> </a:t>
            </a:r>
            <a:r>
              <a:rPr lang="en-GB" b="1" dirty="0" err="1">
                <a:effectLst/>
              </a:rPr>
              <a:t>akademik</a:t>
            </a:r>
            <a:r>
              <a:rPr lang="en-GB" b="1" dirty="0">
                <a:effectLst/>
              </a:rPr>
              <a:t> </a:t>
            </a:r>
            <a:r>
              <a:rPr lang="en-GB" b="1" dirty="0" err="1">
                <a:effectLst/>
              </a:rPr>
              <a:t>kariyer</a:t>
            </a:r>
            <a:r>
              <a:rPr lang="en-GB" b="1" dirty="0">
                <a:effectLst/>
              </a:rPr>
              <a:t> </a:t>
            </a:r>
            <a:r>
              <a:rPr lang="en-GB" b="1" dirty="0" err="1">
                <a:effectLst/>
              </a:rPr>
              <a:t>serisi</a:t>
            </a:r>
            <a:r>
              <a:rPr lang="en-GB" b="1" dirty="0">
                <a:effectLst/>
              </a:rPr>
              <a:t> – part 5</a:t>
            </a:r>
            <a:endParaRPr lang="en-GB" dirty="0"/>
          </a:p>
        </p:txBody>
      </p:sp>
      <p:sp>
        <p:nvSpPr>
          <p:cNvPr id="3" name="Content Placeholder 2"/>
          <p:cNvSpPr>
            <a:spLocks noGrp="1"/>
          </p:cNvSpPr>
          <p:nvPr>
            <p:ph idx="1"/>
          </p:nvPr>
        </p:nvSpPr>
        <p:spPr>
          <a:xfrm>
            <a:off x="1435608" y="1652736"/>
            <a:ext cx="7498080" cy="4800600"/>
          </a:xfrm>
        </p:spPr>
        <p:txBody>
          <a:bodyPr>
            <a:normAutofit fontScale="47500" lnSpcReduction="20000"/>
          </a:bodyPr>
          <a:lstStyle/>
          <a:p>
            <a:pPr lvl="0"/>
            <a:r>
              <a:rPr lang="en-GB" dirty="0" err="1"/>
              <a:t>Genel</a:t>
            </a:r>
            <a:r>
              <a:rPr lang="en-GB" dirty="0"/>
              <a:t> </a:t>
            </a:r>
            <a:r>
              <a:rPr lang="en-GB" dirty="0" err="1"/>
              <a:t>olarak</a:t>
            </a:r>
            <a:r>
              <a:rPr lang="en-GB" dirty="0"/>
              <a:t> </a:t>
            </a:r>
            <a:r>
              <a:rPr lang="en-GB" dirty="0" err="1"/>
              <a:t>doktora</a:t>
            </a:r>
            <a:r>
              <a:rPr lang="en-GB" dirty="0"/>
              <a:t> </a:t>
            </a:r>
            <a:r>
              <a:rPr lang="en-GB" dirty="0" err="1"/>
              <a:t>sürecinde</a:t>
            </a:r>
            <a:r>
              <a:rPr lang="en-GB" dirty="0"/>
              <a:t> </a:t>
            </a:r>
            <a:r>
              <a:rPr lang="en-GB" dirty="0" err="1"/>
              <a:t>nelere</a:t>
            </a:r>
            <a:r>
              <a:rPr lang="en-GB" dirty="0"/>
              <a:t> </a:t>
            </a:r>
            <a:r>
              <a:rPr lang="en-GB" dirty="0" err="1"/>
              <a:t>dikkat</a:t>
            </a:r>
            <a:r>
              <a:rPr lang="en-GB" dirty="0"/>
              <a:t> </a:t>
            </a:r>
            <a:r>
              <a:rPr lang="en-GB" dirty="0" err="1"/>
              <a:t>etmeliyim</a:t>
            </a:r>
            <a:r>
              <a:rPr lang="en-GB" dirty="0"/>
              <a:t>?</a:t>
            </a:r>
          </a:p>
          <a:p>
            <a:pPr lvl="1"/>
            <a:r>
              <a:rPr lang="en-GB" dirty="0"/>
              <a:t>APG</a:t>
            </a:r>
          </a:p>
          <a:p>
            <a:pPr lvl="1"/>
            <a:r>
              <a:rPr lang="en-GB" dirty="0" err="1"/>
              <a:t>Sunum</a:t>
            </a:r>
            <a:r>
              <a:rPr lang="en-GB" dirty="0"/>
              <a:t> </a:t>
            </a:r>
            <a:r>
              <a:rPr lang="en-GB" dirty="0" err="1"/>
              <a:t>yaparken</a:t>
            </a:r>
            <a:r>
              <a:rPr lang="en-GB" dirty="0"/>
              <a:t> </a:t>
            </a:r>
            <a:r>
              <a:rPr lang="en-GB" dirty="0" err="1"/>
              <a:t>dikkat</a:t>
            </a:r>
            <a:r>
              <a:rPr lang="en-GB" dirty="0"/>
              <a:t> </a:t>
            </a:r>
            <a:r>
              <a:rPr lang="en-GB" dirty="0" err="1"/>
              <a:t>edilecekler</a:t>
            </a:r>
            <a:endParaRPr lang="en-GB" dirty="0"/>
          </a:p>
          <a:p>
            <a:pPr lvl="0"/>
            <a:r>
              <a:rPr lang="en-GB" dirty="0" err="1"/>
              <a:t>Tez</a:t>
            </a:r>
            <a:r>
              <a:rPr lang="en-GB" dirty="0"/>
              <a:t> </a:t>
            </a:r>
            <a:r>
              <a:rPr lang="en-GB" dirty="0" err="1"/>
              <a:t>yazarken</a:t>
            </a:r>
            <a:r>
              <a:rPr lang="en-GB" dirty="0"/>
              <a:t> </a:t>
            </a:r>
            <a:r>
              <a:rPr lang="en-GB" dirty="0" err="1"/>
              <a:t>dikkat</a:t>
            </a:r>
            <a:r>
              <a:rPr lang="en-GB" dirty="0"/>
              <a:t> </a:t>
            </a:r>
            <a:r>
              <a:rPr lang="en-GB" dirty="0" err="1"/>
              <a:t>edilecekler</a:t>
            </a:r>
            <a:endParaRPr lang="en-GB" dirty="0"/>
          </a:p>
          <a:p>
            <a:pPr lvl="0"/>
            <a:r>
              <a:rPr lang="en-GB" dirty="0" err="1"/>
              <a:t>Makale</a:t>
            </a:r>
            <a:r>
              <a:rPr lang="en-GB" dirty="0"/>
              <a:t> </a:t>
            </a:r>
            <a:r>
              <a:rPr lang="en-GB" dirty="0" err="1"/>
              <a:t>yazarken</a:t>
            </a:r>
            <a:r>
              <a:rPr lang="en-GB" dirty="0"/>
              <a:t> </a:t>
            </a:r>
            <a:r>
              <a:rPr lang="en-GB" dirty="0" err="1"/>
              <a:t>dikkat</a:t>
            </a:r>
            <a:r>
              <a:rPr lang="en-GB" dirty="0"/>
              <a:t> </a:t>
            </a:r>
            <a:r>
              <a:rPr lang="en-GB" dirty="0" err="1"/>
              <a:t>edilecekler</a:t>
            </a:r>
            <a:r>
              <a:rPr lang="en-GB" dirty="0"/>
              <a:t> </a:t>
            </a:r>
            <a:r>
              <a:rPr lang="en-GB" dirty="0" err="1"/>
              <a:t>ve</a:t>
            </a:r>
            <a:r>
              <a:rPr lang="en-GB" dirty="0"/>
              <a:t> </a:t>
            </a:r>
            <a:r>
              <a:rPr lang="en-GB" dirty="0" err="1"/>
              <a:t>prosedür</a:t>
            </a:r>
            <a:endParaRPr lang="en-GB" dirty="0"/>
          </a:p>
          <a:p>
            <a:pPr lvl="0"/>
            <a:r>
              <a:rPr lang="en-GB" dirty="0" err="1"/>
              <a:t>Akademik</a:t>
            </a:r>
            <a:r>
              <a:rPr lang="en-GB" dirty="0"/>
              <a:t> </a:t>
            </a:r>
            <a:r>
              <a:rPr lang="en-GB" dirty="0" err="1"/>
              <a:t>kariyer</a:t>
            </a:r>
            <a:endParaRPr lang="en-GB" dirty="0"/>
          </a:p>
          <a:p>
            <a:pPr lvl="1"/>
            <a:r>
              <a:rPr lang="en-GB" dirty="0"/>
              <a:t>Postdoc</a:t>
            </a:r>
          </a:p>
          <a:p>
            <a:pPr lvl="1"/>
            <a:r>
              <a:rPr lang="en-GB" dirty="0"/>
              <a:t>Lectureship </a:t>
            </a:r>
            <a:r>
              <a:rPr lang="en-GB" dirty="0" err="1"/>
              <a:t>ya</a:t>
            </a:r>
            <a:r>
              <a:rPr lang="en-GB" dirty="0"/>
              <a:t> da fellowship</a:t>
            </a:r>
          </a:p>
          <a:p>
            <a:pPr lvl="0"/>
            <a:r>
              <a:rPr lang="en-GB" dirty="0"/>
              <a:t>CV </a:t>
            </a:r>
            <a:r>
              <a:rPr lang="en-GB" dirty="0" err="1"/>
              <a:t>düzenleme</a:t>
            </a:r>
            <a:r>
              <a:rPr lang="en-GB" dirty="0"/>
              <a:t> </a:t>
            </a:r>
            <a:r>
              <a:rPr lang="en-GB" dirty="0" err="1"/>
              <a:t>ve</a:t>
            </a:r>
            <a:r>
              <a:rPr lang="en-GB" dirty="0"/>
              <a:t> </a:t>
            </a:r>
            <a:r>
              <a:rPr lang="en-GB" dirty="0" err="1"/>
              <a:t>geliştirme</a:t>
            </a:r>
            <a:endParaRPr lang="en-GB" dirty="0"/>
          </a:p>
          <a:p>
            <a:pPr lvl="0"/>
            <a:r>
              <a:rPr lang="en-GB" dirty="0"/>
              <a:t>Personal statement </a:t>
            </a:r>
            <a:r>
              <a:rPr lang="en-GB" dirty="0" err="1"/>
              <a:t>yazma</a:t>
            </a:r>
            <a:endParaRPr lang="en-GB" dirty="0"/>
          </a:p>
          <a:p>
            <a:pPr lvl="0"/>
            <a:r>
              <a:rPr lang="en-GB" dirty="0"/>
              <a:t>Pre-, intra- (during) &amp; post-interview</a:t>
            </a:r>
          </a:p>
          <a:p>
            <a:pPr lvl="0"/>
            <a:r>
              <a:rPr lang="en-GB" dirty="0" err="1">
                <a:solidFill>
                  <a:srgbClr val="FF0000"/>
                </a:solidFill>
              </a:rPr>
              <a:t>Hocanızla</a:t>
            </a:r>
            <a:r>
              <a:rPr lang="en-GB" dirty="0">
                <a:solidFill>
                  <a:srgbClr val="FF0000"/>
                </a:solidFill>
              </a:rPr>
              <a:t> </a:t>
            </a:r>
            <a:r>
              <a:rPr lang="en-GB" dirty="0" err="1">
                <a:solidFill>
                  <a:srgbClr val="FF0000"/>
                </a:solidFill>
              </a:rPr>
              <a:t>ilişkiniz</a:t>
            </a:r>
            <a:r>
              <a:rPr lang="en-GB" dirty="0">
                <a:solidFill>
                  <a:srgbClr val="FF0000"/>
                </a:solidFill>
              </a:rPr>
              <a:t> </a:t>
            </a:r>
            <a:r>
              <a:rPr lang="en-GB" dirty="0" err="1">
                <a:solidFill>
                  <a:srgbClr val="FF0000"/>
                </a:solidFill>
              </a:rPr>
              <a:t>nasıl</a:t>
            </a:r>
            <a:r>
              <a:rPr lang="en-GB" dirty="0">
                <a:solidFill>
                  <a:srgbClr val="FF0000"/>
                </a:solidFill>
              </a:rPr>
              <a:t> </a:t>
            </a:r>
            <a:r>
              <a:rPr lang="en-GB" dirty="0" err="1">
                <a:solidFill>
                  <a:srgbClr val="FF0000"/>
                </a:solidFill>
              </a:rPr>
              <a:t>olmalı</a:t>
            </a:r>
            <a:r>
              <a:rPr lang="en-GB" dirty="0">
                <a:solidFill>
                  <a:srgbClr val="FF0000"/>
                </a:solidFill>
              </a:rPr>
              <a:t>?</a:t>
            </a:r>
          </a:p>
          <a:p>
            <a:pPr lvl="1"/>
            <a:r>
              <a:rPr lang="en-GB" dirty="0" err="1">
                <a:solidFill>
                  <a:srgbClr val="FF0000"/>
                </a:solidFill>
              </a:rPr>
              <a:t>Ingiliz</a:t>
            </a:r>
            <a:r>
              <a:rPr lang="en-GB" dirty="0">
                <a:solidFill>
                  <a:srgbClr val="FF0000"/>
                </a:solidFill>
              </a:rPr>
              <a:t> </a:t>
            </a:r>
            <a:r>
              <a:rPr lang="en-GB" dirty="0" err="1">
                <a:solidFill>
                  <a:srgbClr val="FF0000"/>
                </a:solidFill>
              </a:rPr>
              <a:t>kültürüyle</a:t>
            </a:r>
            <a:r>
              <a:rPr lang="en-GB" dirty="0">
                <a:solidFill>
                  <a:srgbClr val="FF0000"/>
                </a:solidFill>
              </a:rPr>
              <a:t> </a:t>
            </a:r>
            <a:r>
              <a:rPr lang="en-GB" dirty="0" err="1">
                <a:solidFill>
                  <a:srgbClr val="FF0000"/>
                </a:solidFill>
              </a:rPr>
              <a:t>ilgili</a:t>
            </a:r>
            <a:r>
              <a:rPr lang="en-GB" dirty="0">
                <a:solidFill>
                  <a:srgbClr val="FF0000"/>
                </a:solidFill>
              </a:rPr>
              <a:t> </a:t>
            </a:r>
            <a:r>
              <a:rPr lang="en-GB" dirty="0" err="1">
                <a:solidFill>
                  <a:srgbClr val="FF0000"/>
                </a:solidFill>
              </a:rPr>
              <a:t>gozlemlerim</a:t>
            </a:r>
            <a:endParaRPr lang="en-GB" dirty="0">
              <a:solidFill>
                <a:srgbClr val="FF0000"/>
              </a:solidFill>
            </a:endParaRPr>
          </a:p>
          <a:p>
            <a:pPr lvl="0"/>
            <a:r>
              <a:rPr lang="en-GB" dirty="0" err="1">
                <a:solidFill>
                  <a:srgbClr val="FF0000"/>
                </a:solidFill>
              </a:rPr>
              <a:t>Spesifik</a:t>
            </a:r>
            <a:r>
              <a:rPr lang="en-GB" dirty="0">
                <a:solidFill>
                  <a:srgbClr val="FF0000"/>
                </a:solidFill>
              </a:rPr>
              <a:t> </a:t>
            </a:r>
            <a:r>
              <a:rPr lang="en-GB" dirty="0" err="1">
                <a:solidFill>
                  <a:srgbClr val="FF0000"/>
                </a:solidFill>
              </a:rPr>
              <a:t>problemler</a:t>
            </a:r>
            <a:endParaRPr lang="en-GB" dirty="0">
              <a:solidFill>
                <a:srgbClr val="FF0000"/>
              </a:solidFill>
            </a:endParaRPr>
          </a:p>
          <a:p>
            <a:pPr lvl="1"/>
            <a:r>
              <a:rPr lang="en-GB" dirty="0">
                <a:solidFill>
                  <a:srgbClr val="FF0000"/>
                </a:solidFill>
              </a:rPr>
              <a:t>Mental wellbeing</a:t>
            </a:r>
          </a:p>
          <a:p>
            <a:pPr lvl="0"/>
            <a:r>
              <a:rPr lang="en-GB" dirty="0">
                <a:solidFill>
                  <a:srgbClr val="FF0000"/>
                </a:solidFill>
              </a:rPr>
              <a:t>Time management</a:t>
            </a:r>
          </a:p>
          <a:p>
            <a:pPr lvl="1"/>
            <a:r>
              <a:rPr lang="en-GB" dirty="0" err="1">
                <a:solidFill>
                  <a:srgbClr val="FF0000"/>
                </a:solidFill>
              </a:rPr>
              <a:t>Akademik</a:t>
            </a:r>
            <a:r>
              <a:rPr lang="en-GB" dirty="0">
                <a:solidFill>
                  <a:srgbClr val="FF0000"/>
                </a:solidFill>
              </a:rPr>
              <a:t>/</a:t>
            </a:r>
            <a:r>
              <a:rPr lang="en-GB" dirty="0" err="1">
                <a:solidFill>
                  <a:srgbClr val="FF0000"/>
                </a:solidFill>
              </a:rPr>
              <a:t>entelektuel</a:t>
            </a:r>
            <a:r>
              <a:rPr lang="en-GB" dirty="0">
                <a:solidFill>
                  <a:srgbClr val="FF0000"/>
                </a:solidFill>
              </a:rPr>
              <a:t> </a:t>
            </a:r>
            <a:r>
              <a:rPr lang="en-GB" dirty="0" err="1">
                <a:solidFill>
                  <a:srgbClr val="FF0000"/>
                </a:solidFill>
              </a:rPr>
              <a:t>olarak</a:t>
            </a:r>
            <a:r>
              <a:rPr lang="en-GB" dirty="0">
                <a:solidFill>
                  <a:srgbClr val="FF0000"/>
                </a:solidFill>
              </a:rPr>
              <a:t> </a:t>
            </a:r>
            <a:r>
              <a:rPr lang="en-GB" dirty="0" err="1">
                <a:solidFill>
                  <a:srgbClr val="FF0000"/>
                </a:solidFill>
              </a:rPr>
              <a:t>kendini</a:t>
            </a:r>
            <a:r>
              <a:rPr lang="en-GB" dirty="0">
                <a:solidFill>
                  <a:srgbClr val="FF0000"/>
                </a:solidFill>
              </a:rPr>
              <a:t> </a:t>
            </a:r>
            <a:r>
              <a:rPr lang="en-GB" dirty="0" err="1">
                <a:solidFill>
                  <a:srgbClr val="FF0000"/>
                </a:solidFill>
              </a:rPr>
              <a:t>geliştirme</a:t>
            </a:r>
            <a:endParaRPr lang="en-GB" dirty="0">
              <a:solidFill>
                <a:srgbClr val="FF0000"/>
              </a:solidFill>
            </a:endParaRPr>
          </a:p>
          <a:p>
            <a:pPr lvl="1"/>
            <a:r>
              <a:rPr lang="en-GB" dirty="0">
                <a:solidFill>
                  <a:srgbClr val="FF0000"/>
                </a:solidFill>
              </a:rPr>
              <a:t>Coursera/MOOCs</a:t>
            </a:r>
          </a:p>
          <a:p>
            <a:pPr lvl="1"/>
            <a:r>
              <a:rPr lang="en-GB" dirty="0">
                <a:solidFill>
                  <a:srgbClr val="FF0000"/>
                </a:solidFill>
              </a:rPr>
              <a:t>Social media</a:t>
            </a:r>
          </a:p>
        </p:txBody>
      </p:sp>
      <p:sp>
        <p:nvSpPr>
          <p:cNvPr id="4" name="TextBox 3"/>
          <p:cNvSpPr txBox="1"/>
          <p:nvPr/>
        </p:nvSpPr>
        <p:spPr>
          <a:xfrm>
            <a:off x="4788024" y="6095037"/>
            <a:ext cx="432048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Gill Sans MT"/>
                <a:ea typeface="+mn-ea"/>
                <a:cs typeface="+mn-cs"/>
              </a:rPr>
              <a:t>17/08/18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Gill Sans MT"/>
                <a:ea typeface="+mn-ea"/>
                <a:cs typeface="+mn-cs"/>
              </a:rPr>
              <a:t>A. Mesut Erzurumluoglu</a:t>
            </a:r>
          </a:p>
        </p:txBody>
      </p:sp>
    </p:spTree>
    <p:extLst>
      <p:ext uri="{BB962C8B-B14F-4D97-AF65-F5344CB8AC3E}">
        <p14:creationId xmlns:p14="http://schemas.microsoft.com/office/powerpoint/2010/main" val="3341582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3228"/>
            <a:ext cx="7992888" cy="1143000"/>
          </a:xfrm>
        </p:spPr>
        <p:txBody>
          <a:bodyPr>
            <a:normAutofit/>
          </a:bodyPr>
          <a:lstStyle/>
          <a:p>
            <a:r>
              <a:rPr lang="en-GB" sz="3500" dirty="0" smtClean="0"/>
              <a:t>*Your </a:t>
            </a:r>
            <a:r>
              <a:rPr lang="en-GB" sz="3500" dirty="0" smtClean="0"/>
              <a:t>‘worth’ </a:t>
            </a:r>
            <a:r>
              <a:rPr lang="en-GB" sz="3500" dirty="0"/>
              <a:t>as a </a:t>
            </a:r>
            <a:r>
              <a:rPr lang="en-GB" sz="3500" dirty="0" smtClean="0"/>
              <a:t>early career researcher</a:t>
            </a:r>
            <a:endParaRPr lang="en-GB" sz="3500" dirty="0"/>
          </a:p>
        </p:txBody>
      </p:sp>
      <p:sp>
        <p:nvSpPr>
          <p:cNvPr id="4" name="Oval 3"/>
          <p:cNvSpPr/>
          <p:nvPr/>
        </p:nvSpPr>
        <p:spPr>
          <a:xfrm>
            <a:off x="4496713" y="3363840"/>
            <a:ext cx="1224136" cy="7607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4623017" y="3559539"/>
            <a:ext cx="1097832" cy="369332"/>
          </a:xfrm>
          <a:prstGeom prst="rect">
            <a:avLst/>
          </a:prstGeom>
          <a:noFill/>
        </p:spPr>
        <p:txBody>
          <a:bodyPr wrap="square" rtlCol="0">
            <a:spAutoFit/>
          </a:bodyPr>
          <a:lstStyle/>
          <a:p>
            <a:r>
              <a:rPr lang="en-GB" b="1" dirty="0">
                <a:solidFill>
                  <a:schemeClr val="bg1"/>
                </a:solidFill>
              </a:rPr>
              <a:t>You/me</a:t>
            </a:r>
          </a:p>
        </p:txBody>
      </p:sp>
      <p:cxnSp>
        <p:nvCxnSpPr>
          <p:cNvPr id="7" name="Straight Arrow Connector 6"/>
          <p:cNvCxnSpPr/>
          <p:nvPr/>
        </p:nvCxnSpPr>
        <p:spPr>
          <a:xfrm>
            <a:off x="2732517" y="2343499"/>
            <a:ext cx="432048" cy="49476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8" name="Oval 7"/>
          <p:cNvSpPr/>
          <p:nvPr/>
        </p:nvSpPr>
        <p:spPr>
          <a:xfrm>
            <a:off x="2948541" y="2838263"/>
            <a:ext cx="1224136" cy="76073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9" name="TextBox 8"/>
          <p:cNvSpPr txBox="1"/>
          <p:nvPr/>
        </p:nvSpPr>
        <p:spPr>
          <a:xfrm>
            <a:off x="3236573" y="3033962"/>
            <a:ext cx="575774" cy="369332"/>
          </a:xfrm>
          <a:prstGeom prst="rect">
            <a:avLst/>
          </a:prstGeom>
          <a:noFill/>
        </p:spPr>
        <p:txBody>
          <a:bodyPr wrap="square" rtlCol="0">
            <a:spAutoFit/>
          </a:bodyPr>
          <a:lstStyle/>
          <a:p>
            <a:r>
              <a:rPr lang="en-GB" b="1" dirty="0"/>
              <a:t>CV</a:t>
            </a:r>
          </a:p>
        </p:txBody>
      </p:sp>
      <p:sp>
        <p:nvSpPr>
          <p:cNvPr id="11" name="TextBox 10"/>
          <p:cNvSpPr txBox="1"/>
          <p:nvPr/>
        </p:nvSpPr>
        <p:spPr>
          <a:xfrm>
            <a:off x="2228461" y="1944005"/>
            <a:ext cx="1008112" cy="369332"/>
          </a:xfrm>
          <a:prstGeom prst="rect">
            <a:avLst/>
          </a:prstGeom>
          <a:noFill/>
        </p:spPr>
        <p:txBody>
          <a:bodyPr wrap="square" rtlCol="0">
            <a:spAutoFit/>
          </a:bodyPr>
          <a:lstStyle/>
          <a:p>
            <a:r>
              <a:rPr lang="en-GB" dirty="0"/>
              <a:t>h-index</a:t>
            </a:r>
          </a:p>
        </p:txBody>
      </p:sp>
      <p:cxnSp>
        <p:nvCxnSpPr>
          <p:cNvPr id="13" name="Straight Arrow Connector 12"/>
          <p:cNvCxnSpPr>
            <a:stCxn id="14" idx="2"/>
          </p:cNvCxnSpPr>
          <p:nvPr/>
        </p:nvCxnSpPr>
        <p:spPr>
          <a:xfrm flipH="1">
            <a:off x="3596613" y="2071543"/>
            <a:ext cx="88625" cy="69995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2981138" y="1148213"/>
            <a:ext cx="1408200" cy="923330"/>
          </a:xfrm>
          <a:prstGeom prst="rect">
            <a:avLst/>
          </a:prstGeom>
          <a:noFill/>
        </p:spPr>
        <p:txBody>
          <a:bodyPr wrap="square" rtlCol="0">
            <a:spAutoFit/>
          </a:bodyPr>
          <a:lstStyle/>
          <a:p>
            <a:pPr algn="ctr"/>
            <a:r>
              <a:rPr lang="en-GB" dirty="0">
                <a:solidFill>
                  <a:srgbClr val="FF0000"/>
                </a:solidFill>
              </a:rPr>
              <a:t>1</a:t>
            </a:r>
            <a:r>
              <a:rPr lang="en-GB" baseline="30000" dirty="0">
                <a:solidFill>
                  <a:srgbClr val="FF0000"/>
                </a:solidFill>
              </a:rPr>
              <a:t>st</a:t>
            </a:r>
            <a:r>
              <a:rPr lang="en-GB" dirty="0">
                <a:solidFill>
                  <a:srgbClr val="FF0000"/>
                </a:solidFill>
              </a:rPr>
              <a:t> author papers in top journals</a:t>
            </a:r>
          </a:p>
        </p:txBody>
      </p:sp>
      <p:cxnSp>
        <p:nvCxnSpPr>
          <p:cNvPr id="16" name="Straight Arrow Connector 15"/>
          <p:cNvCxnSpPr/>
          <p:nvPr/>
        </p:nvCxnSpPr>
        <p:spPr>
          <a:xfrm>
            <a:off x="4157994" y="3416878"/>
            <a:ext cx="338719" cy="12344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V="1">
            <a:off x="2572479" y="3478599"/>
            <a:ext cx="482052" cy="40872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1619843" y="3909651"/>
            <a:ext cx="1334171" cy="923330"/>
          </a:xfrm>
          <a:prstGeom prst="rect">
            <a:avLst/>
          </a:prstGeom>
          <a:noFill/>
        </p:spPr>
        <p:txBody>
          <a:bodyPr wrap="square" rtlCol="0">
            <a:spAutoFit/>
          </a:bodyPr>
          <a:lstStyle/>
          <a:p>
            <a:pPr algn="ctr"/>
            <a:r>
              <a:rPr lang="en-GB" dirty="0">
                <a:solidFill>
                  <a:srgbClr val="FF0000"/>
                </a:solidFill>
              </a:rPr>
              <a:t>Fellowship or (small) grant</a:t>
            </a:r>
          </a:p>
        </p:txBody>
      </p:sp>
      <p:cxnSp>
        <p:nvCxnSpPr>
          <p:cNvPr id="22" name="Straight Arrow Connector 21"/>
          <p:cNvCxnSpPr/>
          <p:nvPr/>
        </p:nvCxnSpPr>
        <p:spPr>
          <a:xfrm flipV="1">
            <a:off x="3524460" y="3686201"/>
            <a:ext cx="36149" cy="5412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2967977" y="4242518"/>
            <a:ext cx="1334171" cy="369332"/>
          </a:xfrm>
          <a:prstGeom prst="rect">
            <a:avLst/>
          </a:prstGeom>
          <a:noFill/>
        </p:spPr>
        <p:txBody>
          <a:bodyPr wrap="square" rtlCol="0">
            <a:spAutoFit/>
          </a:bodyPr>
          <a:lstStyle/>
          <a:p>
            <a:r>
              <a:rPr lang="en-GB" dirty="0"/>
              <a:t>References</a:t>
            </a:r>
          </a:p>
        </p:txBody>
      </p:sp>
      <p:sp>
        <p:nvSpPr>
          <p:cNvPr id="26" name="Oval 25"/>
          <p:cNvSpPr/>
          <p:nvPr/>
        </p:nvSpPr>
        <p:spPr>
          <a:xfrm>
            <a:off x="5525429" y="2463983"/>
            <a:ext cx="1224136" cy="76073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27" name="TextBox 26"/>
          <p:cNvSpPr txBox="1"/>
          <p:nvPr/>
        </p:nvSpPr>
        <p:spPr>
          <a:xfrm>
            <a:off x="5720849" y="2659682"/>
            <a:ext cx="812692" cy="369332"/>
          </a:xfrm>
          <a:prstGeom prst="rect">
            <a:avLst/>
          </a:prstGeom>
          <a:noFill/>
        </p:spPr>
        <p:txBody>
          <a:bodyPr wrap="square" rtlCol="0">
            <a:spAutoFit/>
          </a:bodyPr>
          <a:lstStyle/>
          <a:p>
            <a:r>
              <a:rPr lang="en-GB" b="1" dirty="0"/>
              <a:t>Skills</a:t>
            </a:r>
          </a:p>
        </p:txBody>
      </p:sp>
      <p:cxnSp>
        <p:nvCxnSpPr>
          <p:cNvPr id="28" name="Straight Arrow Connector 27"/>
          <p:cNvCxnSpPr/>
          <p:nvPr/>
        </p:nvCxnSpPr>
        <p:spPr>
          <a:xfrm>
            <a:off x="6036421" y="1892830"/>
            <a:ext cx="81370" cy="48359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5553991" y="1231999"/>
            <a:ext cx="1408200" cy="646331"/>
          </a:xfrm>
          <a:prstGeom prst="rect">
            <a:avLst/>
          </a:prstGeom>
          <a:noFill/>
        </p:spPr>
        <p:txBody>
          <a:bodyPr wrap="square" rtlCol="0">
            <a:spAutoFit/>
          </a:bodyPr>
          <a:lstStyle/>
          <a:p>
            <a:r>
              <a:rPr lang="en-GB" dirty="0">
                <a:solidFill>
                  <a:srgbClr val="FF0000"/>
                </a:solidFill>
              </a:rPr>
              <a:t>Directly applicable</a:t>
            </a:r>
          </a:p>
        </p:txBody>
      </p:sp>
      <p:sp>
        <p:nvSpPr>
          <p:cNvPr id="30" name="Oval 29"/>
          <p:cNvSpPr/>
          <p:nvPr/>
        </p:nvSpPr>
        <p:spPr>
          <a:xfrm>
            <a:off x="6228604" y="4028391"/>
            <a:ext cx="1317788" cy="84203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1" name="TextBox 30"/>
          <p:cNvSpPr txBox="1"/>
          <p:nvPr/>
        </p:nvSpPr>
        <p:spPr>
          <a:xfrm>
            <a:off x="6228604" y="4224090"/>
            <a:ext cx="1461804" cy="369332"/>
          </a:xfrm>
          <a:prstGeom prst="rect">
            <a:avLst/>
          </a:prstGeom>
          <a:noFill/>
        </p:spPr>
        <p:txBody>
          <a:bodyPr wrap="square" rtlCol="0">
            <a:spAutoFit/>
          </a:bodyPr>
          <a:lstStyle/>
          <a:p>
            <a:r>
              <a:rPr lang="en-GB" b="1" dirty="0">
                <a:solidFill>
                  <a:schemeClr val="bg1"/>
                </a:solidFill>
              </a:rPr>
              <a:t>Knowledge</a:t>
            </a:r>
          </a:p>
        </p:txBody>
      </p:sp>
      <p:cxnSp>
        <p:nvCxnSpPr>
          <p:cNvPr id="32" name="Straight Arrow Connector 31"/>
          <p:cNvCxnSpPr/>
          <p:nvPr/>
        </p:nvCxnSpPr>
        <p:spPr>
          <a:xfrm flipH="1">
            <a:off x="5508869" y="3201496"/>
            <a:ext cx="198195" cy="19847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flipH="1" flipV="1">
            <a:off x="5667927" y="3931315"/>
            <a:ext cx="533298" cy="29277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p:cNvCxnSpPr/>
          <p:nvPr/>
        </p:nvCxnSpPr>
        <p:spPr>
          <a:xfrm flipH="1">
            <a:off x="6691428" y="2186984"/>
            <a:ext cx="433577" cy="38621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8" name="TextBox 37"/>
          <p:cNvSpPr txBox="1"/>
          <p:nvPr/>
        </p:nvSpPr>
        <p:spPr>
          <a:xfrm>
            <a:off x="6799095" y="1829667"/>
            <a:ext cx="1408200" cy="369332"/>
          </a:xfrm>
          <a:prstGeom prst="rect">
            <a:avLst/>
          </a:prstGeom>
          <a:noFill/>
        </p:spPr>
        <p:txBody>
          <a:bodyPr wrap="square" rtlCol="0">
            <a:spAutoFit/>
          </a:bodyPr>
          <a:lstStyle/>
          <a:p>
            <a:r>
              <a:rPr lang="en-GB" dirty="0"/>
              <a:t>Desirable</a:t>
            </a:r>
          </a:p>
        </p:txBody>
      </p:sp>
      <p:sp>
        <p:nvSpPr>
          <p:cNvPr id="42" name="Oval 41"/>
          <p:cNvSpPr/>
          <p:nvPr/>
        </p:nvSpPr>
        <p:spPr>
          <a:xfrm>
            <a:off x="4383941" y="4824325"/>
            <a:ext cx="1317788" cy="84203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3" name="TextBox 42"/>
          <p:cNvSpPr txBox="1"/>
          <p:nvPr/>
        </p:nvSpPr>
        <p:spPr>
          <a:xfrm>
            <a:off x="4558510" y="5028211"/>
            <a:ext cx="1049456" cy="369332"/>
          </a:xfrm>
          <a:prstGeom prst="rect">
            <a:avLst/>
          </a:prstGeom>
          <a:noFill/>
        </p:spPr>
        <p:txBody>
          <a:bodyPr wrap="square" rtlCol="0">
            <a:spAutoFit/>
          </a:bodyPr>
          <a:lstStyle/>
          <a:p>
            <a:r>
              <a:rPr lang="en-GB" b="1" dirty="0">
                <a:solidFill>
                  <a:schemeClr val="bg1"/>
                </a:solidFill>
              </a:rPr>
              <a:t>Other</a:t>
            </a:r>
          </a:p>
        </p:txBody>
      </p:sp>
      <p:cxnSp>
        <p:nvCxnSpPr>
          <p:cNvPr id="44" name="Straight Arrow Connector 43"/>
          <p:cNvCxnSpPr/>
          <p:nvPr/>
        </p:nvCxnSpPr>
        <p:spPr>
          <a:xfrm flipV="1">
            <a:off x="5076675" y="4222704"/>
            <a:ext cx="6563" cy="48906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p:cNvCxnSpPr/>
          <p:nvPr/>
        </p:nvCxnSpPr>
        <p:spPr>
          <a:xfrm flipH="1" flipV="1">
            <a:off x="5580112" y="5501488"/>
            <a:ext cx="324615" cy="18877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7" name="TextBox 46"/>
          <p:cNvSpPr txBox="1"/>
          <p:nvPr/>
        </p:nvSpPr>
        <p:spPr>
          <a:xfrm>
            <a:off x="5868144" y="5651956"/>
            <a:ext cx="1408200" cy="369332"/>
          </a:xfrm>
          <a:prstGeom prst="rect">
            <a:avLst/>
          </a:prstGeom>
          <a:noFill/>
        </p:spPr>
        <p:txBody>
          <a:bodyPr wrap="square" rtlCol="0">
            <a:spAutoFit/>
          </a:bodyPr>
          <a:lstStyle/>
          <a:p>
            <a:r>
              <a:rPr lang="en-GB" dirty="0"/>
              <a:t>Teaching</a:t>
            </a:r>
          </a:p>
        </p:txBody>
      </p:sp>
      <p:cxnSp>
        <p:nvCxnSpPr>
          <p:cNvPr id="49" name="Straight Arrow Connector 48"/>
          <p:cNvCxnSpPr/>
          <p:nvPr/>
        </p:nvCxnSpPr>
        <p:spPr>
          <a:xfrm>
            <a:off x="3857066" y="5397543"/>
            <a:ext cx="458243" cy="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0" name="TextBox 49"/>
          <p:cNvSpPr txBox="1"/>
          <p:nvPr/>
        </p:nvSpPr>
        <p:spPr>
          <a:xfrm>
            <a:off x="2627784" y="5226958"/>
            <a:ext cx="1358362" cy="369332"/>
          </a:xfrm>
          <a:prstGeom prst="rect">
            <a:avLst/>
          </a:prstGeom>
          <a:noFill/>
        </p:spPr>
        <p:txBody>
          <a:bodyPr wrap="square" rtlCol="0">
            <a:spAutoFit/>
          </a:bodyPr>
          <a:lstStyle/>
          <a:p>
            <a:r>
              <a:rPr lang="en-GB" dirty="0"/>
              <a:t>Supervision</a:t>
            </a:r>
          </a:p>
        </p:txBody>
      </p:sp>
      <p:cxnSp>
        <p:nvCxnSpPr>
          <p:cNvPr id="56" name="Straight Arrow Connector 55"/>
          <p:cNvCxnSpPr/>
          <p:nvPr/>
        </p:nvCxnSpPr>
        <p:spPr>
          <a:xfrm>
            <a:off x="2508632" y="3047167"/>
            <a:ext cx="367611" cy="17754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7" name="TextBox 56"/>
          <p:cNvSpPr txBox="1"/>
          <p:nvPr/>
        </p:nvSpPr>
        <p:spPr>
          <a:xfrm>
            <a:off x="1175798" y="2736495"/>
            <a:ext cx="1403442" cy="369332"/>
          </a:xfrm>
          <a:prstGeom prst="rect">
            <a:avLst/>
          </a:prstGeom>
          <a:noFill/>
        </p:spPr>
        <p:txBody>
          <a:bodyPr wrap="square" rtlCol="0">
            <a:spAutoFit/>
          </a:bodyPr>
          <a:lstStyle/>
          <a:p>
            <a:r>
              <a:rPr lang="en-GB" dirty="0"/>
              <a:t>Funded PhD</a:t>
            </a:r>
          </a:p>
        </p:txBody>
      </p:sp>
      <p:cxnSp>
        <p:nvCxnSpPr>
          <p:cNvPr id="59" name="Straight Arrow Connector 58"/>
          <p:cNvCxnSpPr/>
          <p:nvPr/>
        </p:nvCxnSpPr>
        <p:spPr>
          <a:xfrm flipH="1">
            <a:off x="4174064" y="2527605"/>
            <a:ext cx="398701" cy="41778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60" name="TextBox 59"/>
          <p:cNvSpPr txBox="1"/>
          <p:nvPr/>
        </p:nvSpPr>
        <p:spPr>
          <a:xfrm>
            <a:off x="4199766" y="1817292"/>
            <a:ext cx="1408200" cy="646331"/>
          </a:xfrm>
          <a:prstGeom prst="rect">
            <a:avLst/>
          </a:prstGeom>
          <a:noFill/>
        </p:spPr>
        <p:txBody>
          <a:bodyPr wrap="square" rtlCol="0">
            <a:spAutoFit/>
          </a:bodyPr>
          <a:lstStyle/>
          <a:p>
            <a:r>
              <a:rPr lang="en-GB" dirty="0"/>
              <a:t>Prestige of university</a:t>
            </a:r>
          </a:p>
        </p:txBody>
      </p:sp>
      <p:cxnSp>
        <p:nvCxnSpPr>
          <p:cNvPr id="64" name="Straight Arrow Connector 63"/>
          <p:cNvCxnSpPr/>
          <p:nvPr/>
        </p:nvCxnSpPr>
        <p:spPr>
          <a:xfrm flipH="1" flipV="1">
            <a:off x="7487745" y="4653136"/>
            <a:ext cx="324615" cy="18877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65" name="TextBox 64"/>
          <p:cNvSpPr txBox="1"/>
          <p:nvPr/>
        </p:nvSpPr>
        <p:spPr>
          <a:xfrm>
            <a:off x="7772312" y="4755056"/>
            <a:ext cx="1408200" cy="646331"/>
          </a:xfrm>
          <a:prstGeom prst="rect">
            <a:avLst/>
          </a:prstGeom>
          <a:noFill/>
        </p:spPr>
        <p:txBody>
          <a:bodyPr wrap="square" rtlCol="0">
            <a:spAutoFit/>
          </a:bodyPr>
          <a:lstStyle/>
          <a:p>
            <a:r>
              <a:rPr lang="en-GB" dirty="0"/>
              <a:t>Directly applicable</a:t>
            </a:r>
          </a:p>
        </p:txBody>
      </p:sp>
      <p:cxnSp>
        <p:nvCxnSpPr>
          <p:cNvPr id="68" name="Straight Arrow Connector 67"/>
          <p:cNvCxnSpPr/>
          <p:nvPr/>
        </p:nvCxnSpPr>
        <p:spPr>
          <a:xfrm flipH="1" flipV="1">
            <a:off x="5239957" y="5684589"/>
            <a:ext cx="230024" cy="24838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69" name="TextBox 68"/>
          <p:cNvSpPr txBox="1"/>
          <p:nvPr/>
        </p:nvSpPr>
        <p:spPr>
          <a:xfrm>
            <a:off x="5125341" y="5977459"/>
            <a:ext cx="1408200" cy="369332"/>
          </a:xfrm>
          <a:prstGeom prst="rect">
            <a:avLst/>
          </a:prstGeom>
          <a:noFill/>
        </p:spPr>
        <p:txBody>
          <a:bodyPr wrap="square" rtlCol="0">
            <a:spAutoFit/>
          </a:bodyPr>
          <a:lstStyle/>
          <a:p>
            <a:r>
              <a:rPr lang="en-GB" dirty="0"/>
              <a:t>English level</a:t>
            </a:r>
          </a:p>
        </p:txBody>
      </p:sp>
      <p:cxnSp>
        <p:nvCxnSpPr>
          <p:cNvPr id="82" name="Straight Arrow Connector 81"/>
          <p:cNvCxnSpPr/>
          <p:nvPr/>
        </p:nvCxnSpPr>
        <p:spPr>
          <a:xfrm flipV="1">
            <a:off x="4076210" y="5596290"/>
            <a:ext cx="420328" cy="12495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83" name="TextBox 82"/>
          <p:cNvSpPr txBox="1"/>
          <p:nvPr/>
        </p:nvSpPr>
        <p:spPr>
          <a:xfrm>
            <a:off x="2987824" y="5721240"/>
            <a:ext cx="1408200" cy="369332"/>
          </a:xfrm>
          <a:prstGeom prst="rect">
            <a:avLst/>
          </a:prstGeom>
          <a:noFill/>
        </p:spPr>
        <p:txBody>
          <a:bodyPr wrap="square" rtlCol="0">
            <a:spAutoFit/>
          </a:bodyPr>
          <a:lstStyle/>
          <a:p>
            <a:r>
              <a:rPr lang="en-GB" dirty="0"/>
              <a:t>Presentable</a:t>
            </a:r>
          </a:p>
        </p:txBody>
      </p:sp>
      <p:cxnSp>
        <p:nvCxnSpPr>
          <p:cNvPr id="88" name="Straight Arrow Connector 87"/>
          <p:cNvCxnSpPr>
            <a:stCxn id="89" idx="0"/>
          </p:cNvCxnSpPr>
          <p:nvPr/>
        </p:nvCxnSpPr>
        <p:spPr>
          <a:xfrm flipV="1">
            <a:off x="4496538" y="5778913"/>
            <a:ext cx="296110" cy="35609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89" name="TextBox 88"/>
          <p:cNvSpPr txBox="1"/>
          <p:nvPr/>
        </p:nvSpPr>
        <p:spPr>
          <a:xfrm>
            <a:off x="3792438" y="6135012"/>
            <a:ext cx="1408200" cy="369332"/>
          </a:xfrm>
          <a:prstGeom prst="rect">
            <a:avLst/>
          </a:prstGeom>
          <a:noFill/>
        </p:spPr>
        <p:txBody>
          <a:bodyPr wrap="square" rtlCol="0">
            <a:spAutoFit/>
          </a:bodyPr>
          <a:lstStyle/>
          <a:p>
            <a:r>
              <a:rPr lang="en-GB" dirty="0"/>
              <a:t>Female/BME</a:t>
            </a:r>
          </a:p>
        </p:txBody>
      </p:sp>
      <p:cxnSp>
        <p:nvCxnSpPr>
          <p:cNvPr id="92" name="Straight Arrow Connector 91"/>
          <p:cNvCxnSpPr/>
          <p:nvPr/>
        </p:nvCxnSpPr>
        <p:spPr>
          <a:xfrm flipH="1" flipV="1">
            <a:off x="5761611" y="5270077"/>
            <a:ext cx="305927" cy="6865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93" name="TextBox 92"/>
          <p:cNvSpPr txBox="1"/>
          <p:nvPr/>
        </p:nvSpPr>
        <p:spPr>
          <a:xfrm>
            <a:off x="6012160" y="5192554"/>
            <a:ext cx="1408200" cy="369332"/>
          </a:xfrm>
          <a:prstGeom prst="rect">
            <a:avLst/>
          </a:prstGeom>
          <a:noFill/>
        </p:spPr>
        <p:txBody>
          <a:bodyPr wrap="square" rtlCol="0">
            <a:spAutoFit/>
          </a:bodyPr>
          <a:lstStyle/>
          <a:p>
            <a:r>
              <a:rPr lang="en-GB" dirty="0"/>
              <a:t>Conferences</a:t>
            </a:r>
          </a:p>
        </p:txBody>
      </p:sp>
      <p:sp>
        <p:nvSpPr>
          <p:cNvPr id="3" name="Rectangle 2"/>
          <p:cNvSpPr/>
          <p:nvPr/>
        </p:nvSpPr>
        <p:spPr>
          <a:xfrm>
            <a:off x="1028830" y="6581001"/>
            <a:ext cx="2427909" cy="276999"/>
          </a:xfrm>
          <a:prstGeom prst="rect">
            <a:avLst/>
          </a:prstGeom>
        </p:spPr>
        <p:txBody>
          <a:bodyPr wrap="none">
            <a:spAutoFit/>
          </a:bodyPr>
          <a:lstStyle/>
          <a:p>
            <a:r>
              <a:rPr lang="en-GB" sz="1200" dirty="0" smtClean="0"/>
              <a:t>*from </a:t>
            </a:r>
            <a:r>
              <a:rPr lang="en-GB" sz="1200" dirty="0"/>
              <a:t>funder/expert panel/PI’s view</a:t>
            </a:r>
          </a:p>
        </p:txBody>
      </p:sp>
    </p:spTree>
    <p:extLst>
      <p:ext uri="{BB962C8B-B14F-4D97-AF65-F5344CB8AC3E}">
        <p14:creationId xmlns:p14="http://schemas.microsoft.com/office/powerpoint/2010/main" val="2175207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16632"/>
            <a:ext cx="7498080" cy="1143000"/>
          </a:xfrm>
        </p:spPr>
        <p:txBody>
          <a:bodyPr/>
          <a:lstStyle/>
          <a:p>
            <a:r>
              <a:rPr lang="en-GB" dirty="0"/>
              <a:t>Summary of key messages</a:t>
            </a:r>
          </a:p>
        </p:txBody>
      </p:sp>
      <p:sp>
        <p:nvSpPr>
          <p:cNvPr id="7" name="Content Placeholder 6"/>
          <p:cNvSpPr>
            <a:spLocks noGrp="1"/>
          </p:cNvSpPr>
          <p:nvPr>
            <p:ph idx="1"/>
          </p:nvPr>
        </p:nvSpPr>
        <p:spPr>
          <a:xfrm>
            <a:off x="1403648" y="1276100"/>
            <a:ext cx="7498080" cy="5393259"/>
          </a:xfrm>
        </p:spPr>
        <p:txBody>
          <a:bodyPr>
            <a:normAutofit fontScale="77500" lnSpcReduction="20000"/>
          </a:bodyPr>
          <a:lstStyle/>
          <a:p>
            <a:r>
              <a:rPr lang="en-GB" dirty="0"/>
              <a:t>You’re a </a:t>
            </a:r>
            <a:r>
              <a:rPr lang="en-GB" u="sng" dirty="0"/>
              <a:t>fully funded</a:t>
            </a:r>
            <a:r>
              <a:rPr lang="en-GB" dirty="0"/>
              <a:t> PhD student at a </a:t>
            </a:r>
            <a:r>
              <a:rPr lang="en-GB" u="sng" dirty="0"/>
              <a:t>top university</a:t>
            </a:r>
          </a:p>
          <a:p>
            <a:r>
              <a:rPr lang="en-GB" dirty="0"/>
              <a:t>Don’t work like a postdoc. Take time to improve yourself (e.g. via MOOCs, blogs, papers)</a:t>
            </a:r>
          </a:p>
          <a:p>
            <a:pPr lvl="1"/>
            <a:r>
              <a:rPr lang="en-GB" dirty="0"/>
              <a:t>Concentrate on transferable skills: mathematics/statistics, data analysis/programming, writing, speaking</a:t>
            </a:r>
          </a:p>
          <a:p>
            <a:pPr lvl="1"/>
            <a:r>
              <a:rPr lang="en-GB" dirty="0"/>
              <a:t>Take time out to think about what you’re doing, what sets you apart</a:t>
            </a:r>
          </a:p>
          <a:p>
            <a:r>
              <a:rPr lang="en-GB" dirty="0"/>
              <a:t>First impression is last impression’</a:t>
            </a:r>
          </a:p>
          <a:p>
            <a:pPr lvl="1"/>
            <a:r>
              <a:rPr lang="en-GB" dirty="0"/>
              <a:t>Whatever people see first (e.g. </a:t>
            </a:r>
            <a:r>
              <a:rPr lang="en-GB" u="sng" dirty="0"/>
              <a:t>you</a:t>
            </a:r>
            <a:r>
              <a:rPr lang="en-GB" dirty="0"/>
              <a:t> in an interview, </a:t>
            </a:r>
            <a:r>
              <a:rPr lang="en-GB" u="sng" dirty="0"/>
              <a:t>title/abstract</a:t>
            </a:r>
            <a:r>
              <a:rPr lang="en-GB" dirty="0"/>
              <a:t> in a paper, type your name on Google), make those bits perfect!</a:t>
            </a:r>
          </a:p>
          <a:p>
            <a:r>
              <a:rPr lang="en-GB" dirty="0"/>
              <a:t>Collaborate with people with different expertise</a:t>
            </a:r>
          </a:p>
          <a:p>
            <a:pPr lvl="1"/>
            <a:r>
              <a:rPr lang="en-GB" dirty="0"/>
              <a:t>Learn from others’ experiences</a:t>
            </a:r>
          </a:p>
          <a:p>
            <a:r>
              <a:rPr lang="en-GB" dirty="0"/>
              <a:t>‘</a:t>
            </a:r>
            <a:r>
              <a:rPr lang="en-GB" i="1" dirty="0"/>
              <a:t>Submitted’ </a:t>
            </a:r>
            <a:r>
              <a:rPr lang="en-GB" dirty="0"/>
              <a:t>paper is much better than ‘</a:t>
            </a:r>
            <a:r>
              <a:rPr lang="en-GB" i="1" dirty="0"/>
              <a:t>in progress</a:t>
            </a:r>
            <a:r>
              <a:rPr lang="en-GB" dirty="0"/>
              <a:t>’</a:t>
            </a:r>
          </a:p>
          <a:p>
            <a:r>
              <a:rPr lang="en-GB" dirty="0"/>
              <a:t>‘Back your claims up with concrete stuff (e.g. papers, conferences, teaching)</a:t>
            </a:r>
          </a:p>
        </p:txBody>
      </p:sp>
    </p:spTree>
    <p:extLst>
      <p:ext uri="{BB962C8B-B14F-4D97-AF65-F5344CB8AC3E}">
        <p14:creationId xmlns:p14="http://schemas.microsoft.com/office/powerpoint/2010/main" val="34954864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4778</TotalTime>
  <Words>3800</Words>
  <Application>Microsoft Office PowerPoint</Application>
  <PresentationFormat>On-screen Show (4:3)</PresentationFormat>
  <Paragraphs>457</Paragraphs>
  <Slides>36</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36</vt:i4>
      </vt:variant>
    </vt:vector>
  </HeadingPairs>
  <TitlesOfParts>
    <vt:vector size="44" baseType="lpstr">
      <vt:lpstr>Arial</vt:lpstr>
      <vt:lpstr>Calibri</vt:lpstr>
      <vt:lpstr>Gill Sans MT</vt:lpstr>
      <vt:lpstr>Times New Roman</vt:lpstr>
      <vt:lpstr>Verdana</vt:lpstr>
      <vt:lpstr>Wingdings 2</vt:lpstr>
      <vt:lpstr>Solstice</vt:lpstr>
      <vt:lpstr>Simple Light</vt:lpstr>
      <vt:lpstr>Ingiltere’de akademik kariyer serisi (‘Academic career in the UK’ series) – part 1</vt:lpstr>
      <vt:lpstr>Intra- and Post-PhD</vt:lpstr>
      <vt:lpstr>PowerPoint Presentation</vt:lpstr>
      <vt:lpstr>General comments on PhD life</vt:lpstr>
      <vt:lpstr>Ingiltere’de akademik kariyer serisi – part 2</vt:lpstr>
      <vt:lpstr>Career progression – what’s next?</vt:lpstr>
      <vt:lpstr>PowerPoint Presentation</vt:lpstr>
      <vt:lpstr>Applying for Postdocs</vt:lpstr>
      <vt:lpstr>CV and Personal Statement</vt:lpstr>
      <vt:lpstr>Ingiltere’de akademik kariyer serisi – part 3</vt:lpstr>
      <vt:lpstr>CV and Personal statement tips</vt:lpstr>
      <vt:lpstr>Job interview</vt:lpstr>
      <vt:lpstr>What they’re looking for(?)</vt:lpstr>
      <vt:lpstr>Relevant skills, achievements and experiences - Background</vt:lpstr>
      <vt:lpstr>Relevant Skills</vt:lpstr>
      <vt:lpstr>Skills continued…</vt:lpstr>
      <vt:lpstr>Increasing citation</vt:lpstr>
      <vt:lpstr>PowerPoint Presentation</vt:lpstr>
      <vt:lpstr>Ingiltere’de akademik kariyer serisi – part 4</vt:lpstr>
      <vt:lpstr>Guidance for authors</vt:lpstr>
      <vt:lpstr>Peer-review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Ingiltere’de akademik kariyer serisi – part 5</vt:lpstr>
      <vt:lpstr>*Your ‘worth’ as a early career researcher</vt:lpstr>
      <vt:lpstr>Summary of key messages</vt:lpstr>
    </vt:vector>
  </TitlesOfParts>
  <Company>University of Leicester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a large set of rare complete human knockouts</dc:title>
  <dc:creator>ame26</dc:creator>
  <cp:lastModifiedBy>Erzurumluoglu, Mesut</cp:lastModifiedBy>
  <cp:revision>319</cp:revision>
  <dcterms:created xsi:type="dcterms:W3CDTF">2016-01-18T11:52:31Z</dcterms:created>
  <dcterms:modified xsi:type="dcterms:W3CDTF">2018-09-24T13:11:14Z</dcterms:modified>
</cp:coreProperties>
</file>