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5.jpg" ContentType="image/p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6"/>
  </p:notesMasterIdLst>
  <p:handoutMasterIdLst>
    <p:handoutMasterId r:id="rId37"/>
  </p:handoutMasterIdLst>
  <p:sldIdLst>
    <p:sldId id="256" r:id="rId2"/>
    <p:sldId id="348" r:id="rId3"/>
    <p:sldId id="352" r:id="rId4"/>
    <p:sldId id="335" r:id="rId5"/>
    <p:sldId id="341" r:id="rId6"/>
    <p:sldId id="342" r:id="rId7"/>
    <p:sldId id="336" r:id="rId8"/>
    <p:sldId id="337" r:id="rId9"/>
    <p:sldId id="347" r:id="rId10"/>
    <p:sldId id="338" r:id="rId11"/>
    <p:sldId id="343" r:id="rId12"/>
    <p:sldId id="344" r:id="rId13"/>
    <p:sldId id="346" r:id="rId14"/>
    <p:sldId id="314" r:id="rId15"/>
    <p:sldId id="329" r:id="rId16"/>
    <p:sldId id="330" r:id="rId17"/>
    <p:sldId id="339" r:id="rId18"/>
    <p:sldId id="332" r:id="rId19"/>
    <p:sldId id="321" r:id="rId20"/>
    <p:sldId id="334" r:id="rId21"/>
    <p:sldId id="267" r:id="rId22"/>
    <p:sldId id="266" r:id="rId23"/>
    <p:sldId id="322" r:id="rId24"/>
    <p:sldId id="315" r:id="rId25"/>
    <p:sldId id="316" r:id="rId26"/>
    <p:sldId id="317" r:id="rId27"/>
    <p:sldId id="311" r:id="rId28"/>
    <p:sldId id="326" r:id="rId29"/>
    <p:sldId id="313" r:id="rId30"/>
    <p:sldId id="345" r:id="rId31"/>
    <p:sldId id="349" r:id="rId32"/>
    <p:sldId id="350" r:id="rId33"/>
    <p:sldId id="351" r:id="rId34"/>
    <p:sldId id="328" r:id="rId35"/>
  </p:sldIdLst>
  <p:sldSz cx="9144000" cy="6858000" type="screen4x3"/>
  <p:notesSz cx="9928225"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5154" autoAdjust="0"/>
  </p:normalViewPr>
  <p:slideViewPr>
    <p:cSldViewPr>
      <p:cViewPr varScale="1">
        <p:scale>
          <a:sx n="116" d="100"/>
          <a:sy n="116" d="100"/>
        </p:scale>
        <p:origin x="1470" y="96"/>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3313" cy="34129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2594" y="1"/>
            <a:ext cx="4303313" cy="341297"/>
          </a:xfrm>
          <a:prstGeom prst="rect">
            <a:avLst/>
          </a:prstGeom>
        </p:spPr>
        <p:txBody>
          <a:bodyPr vert="horz" lIns="91440" tIns="45720" rIns="91440" bIns="45720" rtlCol="0"/>
          <a:lstStyle>
            <a:lvl1pPr algn="r">
              <a:defRPr sz="1200"/>
            </a:lvl1pPr>
          </a:lstStyle>
          <a:p>
            <a:fld id="{EF91C39C-6C56-407E-A6F9-9EE17CDF0CFD}" type="datetimeFigureOut">
              <a:rPr lang="en-GB" smtClean="0"/>
              <a:t>11/05/2017</a:t>
            </a:fld>
            <a:endParaRPr lang="en-GB"/>
          </a:p>
        </p:txBody>
      </p:sp>
      <p:sp>
        <p:nvSpPr>
          <p:cNvPr id="4" name="Footer Placeholder 3"/>
          <p:cNvSpPr>
            <a:spLocks noGrp="1"/>
          </p:cNvSpPr>
          <p:nvPr>
            <p:ph type="ftr" sz="quarter" idx="2"/>
          </p:nvPr>
        </p:nvSpPr>
        <p:spPr>
          <a:xfrm>
            <a:off x="0" y="6456379"/>
            <a:ext cx="4303313" cy="34129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2594" y="6456379"/>
            <a:ext cx="4303313" cy="341297"/>
          </a:xfrm>
          <a:prstGeom prst="rect">
            <a:avLst/>
          </a:prstGeom>
        </p:spPr>
        <p:txBody>
          <a:bodyPr vert="horz" lIns="91440" tIns="45720" rIns="91440" bIns="45720" rtlCol="0" anchor="b"/>
          <a:lstStyle>
            <a:lvl1pPr algn="r">
              <a:defRPr sz="1200"/>
            </a:lvl1pPr>
          </a:lstStyle>
          <a:p>
            <a:fld id="{D37A697C-BD94-479C-BBBD-C98A8AA99D91}" type="slidenum">
              <a:rPr lang="en-GB" smtClean="0"/>
              <a:t>‹#›</a:t>
            </a:fld>
            <a:endParaRPr lang="en-GB"/>
          </a:p>
        </p:txBody>
      </p:sp>
    </p:spTree>
    <p:extLst>
      <p:ext uri="{BB962C8B-B14F-4D97-AF65-F5344CB8AC3E}">
        <p14:creationId xmlns:p14="http://schemas.microsoft.com/office/powerpoint/2010/main" val="3404086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02231" cy="3398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3699" y="0"/>
            <a:ext cx="4302231" cy="339884"/>
          </a:xfrm>
          <a:prstGeom prst="rect">
            <a:avLst/>
          </a:prstGeom>
        </p:spPr>
        <p:txBody>
          <a:bodyPr vert="horz" lIns="91440" tIns="45720" rIns="91440" bIns="45720" rtlCol="0"/>
          <a:lstStyle>
            <a:lvl1pPr algn="r">
              <a:defRPr sz="1200"/>
            </a:lvl1pPr>
          </a:lstStyle>
          <a:p>
            <a:fld id="{5F36F56E-9323-419A-8075-2E63B91F7118}" type="datetimeFigureOut">
              <a:rPr lang="en-GB" smtClean="0"/>
              <a:t>11/05/2017</a:t>
            </a:fld>
            <a:endParaRPr lang="en-GB"/>
          </a:p>
        </p:txBody>
      </p:sp>
      <p:sp>
        <p:nvSpPr>
          <p:cNvPr id="4" name="Slide Image Placeholder 3"/>
          <p:cNvSpPr>
            <a:spLocks noGrp="1" noRot="1" noChangeAspect="1"/>
          </p:cNvSpPr>
          <p:nvPr>
            <p:ph type="sldImg" idx="2"/>
          </p:nvPr>
        </p:nvSpPr>
        <p:spPr>
          <a:xfrm>
            <a:off x="3263900" y="509588"/>
            <a:ext cx="3400425" cy="25495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2823" y="3228896"/>
            <a:ext cx="7942580" cy="305895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2" y="6456612"/>
            <a:ext cx="4302231" cy="33988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3699" y="6456612"/>
            <a:ext cx="4302231" cy="339884"/>
          </a:xfrm>
          <a:prstGeom prst="rect">
            <a:avLst/>
          </a:prstGeom>
        </p:spPr>
        <p:txBody>
          <a:bodyPr vert="horz" lIns="91440" tIns="45720" rIns="91440" bIns="45720" rtlCol="0" anchor="b"/>
          <a:lstStyle>
            <a:lvl1pPr algn="r">
              <a:defRPr sz="1200"/>
            </a:lvl1pPr>
          </a:lstStyle>
          <a:p>
            <a:fld id="{81A720C9-2FEF-4BD2-90FA-8616AEACC82E}" type="slidenum">
              <a:rPr lang="en-GB" smtClean="0"/>
              <a:t>‹#›</a:t>
            </a:fld>
            <a:endParaRPr lang="en-GB"/>
          </a:p>
        </p:txBody>
      </p:sp>
    </p:spTree>
    <p:extLst>
      <p:ext uri="{BB962C8B-B14F-4D97-AF65-F5344CB8AC3E}">
        <p14:creationId xmlns:p14="http://schemas.microsoft.com/office/powerpoint/2010/main" val="1175012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p>
        </p:txBody>
      </p:sp>
      <p:sp>
        <p:nvSpPr>
          <p:cNvPr id="4" name="Slide Number Placeholder 3"/>
          <p:cNvSpPr>
            <a:spLocks noGrp="1"/>
          </p:cNvSpPr>
          <p:nvPr>
            <p:ph type="sldNum" sz="quarter" idx="10"/>
          </p:nvPr>
        </p:nvSpPr>
        <p:spPr/>
        <p:txBody>
          <a:bodyPr/>
          <a:lstStyle/>
          <a:p>
            <a:fld id="{81A720C9-2FEF-4BD2-90FA-8616AEACC82E}" type="slidenum">
              <a:rPr lang="en-GB" smtClean="0"/>
              <a:t>1</a:t>
            </a:fld>
            <a:endParaRPr lang="en-GB"/>
          </a:p>
        </p:txBody>
      </p:sp>
    </p:spTree>
    <p:extLst>
      <p:ext uri="{BB962C8B-B14F-4D97-AF65-F5344CB8AC3E}">
        <p14:creationId xmlns:p14="http://schemas.microsoft.com/office/powerpoint/2010/main" val="1442609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Quality</a:t>
            </a:r>
            <a:r>
              <a:rPr lang="en-GB" baseline="0" dirty="0" smtClean="0"/>
              <a:t> control steps are there to hopefully prevent GIGO (</a:t>
            </a:r>
            <a:r>
              <a:rPr lang="en-GB" baseline="0" smtClean="0"/>
              <a:t>garbage in</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a:t>
            </a:fld>
            <a:endParaRPr lang="en-GB"/>
          </a:p>
        </p:txBody>
      </p:sp>
    </p:spTree>
    <p:extLst>
      <p:ext uri="{BB962C8B-B14F-4D97-AF65-F5344CB8AC3E}">
        <p14:creationId xmlns:p14="http://schemas.microsoft.com/office/powerpoint/2010/main" val="1425413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Our genome is 3bn base pairs</a:t>
            </a:r>
            <a:r>
              <a:rPr lang="en-GB" baseline="0" dirty="0" smtClean="0"/>
              <a:t>, made up of 4 bases: Adenine, Guanine, Cytosine and Thymine. </a:t>
            </a:r>
            <a:r>
              <a:rPr lang="en-GB" dirty="0" smtClean="0"/>
              <a:t>We inherit a copy</a:t>
            </a:r>
            <a:r>
              <a:rPr lang="en-GB" baseline="0" dirty="0" smtClean="0"/>
              <a:t> from our mothers, and a copy from our fathers. If we were to compare the corresponding positions between the two, they would be same ~99.9% of the time. Every now and then, around every 1000 bases they’re going to be different. If we move away from the family and extend these comparisons to the population, we’ll see that some of them – which we call SNPs – are quite common in the population.</a:t>
            </a:r>
            <a:endParaRPr lang="en-GB" dirty="0" smtClean="0"/>
          </a:p>
        </p:txBody>
      </p:sp>
      <p:sp>
        <p:nvSpPr>
          <p:cNvPr id="4" name="Slide Number Placeholder 3"/>
          <p:cNvSpPr>
            <a:spLocks noGrp="1"/>
          </p:cNvSpPr>
          <p:nvPr>
            <p:ph type="sldNum" sz="quarter" idx="10"/>
          </p:nvPr>
        </p:nvSpPr>
        <p:spPr/>
        <p:txBody>
          <a:bodyPr/>
          <a:lstStyle/>
          <a:p>
            <a:fld id="{81A720C9-2FEF-4BD2-90FA-8616AEACC82E}" type="slidenum">
              <a:rPr lang="en-GB" smtClean="0"/>
              <a:t>3</a:t>
            </a:fld>
            <a:endParaRPr lang="en-GB"/>
          </a:p>
        </p:txBody>
      </p:sp>
    </p:spTree>
    <p:extLst>
      <p:ext uri="{BB962C8B-B14F-4D97-AF65-F5344CB8AC3E}">
        <p14:creationId xmlns:p14="http://schemas.microsoft.com/office/powerpoint/2010/main" val="2779155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4</a:t>
            </a:fld>
            <a:endParaRPr lang="en-GB"/>
          </a:p>
        </p:txBody>
      </p:sp>
    </p:spTree>
    <p:extLst>
      <p:ext uri="{BB962C8B-B14F-4D97-AF65-F5344CB8AC3E}">
        <p14:creationId xmlns:p14="http://schemas.microsoft.com/office/powerpoint/2010/main" val="2044534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Another example:</a:t>
            </a:r>
          </a:p>
          <a:p>
            <a:r>
              <a:rPr lang="en-GB" dirty="0" smtClean="0"/>
              <a:t>AA: poor lung function,</a:t>
            </a:r>
            <a:r>
              <a:rPr lang="en-GB" baseline="0" dirty="0" smtClean="0"/>
              <a:t> AG: normal lung function, GG: good lung function</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5</a:t>
            </a:fld>
            <a:endParaRPr lang="en-GB"/>
          </a:p>
        </p:txBody>
      </p:sp>
    </p:spTree>
    <p:extLst>
      <p:ext uri="{BB962C8B-B14F-4D97-AF65-F5344CB8AC3E}">
        <p14:creationId xmlns:p14="http://schemas.microsoft.com/office/powerpoint/2010/main" val="1833885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6</a:t>
            </a:fld>
            <a:endParaRPr lang="en-GB"/>
          </a:p>
        </p:txBody>
      </p:sp>
    </p:spTree>
    <p:extLst>
      <p:ext uri="{BB962C8B-B14F-4D97-AF65-F5344CB8AC3E}">
        <p14:creationId xmlns:p14="http://schemas.microsoft.com/office/powerpoint/2010/main" val="3047263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7</a:t>
            </a:fld>
            <a:endParaRPr lang="en-GB"/>
          </a:p>
        </p:txBody>
      </p:sp>
    </p:spTree>
    <p:extLst>
      <p:ext uri="{BB962C8B-B14F-4D97-AF65-F5344CB8AC3E}">
        <p14:creationId xmlns:p14="http://schemas.microsoft.com/office/powerpoint/2010/main" val="4040894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HWE P-value rationale:</a:t>
            </a:r>
            <a:r>
              <a:rPr lang="en-GB" baseline="0" dirty="0" smtClean="0"/>
              <a:t> </a:t>
            </a:r>
            <a:r>
              <a:rPr lang="en-GB" dirty="0" smtClean="0"/>
              <a:t>We expect SNPs</a:t>
            </a:r>
            <a:r>
              <a:rPr lang="en-GB" baseline="0" dirty="0" smtClean="0"/>
              <a:t> to obey certain rules in a randomly mating population</a:t>
            </a:r>
          </a:p>
          <a:p>
            <a:r>
              <a:rPr lang="en-GB" dirty="0" smtClean="0"/>
              <a:t>Causes of λ inflation are technical batch effects, population stratification, cryptic relatedness between samples, DNA sample quality</a:t>
            </a:r>
            <a:endParaRPr lang="en-GB" baseline="0" dirty="0" smtClean="0"/>
          </a:p>
        </p:txBody>
      </p:sp>
      <p:sp>
        <p:nvSpPr>
          <p:cNvPr id="4" name="Slide Number Placeholder 3"/>
          <p:cNvSpPr>
            <a:spLocks noGrp="1"/>
          </p:cNvSpPr>
          <p:nvPr>
            <p:ph type="sldNum" sz="quarter" idx="10"/>
          </p:nvPr>
        </p:nvSpPr>
        <p:spPr/>
        <p:txBody>
          <a:bodyPr/>
          <a:lstStyle/>
          <a:p>
            <a:fld id="{81A720C9-2FEF-4BD2-90FA-8616AEACC82E}" type="slidenum">
              <a:rPr lang="en-GB" smtClean="0"/>
              <a:t>8</a:t>
            </a:fld>
            <a:endParaRPr lang="en-GB"/>
          </a:p>
        </p:txBody>
      </p:sp>
    </p:spTree>
    <p:extLst>
      <p:ext uri="{BB962C8B-B14F-4D97-AF65-F5344CB8AC3E}">
        <p14:creationId xmlns:p14="http://schemas.microsoft.com/office/powerpoint/2010/main" val="1357301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 of risk alleles: 0, 1, 2. In</a:t>
            </a:r>
            <a:r>
              <a:rPr lang="en-GB" baseline="0" dirty="0" smtClean="0"/>
              <a:t> slide 5</a:t>
            </a:r>
            <a:r>
              <a:rPr lang="en-GB" baseline="0" smtClean="0"/>
              <a:t>, ‘risk’ allele would be </a:t>
            </a:r>
            <a:r>
              <a:rPr lang="en-GB" baseline="0" dirty="0" smtClean="0"/>
              <a:t>G as G is the allele that is associated with increased smoking</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9</a:t>
            </a:fld>
            <a:endParaRPr lang="en-GB"/>
          </a:p>
        </p:txBody>
      </p:sp>
    </p:spTree>
    <p:extLst>
      <p:ext uri="{BB962C8B-B14F-4D97-AF65-F5344CB8AC3E}">
        <p14:creationId xmlns:p14="http://schemas.microsoft.com/office/powerpoint/2010/main" val="1012839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RAREMETAL utilises the Cochran-Mantel-</a:t>
            </a:r>
            <a:r>
              <a:rPr lang="en-GB" sz="1200" dirty="0" err="1" smtClean="0"/>
              <a:t>Haenszel</a:t>
            </a:r>
            <a:r>
              <a:rPr lang="en-GB" sz="1200" dirty="0" smtClean="0"/>
              <a:t> method, assuming additive genetic effect.</a:t>
            </a:r>
            <a:r>
              <a:rPr lang="en-GB" sz="1200" baseline="0" dirty="0" smtClean="0"/>
              <a:t> CMH is a technique that generates an estimate of an association between an exposure and an outcome after adjusting for confounding.</a:t>
            </a:r>
            <a:endParaRPr lang="en-GB" sz="1200" dirty="0" smtClean="0"/>
          </a:p>
        </p:txBody>
      </p:sp>
      <p:sp>
        <p:nvSpPr>
          <p:cNvPr id="4" name="Slide Number Placeholder 3"/>
          <p:cNvSpPr>
            <a:spLocks noGrp="1"/>
          </p:cNvSpPr>
          <p:nvPr>
            <p:ph type="sldNum" sz="quarter" idx="10"/>
          </p:nvPr>
        </p:nvSpPr>
        <p:spPr/>
        <p:txBody>
          <a:bodyPr/>
          <a:lstStyle/>
          <a:p>
            <a:fld id="{81A720C9-2FEF-4BD2-90FA-8616AEACC82E}" type="slidenum">
              <a:rPr lang="en-GB" smtClean="0"/>
              <a:t>10</a:t>
            </a:fld>
            <a:endParaRPr lang="en-GB"/>
          </a:p>
        </p:txBody>
      </p:sp>
    </p:spTree>
    <p:extLst>
      <p:ext uri="{BB962C8B-B14F-4D97-AF65-F5344CB8AC3E}">
        <p14:creationId xmlns:p14="http://schemas.microsoft.com/office/powerpoint/2010/main" val="4216077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Pack: 20 cigarettes</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12</a:t>
            </a:fld>
            <a:endParaRPr lang="en-GB"/>
          </a:p>
        </p:txBody>
      </p:sp>
    </p:spTree>
    <p:extLst>
      <p:ext uri="{BB962C8B-B14F-4D97-AF65-F5344CB8AC3E}">
        <p14:creationId xmlns:p14="http://schemas.microsoft.com/office/powerpoint/2010/main" val="35938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Common:</a:t>
            </a:r>
            <a:r>
              <a:rPr lang="en-GB" baseline="0" dirty="0" smtClean="0"/>
              <a:t> </a:t>
            </a:r>
            <a:r>
              <a:rPr lang="en-GB" dirty="0" smtClean="0"/>
              <a:t>with minor allele frequency, MAF&gt;1%</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13</a:t>
            </a:fld>
            <a:endParaRPr lang="en-GB"/>
          </a:p>
        </p:txBody>
      </p:sp>
    </p:spTree>
    <p:extLst>
      <p:ext uri="{BB962C8B-B14F-4D97-AF65-F5344CB8AC3E}">
        <p14:creationId xmlns:p14="http://schemas.microsoft.com/office/powerpoint/2010/main" val="1759388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14</a:t>
            </a:fld>
            <a:endParaRPr lang="en-GB"/>
          </a:p>
        </p:txBody>
      </p:sp>
    </p:spTree>
    <p:extLst>
      <p:ext uri="{BB962C8B-B14F-4D97-AF65-F5344CB8AC3E}">
        <p14:creationId xmlns:p14="http://schemas.microsoft.com/office/powerpoint/2010/main" val="1291903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QC all </a:t>
            </a:r>
            <a:r>
              <a:rPr lang="en-GB" baseline="0" dirty="0" smtClean="0"/>
              <a:t>of the r</a:t>
            </a:r>
            <a:r>
              <a:rPr lang="en-GB" dirty="0" smtClean="0"/>
              <a:t>esults we receive</a:t>
            </a:r>
            <a:r>
              <a:rPr lang="en-GB" baseline="0" dirty="0" smtClean="0"/>
              <a:t> from each of the analysts</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15</a:t>
            </a:fld>
            <a:endParaRPr lang="en-GB"/>
          </a:p>
        </p:txBody>
      </p:sp>
    </p:spTree>
    <p:extLst>
      <p:ext uri="{BB962C8B-B14F-4D97-AF65-F5344CB8AC3E}">
        <p14:creationId xmlns:p14="http://schemas.microsoft.com/office/powerpoint/2010/main" val="3451058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A nice QQ plot should show a solid line matching X=Y until it sharply curves at the end (representing the small number of true associations among thousands of </a:t>
            </a:r>
            <a:r>
              <a:rPr lang="en-GB" sz="1200" dirty="0" err="1" smtClean="0"/>
              <a:t>unassociated</a:t>
            </a:r>
            <a:r>
              <a:rPr lang="en-GB" sz="1200" dirty="0" smtClean="0"/>
              <a:t> SNPs)</a:t>
            </a:r>
          </a:p>
        </p:txBody>
      </p:sp>
      <p:sp>
        <p:nvSpPr>
          <p:cNvPr id="4" name="Slide Number Placeholder 3"/>
          <p:cNvSpPr>
            <a:spLocks noGrp="1"/>
          </p:cNvSpPr>
          <p:nvPr>
            <p:ph type="sldNum" sz="quarter" idx="10"/>
          </p:nvPr>
        </p:nvSpPr>
        <p:spPr/>
        <p:txBody>
          <a:bodyPr/>
          <a:lstStyle/>
          <a:p>
            <a:fld id="{81A720C9-2FEF-4BD2-90FA-8616AEACC82E}" type="slidenum">
              <a:rPr lang="en-GB" smtClean="0"/>
              <a:t>16</a:t>
            </a:fld>
            <a:endParaRPr lang="en-GB"/>
          </a:p>
        </p:txBody>
      </p:sp>
    </p:spTree>
    <p:extLst>
      <p:ext uri="{BB962C8B-B14F-4D97-AF65-F5344CB8AC3E}">
        <p14:creationId xmlns:p14="http://schemas.microsoft.com/office/powerpoint/2010/main" val="1871623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19</a:t>
            </a:fld>
            <a:endParaRPr lang="en-GB"/>
          </a:p>
        </p:txBody>
      </p:sp>
    </p:spTree>
    <p:extLst>
      <p:ext uri="{BB962C8B-B14F-4D97-AF65-F5344CB8AC3E}">
        <p14:creationId xmlns:p14="http://schemas.microsoft.com/office/powerpoint/2010/main" val="40625953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Maybe t</a:t>
            </a:r>
            <a:r>
              <a:rPr lang="en-GB" dirty="0" smtClean="0"/>
              <a:t>rait residuals are not standardised –</a:t>
            </a:r>
            <a:r>
              <a:rPr lang="en-GB" baseline="0" dirty="0" smtClean="0"/>
              <a:t> </a:t>
            </a:r>
            <a:r>
              <a:rPr lang="en-GB" dirty="0" smtClean="0"/>
              <a:t>non-normally</a:t>
            </a:r>
            <a:r>
              <a:rPr lang="en-GB" baseline="0" dirty="0" smtClean="0"/>
              <a:t> distributed</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20</a:t>
            </a:fld>
            <a:endParaRPr lang="en-GB"/>
          </a:p>
        </p:txBody>
      </p:sp>
    </p:spTree>
    <p:extLst>
      <p:ext uri="{BB962C8B-B14F-4D97-AF65-F5344CB8AC3E}">
        <p14:creationId xmlns:p14="http://schemas.microsoft.com/office/powerpoint/2010/main" val="742329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To test the reliability of the samples and methods used, we assessed evidence for associations in our data for previously reported signals for smoking behaviour. For this, we looked for proxies (r2&gt;0.3, ±2Mb) in the human exome chip for each of these previously reported loci. Ten out of 13 had at least a single proxy (Supp. Table 3). Of these ten proxy SNPs, seven showed strong association (P&lt;0.0001) in the meta-analysis of the trait it was reported for; and another three showed weak association (P&lt;0.05) – although a couple of them (i.e. rs215607 and rs3733829) were very weak proxies for previously reported SNPs</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21</a:t>
            </a:fld>
            <a:endParaRPr lang="en-GB"/>
          </a:p>
        </p:txBody>
      </p:sp>
    </p:spTree>
    <p:extLst>
      <p:ext uri="{BB962C8B-B14F-4D97-AF65-F5344CB8AC3E}">
        <p14:creationId xmlns:p14="http://schemas.microsoft.com/office/powerpoint/2010/main" val="3630177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Note:</a:t>
            </a:r>
          </a:p>
          <a:p>
            <a:r>
              <a:rPr lang="en-GB" dirty="0" smtClean="0"/>
              <a:t>No H-Ex:</a:t>
            </a:r>
            <a:r>
              <a:rPr lang="en-GB" baseline="0" dirty="0" smtClean="0"/>
              <a:t> these SNPs are not found on the Human Exome chip (only on the UK Biobank and </a:t>
            </a:r>
            <a:r>
              <a:rPr lang="en-GB" baseline="0" dirty="0" err="1" smtClean="0"/>
              <a:t>BiLEVE</a:t>
            </a:r>
            <a:r>
              <a:rPr lang="en-GB" baseline="0" dirty="0" smtClean="0"/>
              <a:t> arrays)</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22</a:t>
            </a:fld>
            <a:endParaRPr lang="en-GB"/>
          </a:p>
        </p:txBody>
      </p:sp>
    </p:spTree>
    <p:extLst>
      <p:ext uri="{BB962C8B-B14F-4D97-AF65-F5344CB8AC3E}">
        <p14:creationId xmlns:p14="http://schemas.microsoft.com/office/powerpoint/2010/main" val="41173661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24</a:t>
            </a:fld>
            <a:endParaRPr lang="en-GB"/>
          </a:p>
        </p:txBody>
      </p:sp>
    </p:spTree>
    <p:extLst>
      <p:ext uri="{BB962C8B-B14F-4D97-AF65-F5344CB8AC3E}">
        <p14:creationId xmlns:p14="http://schemas.microsoft.com/office/powerpoint/2010/main" val="10790449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Note:</a:t>
            </a:r>
            <a:r>
              <a:rPr lang="en-GB" baseline="0" dirty="0" smtClean="0"/>
              <a:t> </a:t>
            </a:r>
            <a:r>
              <a:rPr lang="en-GB" dirty="0" smtClean="0"/>
              <a:t>See slide 20 for Ref &amp; Alt alleles for each</a:t>
            </a:r>
            <a:r>
              <a:rPr lang="en-GB" baseline="0" dirty="0" smtClean="0"/>
              <a:t> SNP</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28</a:t>
            </a:fld>
            <a:endParaRPr lang="en-GB"/>
          </a:p>
        </p:txBody>
      </p:sp>
    </p:spTree>
    <p:extLst>
      <p:ext uri="{BB962C8B-B14F-4D97-AF65-F5344CB8AC3E}">
        <p14:creationId xmlns:p14="http://schemas.microsoft.com/office/powerpoint/2010/main" val="42028317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29</a:t>
            </a:fld>
            <a:endParaRPr lang="en-GB"/>
          </a:p>
        </p:txBody>
      </p:sp>
    </p:spTree>
    <p:extLst>
      <p:ext uri="{BB962C8B-B14F-4D97-AF65-F5344CB8AC3E}">
        <p14:creationId xmlns:p14="http://schemas.microsoft.com/office/powerpoint/2010/main" val="9932509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UK </a:t>
            </a:r>
            <a:r>
              <a:rPr lang="en-GB" baseline="0" dirty="0" err="1" smtClean="0"/>
              <a:t>BiLEVE</a:t>
            </a:r>
            <a:r>
              <a:rPr lang="en-GB" baseline="0" dirty="0" smtClean="0"/>
              <a:t> study ascertained on heavy smokers</a:t>
            </a:r>
          </a:p>
        </p:txBody>
      </p:sp>
      <p:sp>
        <p:nvSpPr>
          <p:cNvPr id="4" name="Slide Number Placeholder 3"/>
          <p:cNvSpPr>
            <a:spLocks noGrp="1"/>
          </p:cNvSpPr>
          <p:nvPr>
            <p:ph type="sldNum" sz="quarter" idx="10"/>
          </p:nvPr>
        </p:nvSpPr>
        <p:spPr/>
        <p:txBody>
          <a:bodyPr/>
          <a:lstStyle/>
          <a:p>
            <a:fld id="{81A720C9-2FEF-4BD2-90FA-8616AEACC82E}" type="slidenum">
              <a:rPr lang="en-GB" smtClean="0"/>
              <a:t>34</a:t>
            </a:fld>
            <a:endParaRPr lang="en-GB"/>
          </a:p>
        </p:txBody>
      </p:sp>
    </p:spTree>
    <p:extLst>
      <p:ext uri="{BB962C8B-B14F-4D97-AF65-F5344CB8AC3E}">
        <p14:creationId xmlns:p14="http://schemas.microsoft.com/office/powerpoint/2010/main" val="2939861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0FE485E9-2C0A-4755-96AD-6BCA92C1980D}" type="datetime1">
              <a:rPr lang="en-GB" smtClean="0"/>
              <a:t>11/05/2017</a:t>
            </a:fld>
            <a:endParaRPr lang="en-GB"/>
          </a:p>
        </p:txBody>
      </p:sp>
      <p:sp>
        <p:nvSpPr>
          <p:cNvPr id="20" name="Footer Placeholder 19"/>
          <p:cNvSpPr>
            <a:spLocks noGrp="1"/>
          </p:cNvSpPr>
          <p:nvPr>
            <p:ph type="ftr" sz="quarter" idx="11"/>
          </p:nvPr>
        </p:nvSpPr>
        <p:spPr/>
        <p:txBody>
          <a:bodyPr/>
          <a:lstStyle>
            <a:extLst/>
          </a:lstStyle>
          <a:p>
            <a:endParaRPr lang="en-GB"/>
          </a:p>
        </p:txBody>
      </p:sp>
      <p:sp>
        <p:nvSpPr>
          <p:cNvPr id="10" name="Slide Number Placeholder 9"/>
          <p:cNvSpPr>
            <a:spLocks noGrp="1"/>
          </p:cNvSpPr>
          <p:nvPr>
            <p:ph type="sldNum" sz="quarter" idx="12"/>
          </p:nvPr>
        </p:nvSpPr>
        <p:spPr/>
        <p:txBody>
          <a:bodyPr/>
          <a:lstStyle>
            <a:extLst/>
          </a:lstStyle>
          <a:p>
            <a:fld id="{01186F5E-C15D-4D77-835E-44B16F21F441}" type="slidenum">
              <a:rPr lang="en-GB" smtClean="0"/>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2D2ABF0-AD88-44F6-846C-62F82646A657}" type="datetime1">
              <a:rPr lang="en-GB" smtClean="0"/>
              <a:t>11/05/2017</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3DB14DF-11AC-4733-A6E3-560E61560214}" type="datetime1">
              <a:rPr lang="en-GB" smtClean="0"/>
              <a:t>11/05/2017</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1186F5E-C15D-4D77-835E-44B16F21F441}" type="slidenum">
              <a:rPr lang="en-GB" smtClean="0"/>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4AF778F-2E7D-45EF-A301-C66A3E55C3D5}" type="datetime1">
              <a:rPr lang="en-GB" smtClean="0"/>
              <a:t>11/05/2017</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931FC5B-DB33-47A2-BE07-9A24F1009DA4}" type="datetime1">
              <a:rPr lang="en-GB" smtClean="0"/>
              <a:t>11/05/2017</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78C6F68-2FE9-426D-A76A-8641EC0C817C}" type="datetime1">
              <a:rPr lang="en-GB" smtClean="0"/>
              <a:t>11/05/2017</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48B2424D-53E7-4CCD-BC54-CFEE13945724}" type="datetime1">
              <a:rPr lang="en-GB" smtClean="0"/>
              <a:t>11/05/2017</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01186F5E-C15D-4D77-835E-44B16F21F441}" type="slidenum">
              <a:rPr lang="en-GB" smtClean="0"/>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52A5455-7286-490F-9D3A-9C4CBD407FDF}" type="datetime1">
              <a:rPr lang="en-GB" smtClean="0"/>
              <a:t>11/05/2017</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38F1CD56-A60A-44C0-93B5-9591B23CCA6B}" type="datetime1">
              <a:rPr lang="en-GB" smtClean="0"/>
              <a:t>11/05/2017</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01186F5E-C15D-4D77-835E-44B16F21F441}" type="slidenum">
              <a:rPr lang="en-GB" smtClean="0"/>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F291D5-66C6-46F7-B2E0-578CDB428898}" type="datetime1">
              <a:rPr lang="en-GB" smtClean="0"/>
              <a:t>11/05/2017</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71457CF-716D-4A11-A9B3-19720E0269A2}" type="datetime1">
              <a:rPr lang="en-GB" smtClean="0"/>
              <a:t>11/05/2017</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1186F5E-C15D-4D77-835E-44B16F21F44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9344B4E-7490-4FEF-9818-432D32ED8F5F}" type="datetime1">
              <a:rPr lang="en-GB" smtClean="0"/>
              <a:t>11/05/2017</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1186F5E-C15D-4D77-835E-44B16F21F441}" type="slidenum">
              <a:rPr lang="en-GB" smtClean="0"/>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5616" y="131304"/>
            <a:ext cx="7406640" cy="756084"/>
          </a:xfrm>
        </p:spPr>
        <p:txBody>
          <a:bodyPr>
            <a:noAutofit/>
          </a:bodyPr>
          <a:lstStyle/>
          <a:p>
            <a:r>
              <a:rPr lang="en-GB" sz="3500" dirty="0" smtClean="0"/>
              <a:t>‘Smoking exome chip’ project</a:t>
            </a:r>
            <a:endParaRPr lang="en-GB" sz="3500" dirty="0"/>
          </a:p>
        </p:txBody>
      </p:sp>
      <p:sp>
        <p:nvSpPr>
          <p:cNvPr id="6" name="Subtitle 2"/>
          <p:cNvSpPr txBox="1">
            <a:spLocks/>
          </p:cNvSpPr>
          <p:nvPr/>
        </p:nvSpPr>
        <p:spPr>
          <a:xfrm>
            <a:off x="7541132" y="6525344"/>
            <a:ext cx="1584176" cy="432048"/>
          </a:xfrm>
          <a:prstGeom prst="rect">
            <a:avLst/>
          </a:prstGeom>
        </p:spPr>
        <p:txBody>
          <a:bodyPr tIns="0">
            <a:normAutofit fontScale="700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r>
              <a:rPr lang="en-GB" sz="2500" dirty="0" smtClean="0">
                <a:solidFill>
                  <a:schemeClr val="tx1"/>
                </a:solidFill>
              </a:rPr>
              <a:t>11</a:t>
            </a:r>
            <a:r>
              <a:rPr lang="en-GB" sz="2500" baseline="30000" dirty="0" smtClean="0">
                <a:solidFill>
                  <a:schemeClr val="tx1"/>
                </a:solidFill>
              </a:rPr>
              <a:t>th</a:t>
            </a:r>
            <a:r>
              <a:rPr lang="en-GB" sz="2500" dirty="0" smtClean="0">
                <a:solidFill>
                  <a:schemeClr val="tx1"/>
                </a:solidFill>
              </a:rPr>
              <a:t> May 2017</a:t>
            </a:r>
            <a:endParaRPr lang="en-GB" sz="2500" dirty="0">
              <a:solidFill>
                <a:schemeClr val="tx1"/>
              </a:solidFill>
            </a:endParaRPr>
          </a:p>
        </p:txBody>
      </p:sp>
      <p:sp>
        <p:nvSpPr>
          <p:cNvPr id="5" name="Subtitle 4"/>
          <p:cNvSpPr>
            <a:spLocks noGrp="1"/>
          </p:cNvSpPr>
          <p:nvPr>
            <p:ph type="subTitle" idx="1"/>
          </p:nvPr>
        </p:nvSpPr>
        <p:spPr>
          <a:xfrm>
            <a:off x="1318292" y="2492896"/>
            <a:ext cx="7327325" cy="3295082"/>
          </a:xfrm>
        </p:spPr>
        <p:txBody>
          <a:bodyPr>
            <a:normAutofit fontScale="70000" lnSpcReduction="20000"/>
          </a:bodyPr>
          <a:lstStyle/>
          <a:p>
            <a:r>
              <a:rPr lang="en-GB" dirty="0" smtClean="0">
                <a:solidFill>
                  <a:schemeClr val="tx1"/>
                </a:solidFill>
              </a:rPr>
              <a:t>Combination of </a:t>
            </a:r>
            <a:r>
              <a:rPr lang="en-GB" u="sng" dirty="0" smtClean="0">
                <a:solidFill>
                  <a:schemeClr val="tx1"/>
                </a:solidFill>
              </a:rPr>
              <a:t>three</a:t>
            </a:r>
            <a:r>
              <a:rPr lang="en-GB" dirty="0" smtClean="0">
                <a:solidFill>
                  <a:schemeClr val="tx1"/>
                </a:solidFill>
              </a:rPr>
              <a:t> large consortia:</a:t>
            </a:r>
          </a:p>
          <a:p>
            <a:r>
              <a:rPr lang="en-GB" dirty="0" smtClean="0">
                <a:solidFill>
                  <a:schemeClr val="tx1"/>
                </a:solidFill>
              </a:rPr>
              <a:t>Consortium for the Genetics of Smoking Behaviour (CGSB) – Leicester, UK</a:t>
            </a:r>
          </a:p>
          <a:p>
            <a:r>
              <a:rPr lang="en-GB" dirty="0" err="1" smtClean="0">
                <a:solidFill>
                  <a:schemeClr val="tx1"/>
                </a:solidFill>
              </a:rPr>
              <a:t>CHDExome</a:t>
            </a:r>
            <a:r>
              <a:rPr lang="en-GB" dirty="0">
                <a:solidFill>
                  <a:schemeClr val="tx1"/>
                </a:solidFill>
              </a:rPr>
              <a:t>+ – Cambridge</a:t>
            </a:r>
            <a:r>
              <a:rPr lang="en-GB" dirty="0" smtClean="0">
                <a:solidFill>
                  <a:schemeClr val="tx1"/>
                </a:solidFill>
              </a:rPr>
              <a:t>, UK</a:t>
            </a:r>
          </a:p>
          <a:p>
            <a:r>
              <a:rPr lang="en-GB" dirty="0" smtClean="0">
                <a:solidFill>
                  <a:schemeClr val="tx1"/>
                </a:solidFill>
              </a:rPr>
              <a:t>GSCAN – Colorado &amp; Michigan, USA</a:t>
            </a:r>
          </a:p>
          <a:p>
            <a:endParaRPr lang="en-GB" dirty="0" smtClean="0">
              <a:solidFill>
                <a:schemeClr val="tx1"/>
              </a:solidFill>
            </a:endParaRPr>
          </a:p>
          <a:p>
            <a:r>
              <a:rPr lang="en-GB" dirty="0" smtClean="0">
                <a:solidFill>
                  <a:schemeClr val="tx1"/>
                </a:solidFill>
              </a:rPr>
              <a:t>Four smoking-behaviour related traits:</a:t>
            </a:r>
          </a:p>
          <a:p>
            <a:r>
              <a:rPr lang="en-GB" dirty="0" smtClean="0">
                <a:solidFill>
                  <a:schemeClr val="tx1"/>
                </a:solidFill>
              </a:rPr>
              <a:t>Cigarettes per day (CPD): 53 cohorts</a:t>
            </a:r>
          </a:p>
          <a:p>
            <a:r>
              <a:rPr lang="en-GB" dirty="0" smtClean="0">
                <a:solidFill>
                  <a:schemeClr val="tx1"/>
                </a:solidFill>
              </a:rPr>
              <a:t>Pack years (PY): 49 cohorts</a:t>
            </a:r>
          </a:p>
          <a:p>
            <a:r>
              <a:rPr lang="en-GB" dirty="0" smtClean="0">
                <a:solidFill>
                  <a:schemeClr val="tx1"/>
                </a:solidFill>
              </a:rPr>
              <a:t>Smoking initiation (SI): 55 cohorts</a:t>
            </a:r>
          </a:p>
          <a:p>
            <a:r>
              <a:rPr lang="en-GB" dirty="0" smtClean="0">
                <a:solidFill>
                  <a:schemeClr val="tx1"/>
                </a:solidFill>
              </a:rPr>
              <a:t>Smoking cessation (SC): 42 cohorts</a:t>
            </a:r>
          </a:p>
          <a:p>
            <a:r>
              <a:rPr lang="en-GB" dirty="0" smtClean="0">
                <a:solidFill>
                  <a:schemeClr val="tx1"/>
                </a:solidFill>
              </a:rPr>
              <a:t>Total: 58 different cohorts/datasets</a:t>
            </a:r>
            <a:endParaRPr lang="en-GB" dirty="0">
              <a:solidFill>
                <a:schemeClr val="tx1"/>
              </a:solidFill>
            </a:endParaRPr>
          </a:p>
        </p:txBody>
      </p:sp>
      <p:sp>
        <p:nvSpPr>
          <p:cNvPr id="8" name="Subtitle 2"/>
          <p:cNvSpPr txBox="1">
            <a:spLocks/>
          </p:cNvSpPr>
          <p:nvPr/>
        </p:nvSpPr>
        <p:spPr>
          <a:xfrm>
            <a:off x="1085583" y="6525344"/>
            <a:ext cx="5405164" cy="332656"/>
          </a:xfrm>
          <a:prstGeom prst="rect">
            <a:avLst/>
          </a:prstGeom>
        </p:spPr>
        <p:txBody>
          <a:bodyPr tIns="0">
            <a:normAutofit fontScale="85000" lnSpcReduction="1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r>
              <a:rPr lang="en-GB" sz="2000" dirty="0" smtClean="0">
                <a:solidFill>
                  <a:schemeClr val="tx1"/>
                </a:solidFill>
              </a:rPr>
              <a:t>A. Mesut Erzurumluoglu (Genetic Epidemiology group)</a:t>
            </a:r>
            <a:endParaRPr lang="en-GB" sz="2000" dirty="0">
              <a:solidFill>
                <a:schemeClr val="tx1"/>
              </a:solidFill>
            </a:endParaRPr>
          </a:p>
        </p:txBody>
      </p:sp>
      <p:sp>
        <p:nvSpPr>
          <p:cNvPr id="7" name="Subtitle 4"/>
          <p:cNvSpPr txBox="1">
            <a:spLocks/>
          </p:cNvSpPr>
          <p:nvPr/>
        </p:nvSpPr>
        <p:spPr>
          <a:xfrm>
            <a:off x="1349131" y="1124744"/>
            <a:ext cx="7472028" cy="885428"/>
          </a:xfrm>
          <a:prstGeom prst="rect">
            <a:avLst/>
          </a:prstGeom>
        </p:spPr>
        <p:txBody>
          <a:bodyPr tIns="0">
            <a:normAutofit fontScale="925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r>
              <a:rPr lang="en-GB" dirty="0" smtClean="0"/>
              <a:t>A Human-Exome </a:t>
            </a:r>
            <a:r>
              <a:rPr lang="en-GB" dirty="0" smtClean="0"/>
              <a:t>chip </a:t>
            </a:r>
            <a:r>
              <a:rPr lang="en-GB" dirty="0"/>
              <a:t>meta-analysis </a:t>
            </a:r>
            <a:r>
              <a:rPr lang="en-GB" dirty="0" smtClean="0"/>
              <a:t>exploring the genetic architecture of </a:t>
            </a:r>
            <a:r>
              <a:rPr lang="en-GB" dirty="0"/>
              <a:t>four smoking behaviour-related traits</a:t>
            </a:r>
            <a:endParaRPr lang="en-GB" dirty="0">
              <a:solidFill>
                <a:schemeClr val="tx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8184" y="3573016"/>
            <a:ext cx="1852088" cy="2376264"/>
          </a:xfrm>
          <a:prstGeom prst="rect">
            <a:avLst/>
          </a:prstGeom>
        </p:spPr>
      </p:pic>
    </p:spTree>
    <p:extLst>
      <p:ext uri="{BB962C8B-B14F-4D97-AF65-F5344CB8AC3E}">
        <p14:creationId xmlns:p14="http://schemas.microsoft.com/office/powerpoint/2010/main" val="8896145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Contents</a:t>
            </a:r>
            <a:endParaRPr lang="en-GB" dirty="0"/>
          </a:p>
        </p:txBody>
      </p:sp>
      <p:sp>
        <p:nvSpPr>
          <p:cNvPr id="3" name="Content Placeholder 2"/>
          <p:cNvSpPr>
            <a:spLocks noGrp="1"/>
          </p:cNvSpPr>
          <p:nvPr>
            <p:ph idx="1"/>
          </p:nvPr>
        </p:nvSpPr>
        <p:spPr>
          <a:xfrm>
            <a:off x="1435608" y="1504950"/>
            <a:ext cx="7498080" cy="4800600"/>
          </a:xfrm>
        </p:spPr>
        <p:txBody>
          <a:bodyPr>
            <a:normAutofit fontScale="92500" lnSpcReduction="20000"/>
          </a:bodyPr>
          <a:lstStyle/>
          <a:p>
            <a:r>
              <a:rPr lang="en-GB" dirty="0"/>
              <a:t>Intro to Genetic </a:t>
            </a:r>
            <a:r>
              <a:rPr lang="en-GB" dirty="0" smtClean="0"/>
              <a:t>Epidemiology (GE) terminology</a:t>
            </a:r>
          </a:p>
          <a:p>
            <a:pPr lvl="1"/>
            <a:r>
              <a:rPr lang="en-GB" dirty="0"/>
              <a:t>Slides </a:t>
            </a:r>
            <a:r>
              <a:rPr lang="en-GB" dirty="0" smtClean="0"/>
              <a:t>3-10</a:t>
            </a:r>
            <a:endParaRPr lang="en-GB" dirty="0"/>
          </a:p>
          <a:p>
            <a:r>
              <a:rPr lang="en-GB" dirty="0" smtClean="0"/>
              <a:t>Intro to Smoking and genetic association studies on Smoking behaviour related traits</a:t>
            </a:r>
          </a:p>
          <a:p>
            <a:pPr lvl="1"/>
            <a:r>
              <a:rPr lang="en-GB" dirty="0" smtClean="0"/>
              <a:t>Slides 11-13</a:t>
            </a:r>
          </a:p>
          <a:p>
            <a:r>
              <a:rPr lang="en-GB" dirty="0" smtClean="0"/>
              <a:t>‘Smoking exome chip’ project</a:t>
            </a:r>
          </a:p>
          <a:p>
            <a:pPr lvl="1"/>
            <a:r>
              <a:rPr lang="en-GB" dirty="0" smtClean="0"/>
              <a:t>Current sample sizes – slide 14</a:t>
            </a:r>
          </a:p>
          <a:p>
            <a:pPr lvl="1"/>
            <a:r>
              <a:rPr lang="en-GB" dirty="0" smtClean="0"/>
              <a:t>Quality control steps – slides 15-20</a:t>
            </a:r>
          </a:p>
          <a:p>
            <a:pPr lvl="1"/>
            <a:r>
              <a:rPr lang="en-GB" dirty="0" smtClean="0"/>
              <a:t>Results and follow-up studies – slides 21-28</a:t>
            </a:r>
          </a:p>
          <a:p>
            <a:pPr lvl="1"/>
            <a:r>
              <a:rPr lang="en-GB" dirty="0" smtClean="0"/>
              <a:t>Next steps – slide 29</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2</a:t>
            </a:fld>
            <a:endParaRPr lang="en-GB"/>
          </a:p>
        </p:txBody>
      </p:sp>
    </p:spTree>
    <p:extLst>
      <p:ext uri="{BB962C8B-B14F-4D97-AF65-F5344CB8AC3E}">
        <p14:creationId xmlns:p14="http://schemas.microsoft.com/office/powerpoint/2010/main" val="8893773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6368" y="53752"/>
            <a:ext cx="7498080" cy="1143000"/>
          </a:xfrm>
        </p:spPr>
        <p:txBody>
          <a:bodyPr/>
          <a:lstStyle/>
          <a:p>
            <a:r>
              <a:rPr lang="en-GB" dirty="0" smtClean="0"/>
              <a:t>Our genome</a:t>
            </a:r>
            <a:endParaRPr lang="en-GB" dirty="0"/>
          </a:p>
        </p:txBody>
      </p:sp>
      <p:sp>
        <p:nvSpPr>
          <p:cNvPr id="3" name="Content Placeholder 2"/>
          <p:cNvSpPr>
            <a:spLocks noGrp="1"/>
          </p:cNvSpPr>
          <p:nvPr>
            <p:ph idx="1"/>
          </p:nvPr>
        </p:nvSpPr>
        <p:spPr>
          <a:xfrm>
            <a:off x="1187624" y="1124744"/>
            <a:ext cx="4896544" cy="5472608"/>
          </a:xfrm>
        </p:spPr>
        <p:txBody>
          <a:bodyPr>
            <a:normAutofit/>
          </a:bodyPr>
          <a:lstStyle/>
          <a:p>
            <a:r>
              <a:rPr lang="en-GB" dirty="0" smtClean="0"/>
              <a:t>3 billion base-pairs long</a:t>
            </a:r>
          </a:p>
          <a:p>
            <a:pPr lvl="1"/>
            <a:r>
              <a:rPr lang="en-GB" dirty="0" smtClean="0"/>
              <a:t>Made up of Adenine (A), Guanine</a:t>
            </a:r>
            <a:r>
              <a:rPr lang="en-GB" dirty="0"/>
              <a:t> </a:t>
            </a:r>
            <a:r>
              <a:rPr lang="en-GB" dirty="0" smtClean="0"/>
              <a:t>(G), Cytosine (C) &amp; Thymine</a:t>
            </a:r>
            <a:r>
              <a:rPr lang="en-GB" dirty="0"/>
              <a:t> </a:t>
            </a:r>
            <a:r>
              <a:rPr lang="en-GB" dirty="0" smtClean="0"/>
              <a:t>(T)</a:t>
            </a:r>
          </a:p>
          <a:p>
            <a:r>
              <a:rPr lang="en-GB" dirty="0" smtClean="0"/>
              <a:t>Inherit a copy each from our parents</a:t>
            </a:r>
          </a:p>
          <a:p>
            <a:pPr lvl="1"/>
            <a:r>
              <a:rPr lang="en-GB" dirty="0" smtClean="0"/>
              <a:t>99.9% similar</a:t>
            </a:r>
          </a:p>
          <a:p>
            <a:r>
              <a:rPr lang="en-GB" dirty="0" smtClean="0"/>
              <a:t>Some differences (variants) are widespread in the population</a:t>
            </a:r>
          </a:p>
        </p:txBody>
      </p:sp>
      <p:sp>
        <p:nvSpPr>
          <p:cNvPr id="4" name="Slide Number Placeholder 3"/>
          <p:cNvSpPr>
            <a:spLocks noGrp="1"/>
          </p:cNvSpPr>
          <p:nvPr>
            <p:ph type="sldNum" sz="quarter" idx="12"/>
          </p:nvPr>
        </p:nvSpPr>
        <p:spPr/>
        <p:txBody>
          <a:bodyPr/>
          <a:lstStyle/>
          <a:p>
            <a:fld id="{01186F5E-C15D-4D77-835E-44B16F21F441}" type="slidenum">
              <a:rPr lang="en-GB" smtClean="0"/>
              <a:t>3</a:t>
            </a:fld>
            <a:endParaRPr lang="en-GB"/>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r="45032"/>
          <a:stretch/>
        </p:blipFill>
        <p:spPr>
          <a:xfrm>
            <a:off x="6116441" y="-17472"/>
            <a:ext cx="2592288" cy="4716016"/>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54957" t="27484" r="6871" b="40451"/>
          <a:stretch/>
        </p:blipFill>
        <p:spPr>
          <a:xfrm>
            <a:off x="6660232" y="5031507"/>
            <a:ext cx="1800200" cy="1512168"/>
          </a:xfrm>
          <a:prstGeom prst="rect">
            <a:avLst/>
          </a:prstGeom>
        </p:spPr>
      </p:pic>
      <p:sp>
        <p:nvSpPr>
          <p:cNvPr id="8" name="TextBox 7"/>
          <p:cNvSpPr txBox="1"/>
          <p:nvPr/>
        </p:nvSpPr>
        <p:spPr>
          <a:xfrm>
            <a:off x="8424936" y="3100898"/>
            <a:ext cx="683568" cy="400110"/>
          </a:xfrm>
          <a:prstGeom prst="rect">
            <a:avLst/>
          </a:prstGeom>
          <a:solidFill>
            <a:schemeClr val="bg1"/>
          </a:solidFill>
        </p:spPr>
        <p:txBody>
          <a:bodyPr wrap="square" rtlCol="0">
            <a:spAutoFit/>
          </a:bodyPr>
          <a:lstStyle/>
          <a:p>
            <a:r>
              <a:rPr lang="en-GB" sz="1000" dirty="0" smtClean="0"/>
              <a:t>Sugar backbone</a:t>
            </a:r>
            <a:endParaRPr lang="en-GB" sz="1000" dirty="0"/>
          </a:p>
        </p:txBody>
      </p:sp>
      <p:sp>
        <p:nvSpPr>
          <p:cNvPr id="9" name="TextBox 8"/>
          <p:cNvSpPr txBox="1"/>
          <p:nvPr/>
        </p:nvSpPr>
        <p:spPr>
          <a:xfrm>
            <a:off x="7967721" y="1382579"/>
            <a:ext cx="708735" cy="246221"/>
          </a:xfrm>
          <a:prstGeom prst="rect">
            <a:avLst/>
          </a:prstGeom>
          <a:solidFill>
            <a:schemeClr val="bg1"/>
          </a:solidFill>
        </p:spPr>
        <p:txBody>
          <a:bodyPr wrap="square" rtlCol="0">
            <a:spAutoFit/>
          </a:bodyPr>
          <a:lstStyle/>
          <a:p>
            <a:r>
              <a:rPr lang="en-GB" sz="1000" dirty="0" smtClean="0"/>
              <a:t>Base pairs</a:t>
            </a:r>
            <a:endParaRPr lang="en-GB" sz="1000" dirty="0"/>
          </a:p>
        </p:txBody>
      </p:sp>
    </p:spTree>
    <p:extLst>
      <p:ext uri="{BB962C8B-B14F-4D97-AF65-F5344CB8AC3E}">
        <p14:creationId xmlns:p14="http://schemas.microsoft.com/office/powerpoint/2010/main" val="14370693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3141" y="-90264"/>
            <a:ext cx="7498080" cy="1143000"/>
          </a:xfrm>
        </p:spPr>
        <p:txBody>
          <a:bodyPr>
            <a:normAutofit/>
          </a:bodyPr>
          <a:lstStyle/>
          <a:p>
            <a:r>
              <a:rPr lang="en-GB" dirty="0" smtClean="0"/>
              <a:t>GE terminology – SNP</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4</a:t>
            </a:fld>
            <a:endParaRPr lang="en-GB"/>
          </a:p>
        </p:txBody>
      </p:sp>
      <p:pic>
        <p:nvPicPr>
          <p:cNvPr id="31" name="Picture 2"/>
          <p:cNvPicPr>
            <a:picLocks noChangeAspect="1" noChangeArrowheads="1"/>
          </p:cNvPicPr>
          <p:nvPr/>
        </p:nvPicPr>
        <p:blipFill>
          <a:blip r:embed="rId3" cstate="print"/>
          <a:srcRect/>
          <a:stretch>
            <a:fillRect/>
          </a:stretch>
        </p:blipFill>
        <p:spPr bwMode="auto">
          <a:xfrm>
            <a:off x="1393411" y="2769840"/>
            <a:ext cx="6937541" cy="2376264"/>
          </a:xfrm>
          <a:prstGeom prst="rect">
            <a:avLst/>
          </a:prstGeom>
          <a:noFill/>
          <a:ln w="9525">
            <a:noFill/>
            <a:miter lim="800000"/>
            <a:headEnd/>
            <a:tailEnd/>
          </a:ln>
        </p:spPr>
      </p:pic>
      <p:sp>
        <p:nvSpPr>
          <p:cNvPr id="32" name="TextBox 34"/>
          <p:cNvSpPr txBox="1"/>
          <p:nvPr/>
        </p:nvSpPr>
        <p:spPr>
          <a:xfrm>
            <a:off x="2329515" y="4705345"/>
            <a:ext cx="578176" cy="369887"/>
          </a:xfrm>
          <a:prstGeom prst="rect">
            <a:avLst/>
          </a:prstGeom>
        </p:spPr>
        <p:style>
          <a:lnRef idx="0">
            <a:scrgbClr r="0" g="0" b="0"/>
          </a:lnRef>
          <a:fillRef idx="1001">
            <a:schemeClr val="lt1"/>
          </a:fillRef>
          <a:effectRef idx="0">
            <a:scrgbClr r="0" g="0" b="0"/>
          </a:effectRef>
          <a:fontRef idx="major"/>
        </p:style>
        <p:txBody>
          <a:bodyPr wrap="square">
            <a:spAutoFit/>
          </a:bodyPr>
          <a:lstStyle/>
          <a:p>
            <a:pPr>
              <a:defRPr/>
            </a:pPr>
            <a:r>
              <a:rPr lang="en-GB" b="1" dirty="0" smtClean="0"/>
              <a:t>AA</a:t>
            </a:r>
            <a:endParaRPr lang="en-GB" b="1" dirty="0"/>
          </a:p>
        </p:txBody>
      </p:sp>
      <p:sp>
        <p:nvSpPr>
          <p:cNvPr id="33" name="TextBox 35"/>
          <p:cNvSpPr txBox="1"/>
          <p:nvPr/>
        </p:nvSpPr>
        <p:spPr>
          <a:xfrm>
            <a:off x="4489755" y="4705345"/>
            <a:ext cx="571500" cy="369887"/>
          </a:xfrm>
          <a:prstGeom prst="rect">
            <a:avLst/>
          </a:prstGeom>
        </p:spPr>
        <p:style>
          <a:lnRef idx="0">
            <a:scrgbClr r="0" g="0" b="0"/>
          </a:lnRef>
          <a:fillRef idx="1001">
            <a:schemeClr val="lt1"/>
          </a:fillRef>
          <a:effectRef idx="0">
            <a:scrgbClr r="0" g="0" b="0"/>
          </a:effectRef>
          <a:fontRef idx="major"/>
        </p:style>
        <p:txBody>
          <a:bodyPr>
            <a:spAutoFit/>
          </a:bodyPr>
          <a:lstStyle/>
          <a:p>
            <a:pPr>
              <a:defRPr/>
            </a:pPr>
            <a:r>
              <a:rPr lang="en-GB" b="1" smtClean="0"/>
              <a:t>A</a:t>
            </a:r>
            <a:r>
              <a:rPr lang="en-GB" b="1" smtClean="0">
                <a:solidFill>
                  <a:srgbClr val="FF0000"/>
                </a:solidFill>
              </a:rPr>
              <a:t>G</a:t>
            </a:r>
            <a:endParaRPr lang="en-GB" b="1" dirty="0">
              <a:solidFill>
                <a:srgbClr val="FF0000"/>
              </a:solidFill>
            </a:endParaRPr>
          </a:p>
        </p:txBody>
      </p:sp>
      <p:sp>
        <p:nvSpPr>
          <p:cNvPr id="34" name="TextBox 36"/>
          <p:cNvSpPr txBox="1"/>
          <p:nvPr/>
        </p:nvSpPr>
        <p:spPr>
          <a:xfrm>
            <a:off x="6775786" y="4705345"/>
            <a:ext cx="532518" cy="369332"/>
          </a:xfrm>
          <a:prstGeom prst="rect">
            <a:avLst/>
          </a:prstGeom>
        </p:spPr>
        <p:style>
          <a:lnRef idx="0">
            <a:scrgbClr r="0" g="0" b="0"/>
          </a:lnRef>
          <a:fillRef idx="1001">
            <a:schemeClr val="lt1"/>
          </a:fillRef>
          <a:effectRef idx="0">
            <a:scrgbClr r="0" g="0" b="0"/>
          </a:effectRef>
          <a:fontRef idx="major"/>
        </p:style>
        <p:txBody>
          <a:bodyPr wrap="none">
            <a:spAutoFit/>
          </a:bodyPr>
          <a:lstStyle/>
          <a:p>
            <a:pPr>
              <a:defRPr/>
            </a:pPr>
            <a:r>
              <a:rPr lang="en-GB" b="1" dirty="0" smtClean="0">
                <a:solidFill>
                  <a:srgbClr val="FF0000"/>
                </a:solidFill>
              </a:rPr>
              <a:t> GG</a:t>
            </a:r>
          </a:p>
        </p:txBody>
      </p:sp>
      <p:sp>
        <p:nvSpPr>
          <p:cNvPr id="35" name="TextBox 41"/>
          <p:cNvSpPr txBox="1"/>
          <p:nvPr/>
        </p:nvSpPr>
        <p:spPr>
          <a:xfrm>
            <a:off x="1825459" y="3769241"/>
            <a:ext cx="288032"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A</a:t>
            </a:r>
            <a:endParaRPr lang="en-GB" sz="1200" b="1" dirty="0">
              <a:solidFill>
                <a:schemeClr val="bg1"/>
              </a:solidFill>
            </a:endParaRPr>
          </a:p>
        </p:txBody>
      </p:sp>
      <p:sp>
        <p:nvSpPr>
          <p:cNvPr id="36" name="TextBox 43"/>
          <p:cNvSpPr txBox="1"/>
          <p:nvPr/>
        </p:nvSpPr>
        <p:spPr>
          <a:xfrm>
            <a:off x="2761563" y="3769241"/>
            <a:ext cx="288032"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smtClean="0">
                <a:solidFill>
                  <a:schemeClr val="bg1"/>
                </a:solidFill>
              </a:rPr>
              <a:t>A</a:t>
            </a:r>
            <a:endParaRPr lang="en-GB" sz="1200" b="1" dirty="0">
              <a:solidFill>
                <a:schemeClr val="bg1"/>
              </a:solidFill>
            </a:endParaRPr>
          </a:p>
        </p:txBody>
      </p:sp>
      <p:sp>
        <p:nvSpPr>
          <p:cNvPr id="37" name="TextBox 44"/>
          <p:cNvSpPr txBox="1"/>
          <p:nvPr/>
        </p:nvSpPr>
        <p:spPr>
          <a:xfrm>
            <a:off x="3913691" y="3769241"/>
            <a:ext cx="288032"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smtClean="0">
                <a:solidFill>
                  <a:schemeClr val="bg1"/>
                </a:solidFill>
              </a:rPr>
              <a:t>A</a:t>
            </a:r>
            <a:endParaRPr lang="en-GB" sz="1200" b="1" dirty="0">
              <a:solidFill>
                <a:schemeClr val="bg1"/>
              </a:solidFill>
            </a:endParaRPr>
          </a:p>
        </p:txBody>
      </p:sp>
      <p:sp>
        <p:nvSpPr>
          <p:cNvPr id="38" name="TextBox 50"/>
          <p:cNvSpPr txBox="1"/>
          <p:nvPr/>
        </p:nvSpPr>
        <p:spPr>
          <a:xfrm>
            <a:off x="4921803" y="3769241"/>
            <a:ext cx="288032" cy="276999"/>
          </a:xfrm>
          <a:prstGeom prst="rect">
            <a:avLst/>
          </a:prstGeom>
          <a:solidFill>
            <a:srgbClr val="FF0000"/>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G</a:t>
            </a:r>
            <a:endParaRPr lang="en-GB" sz="1200" b="1" dirty="0">
              <a:solidFill>
                <a:schemeClr val="bg1"/>
              </a:solidFill>
            </a:endParaRPr>
          </a:p>
        </p:txBody>
      </p:sp>
      <p:sp>
        <p:nvSpPr>
          <p:cNvPr id="39" name="TextBox 51"/>
          <p:cNvSpPr txBox="1"/>
          <p:nvPr/>
        </p:nvSpPr>
        <p:spPr>
          <a:xfrm>
            <a:off x="6073931" y="3769241"/>
            <a:ext cx="288032" cy="276999"/>
          </a:xfrm>
          <a:prstGeom prst="rect">
            <a:avLst/>
          </a:prstGeom>
          <a:solidFill>
            <a:srgbClr val="FF0000"/>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G</a:t>
            </a:r>
            <a:endParaRPr lang="en-GB" sz="1200" b="1" dirty="0">
              <a:solidFill>
                <a:schemeClr val="bg1"/>
              </a:solidFill>
            </a:endParaRPr>
          </a:p>
        </p:txBody>
      </p:sp>
      <p:sp>
        <p:nvSpPr>
          <p:cNvPr id="40" name="TextBox 52"/>
          <p:cNvSpPr txBox="1"/>
          <p:nvPr/>
        </p:nvSpPr>
        <p:spPr>
          <a:xfrm>
            <a:off x="7082043" y="3769241"/>
            <a:ext cx="288032" cy="276999"/>
          </a:xfrm>
          <a:prstGeom prst="rect">
            <a:avLst/>
          </a:prstGeom>
          <a:solidFill>
            <a:srgbClr val="FF0000"/>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G</a:t>
            </a:r>
            <a:endParaRPr lang="en-GB" sz="1200" b="1" dirty="0">
              <a:solidFill>
                <a:schemeClr val="bg1"/>
              </a:solidFill>
            </a:endParaRPr>
          </a:p>
        </p:txBody>
      </p:sp>
      <p:grpSp>
        <p:nvGrpSpPr>
          <p:cNvPr id="41" name="Group 40"/>
          <p:cNvGrpSpPr/>
          <p:nvPr/>
        </p:nvGrpSpPr>
        <p:grpSpPr>
          <a:xfrm>
            <a:off x="1681443" y="2113057"/>
            <a:ext cx="3672408" cy="2016224"/>
            <a:chOff x="1331640" y="1196752"/>
            <a:chExt cx="3672408" cy="2016224"/>
          </a:xfrm>
        </p:grpSpPr>
        <p:sp>
          <p:nvSpPr>
            <p:cNvPr id="42" name="15 Elipse"/>
            <p:cNvSpPr/>
            <p:nvPr/>
          </p:nvSpPr>
          <p:spPr>
            <a:xfrm>
              <a:off x="1331640" y="2780928"/>
              <a:ext cx="576064"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16 Elipse"/>
            <p:cNvSpPr/>
            <p:nvPr/>
          </p:nvSpPr>
          <p:spPr>
            <a:xfrm>
              <a:off x="4427984" y="2780928"/>
              <a:ext cx="576064"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4" name="28 Conector recto de flecha"/>
            <p:cNvCxnSpPr>
              <a:stCxn id="42" idx="0"/>
            </p:cNvCxnSpPr>
            <p:nvPr/>
          </p:nvCxnSpPr>
          <p:spPr>
            <a:xfrm flipV="1">
              <a:off x="1619672" y="1772816"/>
              <a:ext cx="1368152"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30 Conector recto de flecha"/>
            <p:cNvCxnSpPr>
              <a:stCxn id="43" idx="0"/>
            </p:cNvCxnSpPr>
            <p:nvPr/>
          </p:nvCxnSpPr>
          <p:spPr>
            <a:xfrm flipH="1" flipV="1">
              <a:off x="3779912" y="1772816"/>
              <a:ext cx="936104"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36 CuadroTexto"/>
            <p:cNvSpPr txBox="1"/>
            <p:nvPr/>
          </p:nvSpPr>
          <p:spPr>
            <a:xfrm>
              <a:off x="2771800" y="1196752"/>
              <a:ext cx="1273105" cy="584775"/>
            </a:xfrm>
            <a:prstGeom prst="rect">
              <a:avLst/>
            </a:prstGeom>
            <a:noFill/>
          </p:spPr>
          <p:txBody>
            <a:bodyPr wrap="none" rtlCol="0">
              <a:spAutoFit/>
            </a:bodyPr>
            <a:lstStyle/>
            <a:p>
              <a:r>
                <a:rPr lang="en-GB" sz="3200" dirty="0" smtClean="0"/>
                <a:t>Alleles</a:t>
              </a:r>
              <a:endParaRPr lang="en-GB" sz="3200" dirty="0"/>
            </a:p>
          </p:txBody>
        </p:sp>
      </p:grpSp>
      <p:grpSp>
        <p:nvGrpSpPr>
          <p:cNvPr id="47" name="Group 46"/>
          <p:cNvGrpSpPr/>
          <p:nvPr/>
        </p:nvGrpSpPr>
        <p:grpSpPr>
          <a:xfrm>
            <a:off x="2329515" y="4687649"/>
            <a:ext cx="5015595" cy="1909703"/>
            <a:chOff x="1979712" y="3462427"/>
            <a:chExt cx="5015595" cy="1909703"/>
          </a:xfrm>
        </p:grpSpPr>
        <p:sp>
          <p:nvSpPr>
            <p:cNvPr id="48" name="Oval 47"/>
            <p:cNvSpPr/>
            <p:nvPr/>
          </p:nvSpPr>
          <p:spPr>
            <a:xfrm>
              <a:off x="1979712" y="3480123"/>
              <a:ext cx="500062" cy="369887"/>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9" name="Oval 48"/>
            <p:cNvSpPr/>
            <p:nvPr/>
          </p:nvSpPr>
          <p:spPr>
            <a:xfrm>
              <a:off x="4147260" y="3503665"/>
              <a:ext cx="500062" cy="369887"/>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0" name="Oval 49"/>
            <p:cNvSpPr/>
            <p:nvPr/>
          </p:nvSpPr>
          <p:spPr>
            <a:xfrm>
              <a:off x="6495245" y="3462427"/>
              <a:ext cx="500062" cy="369887"/>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51" name="28 Conector recto de flecha"/>
            <p:cNvCxnSpPr>
              <a:stCxn id="48" idx="4"/>
            </p:cNvCxnSpPr>
            <p:nvPr/>
          </p:nvCxnSpPr>
          <p:spPr>
            <a:xfrm>
              <a:off x="2229743" y="3850010"/>
              <a:ext cx="1478161" cy="97247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28 Conector recto de flecha"/>
            <p:cNvCxnSpPr/>
            <p:nvPr/>
          </p:nvCxnSpPr>
          <p:spPr>
            <a:xfrm>
              <a:off x="4397291" y="3850010"/>
              <a:ext cx="0" cy="97247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28 Conector recto de flecha"/>
            <p:cNvCxnSpPr/>
            <p:nvPr/>
          </p:nvCxnSpPr>
          <p:spPr>
            <a:xfrm flipH="1">
              <a:off x="4860032" y="3832314"/>
              <a:ext cx="1884450" cy="9901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36 CuadroTexto"/>
            <p:cNvSpPr txBox="1"/>
            <p:nvPr/>
          </p:nvSpPr>
          <p:spPr>
            <a:xfrm>
              <a:off x="3404871" y="4787355"/>
              <a:ext cx="1984839" cy="584775"/>
            </a:xfrm>
            <a:prstGeom prst="rect">
              <a:avLst/>
            </a:prstGeom>
            <a:noFill/>
          </p:spPr>
          <p:txBody>
            <a:bodyPr wrap="none" rtlCol="0">
              <a:spAutoFit/>
            </a:bodyPr>
            <a:lstStyle/>
            <a:p>
              <a:r>
                <a:rPr lang="en-GB" sz="3200" dirty="0" smtClean="0"/>
                <a:t>Genotypes</a:t>
              </a:r>
              <a:endParaRPr lang="en-GB" sz="3200" dirty="0"/>
            </a:p>
          </p:txBody>
        </p:sp>
      </p:grpSp>
      <p:sp>
        <p:nvSpPr>
          <p:cNvPr id="3" name="Rectangle 2"/>
          <p:cNvSpPr/>
          <p:nvPr/>
        </p:nvSpPr>
        <p:spPr>
          <a:xfrm>
            <a:off x="0" y="6348228"/>
            <a:ext cx="1041908" cy="461665"/>
          </a:xfrm>
          <a:prstGeom prst="rect">
            <a:avLst/>
          </a:prstGeom>
        </p:spPr>
        <p:txBody>
          <a:bodyPr wrap="square">
            <a:spAutoFit/>
          </a:bodyPr>
          <a:lstStyle/>
          <a:p>
            <a:r>
              <a:rPr lang="en-GB" sz="1200" dirty="0" smtClean="0"/>
              <a:t>GE: Genetic Epidemiology</a:t>
            </a:r>
            <a:endParaRPr lang="en-GB" sz="1200" dirty="0"/>
          </a:p>
        </p:txBody>
      </p:sp>
      <p:sp>
        <p:nvSpPr>
          <p:cNvPr id="56" name="TextBox 55"/>
          <p:cNvSpPr txBox="1"/>
          <p:nvPr/>
        </p:nvSpPr>
        <p:spPr>
          <a:xfrm>
            <a:off x="1161608" y="1052736"/>
            <a:ext cx="7799294" cy="1015663"/>
          </a:xfrm>
          <a:prstGeom prst="rect">
            <a:avLst/>
          </a:prstGeom>
          <a:noFill/>
        </p:spPr>
        <p:txBody>
          <a:bodyPr wrap="square" rtlCol="0">
            <a:spAutoFit/>
          </a:bodyPr>
          <a:lstStyle/>
          <a:p>
            <a:r>
              <a:rPr lang="en-GB" sz="2000" dirty="0" smtClean="0"/>
              <a:t>Single </a:t>
            </a:r>
            <a:r>
              <a:rPr lang="en-GB" sz="2000" dirty="0"/>
              <a:t>nucleotide </a:t>
            </a:r>
            <a:r>
              <a:rPr lang="en-GB" sz="2000" dirty="0" smtClean="0"/>
              <a:t>polymorphism: Single base change in a specific position of the genome where different individuals (in a certain population) have different </a:t>
            </a:r>
            <a:r>
              <a:rPr lang="en-GB" sz="2000" u="sng" dirty="0" smtClean="0"/>
              <a:t>alleles</a:t>
            </a:r>
            <a:r>
              <a:rPr lang="en-GB" sz="2000" dirty="0" smtClean="0"/>
              <a:t> (i.e. polymorphic) and therefore different g</a:t>
            </a:r>
            <a:r>
              <a:rPr lang="en-GB" sz="2000" u="sng" dirty="0" smtClean="0"/>
              <a:t>enot</a:t>
            </a:r>
            <a:r>
              <a:rPr lang="en-GB" sz="2000" dirty="0" smtClean="0"/>
              <a:t>yp</a:t>
            </a:r>
            <a:r>
              <a:rPr lang="en-GB" sz="2000" u="sng" dirty="0" smtClean="0"/>
              <a:t>es</a:t>
            </a:r>
            <a:endParaRPr lang="en-GB" sz="2000" u="sng" dirty="0"/>
          </a:p>
        </p:txBody>
      </p:sp>
      <p:sp>
        <p:nvSpPr>
          <p:cNvPr id="30" name="TextBox 41"/>
          <p:cNvSpPr txBox="1"/>
          <p:nvPr/>
        </p:nvSpPr>
        <p:spPr>
          <a:xfrm>
            <a:off x="1825459" y="4273297"/>
            <a:ext cx="288032"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T</a:t>
            </a:r>
            <a:endParaRPr lang="en-GB" sz="1200" b="1" dirty="0">
              <a:solidFill>
                <a:schemeClr val="bg1"/>
              </a:solidFill>
            </a:endParaRPr>
          </a:p>
        </p:txBody>
      </p:sp>
      <p:sp>
        <p:nvSpPr>
          <p:cNvPr id="55" name="TextBox 41"/>
          <p:cNvSpPr txBox="1"/>
          <p:nvPr/>
        </p:nvSpPr>
        <p:spPr>
          <a:xfrm>
            <a:off x="2761563" y="4277627"/>
            <a:ext cx="288032"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T</a:t>
            </a:r>
            <a:endParaRPr lang="en-GB" sz="1200" b="1" dirty="0">
              <a:solidFill>
                <a:schemeClr val="bg1"/>
              </a:solidFill>
            </a:endParaRPr>
          </a:p>
        </p:txBody>
      </p:sp>
      <p:sp>
        <p:nvSpPr>
          <p:cNvPr id="57" name="TextBox 41"/>
          <p:cNvSpPr txBox="1"/>
          <p:nvPr/>
        </p:nvSpPr>
        <p:spPr>
          <a:xfrm>
            <a:off x="3913691" y="4279484"/>
            <a:ext cx="288032"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T</a:t>
            </a:r>
            <a:endParaRPr lang="en-GB" sz="1200" b="1" dirty="0">
              <a:solidFill>
                <a:schemeClr val="bg1"/>
              </a:solidFill>
            </a:endParaRPr>
          </a:p>
        </p:txBody>
      </p:sp>
      <p:sp>
        <p:nvSpPr>
          <p:cNvPr id="58" name="TextBox 41"/>
          <p:cNvSpPr txBox="1"/>
          <p:nvPr/>
        </p:nvSpPr>
        <p:spPr>
          <a:xfrm>
            <a:off x="4917239" y="4285518"/>
            <a:ext cx="288032"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T</a:t>
            </a:r>
            <a:endParaRPr lang="en-GB" sz="1200" b="1" dirty="0">
              <a:solidFill>
                <a:schemeClr val="bg1"/>
              </a:solidFill>
            </a:endParaRPr>
          </a:p>
        </p:txBody>
      </p:sp>
      <p:sp>
        <p:nvSpPr>
          <p:cNvPr id="59" name="TextBox 41"/>
          <p:cNvSpPr txBox="1"/>
          <p:nvPr/>
        </p:nvSpPr>
        <p:spPr>
          <a:xfrm>
            <a:off x="6060522" y="4277385"/>
            <a:ext cx="314850"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T</a:t>
            </a:r>
            <a:endParaRPr lang="en-GB" sz="1200" b="1" dirty="0">
              <a:solidFill>
                <a:schemeClr val="bg1"/>
              </a:solidFill>
            </a:endParaRPr>
          </a:p>
        </p:txBody>
      </p:sp>
      <p:sp>
        <p:nvSpPr>
          <p:cNvPr id="60" name="TextBox 41"/>
          <p:cNvSpPr txBox="1"/>
          <p:nvPr/>
        </p:nvSpPr>
        <p:spPr>
          <a:xfrm>
            <a:off x="7086234" y="4279484"/>
            <a:ext cx="314850"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T</a:t>
            </a:r>
            <a:endParaRPr lang="en-GB" sz="1200" b="1" dirty="0">
              <a:solidFill>
                <a:schemeClr val="bg1"/>
              </a:solidFill>
            </a:endParaRPr>
          </a:p>
        </p:txBody>
      </p:sp>
      <p:cxnSp>
        <p:nvCxnSpPr>
          <p:cNvPr id="6" name="Straight Connector 5"/>
          <p:cNvCxnSpPr/>
          <p:nvPr/>
        </p:nvCxnSpPr>
        <p:spPr>
          <a:xfrm>
            <a:off x="1475656" y="3769241"/>
            <a:ext cx="6696744" cy="0"/>
          </a:xfrm>
          <a:prstGeom prst="line">
            <a:avLst/>
          </a:prstGeom>
          <a:ln w="28575">
            <a:solidFill>
              <a:srgbClr val="FF0000"/>
            </a:solidFill>
            <a:prstDash val="sysDash"/>
          </a:ln>
        </p:spPr>
        <p:style>
          <a:lnRef idx="1">
            <a:schemeClr val="dk1"/>
          </a:lnRef>
          <a:fillRef idx="0">
            <a:schemeClr val="dk1"/>
          </a:fillRef>
          <a:effectRef idx="0">
            <a:schemeClr val="dk1"/>
          </a:effectRef>
          <a:fontRef idx="minor">
            <a:schemeClr val="tx1"/>
          </a:fontRef>
        </p:style>
      </p:cxnSp>
      <p:cxnSp>
        <p:nvCxnSpPr>
          <p:cNvPr id="61" name="Straight Connector 60"/>
          <p:cNvCxnSpPr/>
          <p:nvPr/>
        </p:nvCxnSpPr>
        <p:spPr>
          <a:xfrm>
            <a:off x="1483774" y="4038432"/>
            <a:ext cx="6696744" cy="0"/>
          </a:xfrm>
          <a:prstGeom prst="line">
            <a:avLst/>
          </a:prstGeom>
          <a:ln w="28575">
            <a:solidFill>
              <a:srgbClr val="FF0000"/>
            </a:solidFill>
            <a:prstDash val="sysDash"/>
          </a:ln>
        </p:spPr>
        <p:style>
          <a:lnRef idx="1">
            <a:schemeClr val="dk1"/>
          </a:lnRef>
          <a:fillRef idx="0">
            <a:schemeClr val="dk1"/>
          </a:fillRef>
          <a:effectRef idx="0">
            <a:schemeClr val="dk1"/>
          </a:effectRef>
          <a:fontRef idx="minor">
            <a:schemeClr val="tx1"/>
          </a:fontRef>
        </p:style>
      </p:cxnSp>
      <p:sp>
        <p:nvSpPr>
          <p:cNvPr id="62" name="36 CuadroTexto"/>
          <p:cNvSpPr txBox="1"/>
          <p:nvPr/>
        </p:nvSpPr>
        <p:spPr>
          <a:xfrm>
            <a:off x="8201433" y="3615352"/>
            <a:ext cx="902811" cy="584775"/>
          </a:xfrm>
          <a:prstGeom prst="rect">
            <a:avLst/>
          </a:prstGeom>
          <a:noFill/>
        </p:spPr>
        <p:txBody>
          <a:bodyPr wrap="none" rtlCol="0">
            <a:spAutoFit/>
          </a:bodyPr>
          <a:lstStyle/>
          <a:p>
            <a:r>
              <a:rPr lang="en-GB" sz="3200" dirty="0" smtClean="0"/>
              <a:t>SNP</a:t>
            </a:r>
            <a:endParaRPr lang="en-GB" sz="3200" dirty="0"/>
          </a:p>
        </p:txBody>
      </p:sp>
    </p:spTree>
    <p:extLst>
      <p:ext uri="{BB962C8B-B14F-4D97-AF65-F5344CB8AC3E}">
        <p14:creationId xmlns:p14="http://schemas.microsoft.com/office/powerpoint/2010/main" val="399540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41"/>
                                        </p:tgtEl>
                                        <p:attrNameLst>
                                          <p:attrName>style.visibility</p:attrName>
                                        </p:attrNameLst>
                                      </p:cBhvr>
                                      <p:to>
                                        <p:strVal val="hidden"/>
                                      </p:to>
                                    </p:set>
                                  </p:childTnLst>
                                </p:cTn>
                              </p:par>
                            </p:childTnLst>
                          </p:cTn>
                        </p:par>
                        <p:par>
                          <p:cTn id="15" fill="hold">
                            <p:stCondLst>
                              <p:cond delay="0"/>
                            </p:stCondLst>
                            <p:childTnLst>
                              <p:par>
                                <p:cTn id="16" presetID="1" presetClass="exit" presetSubtype="0" fill="hold" nodeType="afterEffect">
                                  <p:stCondLst>
                                    <p:cond delay="0"/>
                                  </p:stCondLst>
                                  <p:childTnLst>
                                    <p:set>
                                      <p:cBhvr>
                                        <p:cTn id="17" dur="1" fill="hold">
                                          <p:stCondLst>
                                            <p:cond delay="0"/>
                                          </p:stCondLst>
                                        </p:cTn>
                                        <p:tgtEl>
                                          <p:spTgt spid="47"/>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5" grpId="0" animBg="1"/>
      <p:bldP spid="57" grpId="0" animBg="1"/>
      <p:bldP spid="58" grpId="0" animBg="1"/>
      <p:bldP spid="59" grpId="0" animBg="1"/>
      <p:bldP spid="60" grpId="0" animBg="1"/>
      <p:bldP spid="6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5</a:t>
            </a:fld>
            <a:endParaRPr lang="en-GB"/>
          </a:p>
        </p:txBody>
      </p:sp>
      <p:sp>
        <p:nvSpPr>
          <p:cNvPr id="5" name="Title 1"/>
          <p:cNvSpPr txBox="1">
            <a:spLocks/>
          </p:cNvSpPr>
          <p:nvPr/>
        </p:nvSpPr>
        <p:spPr>
          <a:xfrm>
            <a:off x="1259632" y="4365104"/>
            <a:ext cx="7674056" cy="2334861"/>
          </a:xfrm>
          <a:prstGeom prst="rect">
            <a:avLst/>
          </a:prstGeom>
        </p:spPr>
        <p:txBody>
          <a:bodyPr anchor="ctr">
            <a:normAutofit fontScale="82500" lnSpcReduction="200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lvl="1" indent="-457200">
              <a:spcBef>
                <a:spcPct val="0"/>
              </a:spcBef>
              <a:buFont typeface="Arial" panose="020B0604020202020204" pitchFamily="34" charset="0"/>
              <a:buChar char="•"/>
            </a:pPr>
            <a:r>
              <a:rPr lang="en-GB" sz="2700" kern="0" dirty="0" smtClean="0">
                <a:solidFill>
                  <a:sysClr val="windowText" lastClr="000000"/>
                </a:solidFill>
              </a:rPr>
              <a:t>Is SNP (or genotype) </a:t>
            </a:r>
            <a:r>
              <a:rPr lang="en-GB" sz="2700" kern="0" dirty="0">
                <a:solidFill>
                  <a:sysClr val="windowText" lastClr="000000"/>
                </a:solidFill>
              </a:rPr>
              <a:t>associated with disease/trait?</a:t>
            </a:r>
          </a:p>
          <a:p>
            <a:pPr lvl="2" indent="-457200">
              <a:spcBef>
                <a:spcPct val="0"/>
              </a:spcBef>
              <a:buFont typeface="Arial" panose="020B0604020202020204" pitchFamily="34" charset="0"/>
              <a:buChar char="•"/>
            </a:pPr>
            <a:r>
              <a:rPr lang="en-GB" sz="2700" kern="0" dirty="0">
                <a:solidFill>
                  <a:sysClr val="windowText" lastClr="000000"/>
                </a:solidFill>
              </a:rPr>
              <a:t>Analyse (hundreds of thousands) SNPs from across the </a:t>
            </a:r>
            <a:r>
              <a:rPr lang="en-GB" sz="2700" kern="0" dirty="0" smtClean="0">
                <a:solidFill>
                  <a:sysClr val="windowText" lastClr="000000"/>
                </a:solidFill>
              </a:rPr>
              <a:t>genome, in a </a:t>
            </a:r>
            <a:r>
              <a:rPr lang="en-GB" sz="2700" kern="0" dirty="0">
                <a:solidFill>
                  <a:sysClr val="windowText" lastClr="000000"/>
                </a:solidFill>
              </a:rPr>
              <a:t>large </a:t>
            </a:r>
            <a:r>
              <a:rPr lang="en-GB" sz="2700" kern="0" dirty="0" smtClean="0">
                <a:solidFill>
                  <a:sysClr val="windowText" lastClr="000000"/>
                </a:solidFill>
              </a:rPr>
              <a:t>number </a:t>
            </a:r>
            <a:r>
              <a:rPr lang="en-GB" sz="2700" kern="0" dirty="0">
                <a:solidFill>
                  <a:sysClr val="windowText" lastClr="000000"/>
                </a:solidFill>
              </a:rPr>
              <a:t>of </a:t>
            </a:r>
            <a:r>
              <a:rPr lang="en-GB" sz="2700" kern="0" dirty="0" smtClean="0">
                <a:solidFill>
                  <a:sysClr val="windowText" lastClr="000000"/>
                </a:solidFill>
              </a:rPr>
              <a:t>individuals (usually tens of thousands) = genome-wide association study (GWAS)</a:t>
            </a:r>
          </a:p>
          <a:p>
            <a:pPr lvl="2" indent="-457200">
              <a:spcBef>
                <a:spcPct val="0"/>
              </a:spcBef>
              <a:buFont typeface="Arial" panose="020B0604020202020204" pitchFamily="34" charset="0"/>
              <a:buChar char="•"/>
            </a:pPr>
            <a:endParaRPr lang="en-GB" sz="2700" kern="0" dirty="0">
              <a:solidFill>
                <a:sysClr val="windowText" lastClr="000000"/>
              </a:solidFill>
            </a:endParaRPr>
          </a:p>
          <a:p>
            <a:pPr lvl="1" indent="-457200">
              <a:spcBef>
                <a:spcPct val="0"/>
              </a:spcBef>
              <a:buFont typeface="Arial" panose="020B0604020202020204" pitchFamily="34" charset="0"/>
              <a:buChar char="•"/>
            </a:pPr>
            <a:r>
              <a:rPr lang="en-GB" sz="2700" kern="0" dirty="0">
                <a:solidFill>
                  <a:sysClr val="windowText" lastClr="000000"/>
                </a:solidFill>
              </a:rPr>
              <a:t>SNPs identified through </a:t>
            </a:r>
            <a:r>
              <a:rPr lang="en-GB" sz="2700" kern="0" dirty="0" smtClean="0">
                <a:solidFill>
                  <a:sysClr val="windowText" lastClr="000000"/>
                </a:solidFill>
              </a:rPr>
              <a:t>GWASs </a:t>
            </a:r>
            <a:r>
              <a:rPr lang="en-GB" sz="2700" kern="0" dirty="0">
                <a:solidFill>
                  <a:sysClr val="windowText" lastClr="000000"/>
                </a:solidFill>
              </a:rPr>
              <a:t>may improve our biological understanding of </a:t>
            </a:r>
            <a:r>
              <a:rPr lang="en-GB" sz="2700" kern="0" dirty="0" smtClean="0">
                <a:solidFill>
                  <a:sysClr val="windowText" lastClr="000000"/>
                </a:solidFill>
              </a:rPr>
              <a:t>disease with ultimate aim </a:t>
            </a:r>
            <a:r>
              <a:rPr lang="en-GB" sz="2700" kern="0" dirty="0">
                <a:solidFill>
                  <a:sysClr val="windowText" lastClr="000000"/>
                </a:solidFill>
              </a:rPr>
              <a:t>of </a:t>
            </a:r>
            <a:r>
              <a:rPr lang="en-GB" sz="2700" kern="0" dirty="0" smtClean="0">
                <a:solidFill>
                  <a:sysClr val="windowText" lastClr="000000"/>
                </a:solidFill>
              </a:rPr>
              <a:t>prevention, improvement </a:t>
            </a:r>
            <a:r>
              <a:rPr lang="en-GB" sz="2700" kern="0" dirty="0">
                <a:solidFill>
                  <a:sysClr val="windowText" lastClr="000000"/>
                </a:solidFill>
              </a:rPr>
              <a:t>in diagnostics and treatment (</a:t>
            </a:r>
            <a:r>
              <a:rPr lang="en-GB" sz="2700" kern="0" dirty="0" smtClean="0">
                <a:solidFill>
                  <a:sysClr val="windowText" lastClr="000000"/>
                </a:solidFill>
              </a:rPr>
              <a:t>e.g. </a:t>
            </a:r>
            <a:r>
              <a:rPr lang="en-GB" sz="2700" kern="0" dirty="0">
                <a:solidFill>
                  <a:sysClr val="windowText" lastClr="000000"/>
                </a:solidFill>
              </a:rPr>
              <a:t>drug targets</a:t>
            </a:r>
            <a:r>
              <a:rPr lang="en-GB" sz="2700" kern="0" dirty="0" smtClean="0">
                <a:solidFill>
                  <a:sysClr val="windowText" lastClr="000000"/>
                </a:solidFill>
              </a:rPr>
              <a:t>)</a:t>
            </a:r>
            <a:endParaRPr lang="en-US" kern="0" dirty="0" smtClean="0">
              <a:solidFill>
                <a:sysClr val="windowText" lastClr="000000"/>
              </a:solidFill>
            </a:endParaRPr>
          </a:p>
        </p:txBody>
      </p:sp>
      <p:pic>
        <p:nvPicPr>
          <p:cNvPr id="6" name="Picture 2"/>
          <p:cNvPicPr>
            <a:picLocks noChangeAspect="1" noChangeArrowheads="1"/>
          </p:cNvPicPr>
          <p:nvPr/>
        </p:nvPicPr>
        <p:blipFill>
          <a:blip r:embed="rId3" cstate="print"/>
          <a:srcRect/>
          <a:stretch>
            <a:fillRect/>
          </a:stretch>
        </p:blipFill>
        <p:spPr bwMode="auto">
          <a:xfrm>
            <a:off x="1619672" y="1474286"/>
            <a:ext cx="6937541" cy="2376264"/>
          </a:xfrm>
          <a:prstGeom prst="rect">
            <a:avLst/>
          </a:prstGeom>
          <a:noFill/>
          <a:ln w="9525">
            <a:noFill/>
            <a:miter lim="800000"/>
            <a:headEnd/>
            <a:tailEnd/>
          </a:ln>
        </p:spPr>
      </p:pic>
      <p:sp>
        <p:nvSpPr>
          <p:cNvPr id="7" name="TextBox 34"/>
          <p:cNvSpPr txBox="1"/>
          <p:nvPr/>
        </p:nvSpPr>
        <p:spPr>
          <a:xfrm>
            <a:off x="2555775" y="3418502"/>
            <a:ext cx="606051" cy="369887"/>
          </a:xfrm>
          <a:prstGeom prst="rect">
            <a:avLst/>
          </a:prstGeom>
        </p:spPr>
        <p:style>
          <a:lnRef idx="0">
            <a:scrgbClr r="0" g="0" b="0"/>
          </a:lnRef>
          <a:fillRef idx="1001">
            <a:schemeClr val="lt1"/>
          </a:fillRef>
          <a:effectRef idx="0">
            <a:scrgbClr r="0" g="0" b="0"/>
          </a:effectRef>
          <a:fontRef idx="major"/>
        </p:style>
        <p:txBody>
          <a:bodyPr wrap="square">
            <a:spAutoFit/>
          </a:bodyPr>
          <a:lstStyle/>
          <a:p>
            <a:pPr>
              <a:defRPr/>
            </a:pPr>
            <a:r>
              <a:rPr lang="en-GB" b="1" dirty="0" smtClean="0"/>
              <a:t>AA</a:t>
            </a:r>
            <a:endParaRPr lang="en-GB" b="1" dirty="0"/>
          </a:p>
        </p:txBody>
      </p:sp>
      <p:sp>
        <p:nvSpPr>
          <p:cNvPr id="8" name="TextBox 35"/>
          <p:cNvSpPr txBox="1"/>
          <p:nvPr/>
        </p:nvSpPr>
        <p:spPr>
          <a:xfrm>
            <a:off x="4822575" y="3418502"/>
            <a:ext cx="571500" cy="369887"/>
          </a:xfrm>
          <a:prstGeom prst="rect">
            <a:avLst/>
          </a:prstGeom>
        </p:spPr>
        <p:style>
          <a:lnRef idx="0">
            <a:scrgbClr r="0" g="0" b="0"/>
          </a:lnRef>
          <a:fillRef idx="1001">
            <a:schemeClr val="lt1"/>
          </a:fillRef>
          <a:effectRef idx="0">
            <a:scrgbClr r="0" g="0" b="0"/>
          </a:effectRef>
          <a:fontRef idx="major"/>
        </p:style>
        <p:txBody>
          <a:bodyPr>
            <a:spAutoFit/>
          </a:bodyPr>
          <a:lstStyle/>
          <a:p>
            <a:pPr>
              <a:defRPr/>
            </a:pPr>
            <a:r>
              <a:rPr lang="en-GB" b="1" dirty="0" smtClean="0"/>
              <a:t>A</a:t>
            </a:r>
            <a:r>
              <a:rPr lang="en-GB" b="1" dirty="0" smtClean="0">
                <a:solidFill>
                  <a:srgbClr val="FF0000"/>
                </a:solidFill>
              </a:rPr>
              <a:t>G</a:t>
            </a:r>
            <a:endParaRPr lang="en-GB" b="1" dirty="0">
              <a:solidFill>
                <a:srgbClr val="FF0000"/>
              </a:solidFill>
            </a:endParaRPr>
          </a:p>
        </p:txBody>
      </p:sp>
      <p:sp>
        <p:nvSpPr>
          <p:cNvPr id="9" name="TextBox 36"/>
          <p:cNvSpPr txBox="1"/>
          <p:nvPr/>
        </p:nvSpPr>
        <p:spPr>
          <a:xfrm>
            <a:off x="6949789" y="3418502"/>
            <a:ext cx="532518" cy="369332"/>
          </a:xfrm>
          <a:prstGeom prst="rect">
            <a:avLst/>
          </a:prstGeom>
        </p:spPr>
        <p:style>
          <a:lnRef idx="0">
            <a:scrgbClr r="0" g="0" b="0"/>
          </a:lnRef>
          <a:fillRef idx="1001">
            <a:schemeClr val="lt1"/>
          </a:fillRef>
          <a:effectRef idx="0">
            <a:scrgbClr r="0" g="0" b="0"/>
          </a:effectRef>
          <a:fontRef idx="major"/>
        </p:style>
        <p:txBody>
          <a:bodyPr wrap="none">
            <a:spAutoFit/>
          </a:bodyPr>
          <a:lstStyle/>
          <a:p>
            <a:pPr>
              <a:defRPr/>
            </a:pPr>
            <a:r>
              <a:rPr lang="en-GB" b="1" dirty="0" smtClean="0">
                <a:solidFill>
                  <a:srgbClr val="FF0000"/>
                </a:solidFill>
              </a:rPr>
              <a:t> GG</a:t>
            </a:r>
          </a:p>
        </p:txBody>
      </p:sp>
      <p:sp>
        <p:nvSpPr>
          <p:cNvPr id="10" name="TextBox 41"/>
          <p:cNvSpPr txBox="1"/>
          <p:nvPr/>
        </p:nvSpPr>
        <p:spPr>
          <a:xfrm>
            <a:off x="2051720" y="2482398"/>
            <a:ext cx="288032"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smtClean="0">
                <a:solidFill>
                  <a:schemeClr val="bg1"/>
                </a:solidFill>
              </a:rPr>
              <a:t>A</a:t>
            </a:r>
            <a:endParaRPr lang="en-GB" sz="1200" b="1" dirty="0">
              <a:solidFill>
                <a:schemeClr val="bg1"/>
              </a:solidFill>
            </a:endParaRPr>
          </a:p>
        </p:txBody>
      </p:sp>
      <p:sp>
        <p:nvSpPr>
          <p:cNvPr id="11" name="TextBox 43"/>
          <p:cNvSpPr txBox="1"/>
          <p:nvPr/>
        </p:nvSpPr>
        <p:spPr>
          <a:xfrm>
            <a:off x="2987824" y="2482398"/>
            <a:ext cx="288032"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smtClean="0">
                <a:solidFill>
                  <a:schemeClr val="bg1"/>
                </a:solidFill>
              </a:rPr>
              <a:t>A</a:t>
            </a:r>
            <a:endParaRPr lang="en-GB" sz="1200" b="1" dirty="0">
              <a:solidFill>
                <a:schemeClr val="bg1"/>
              </a:solidFill>
            </a:endParaRPr>
          </a:p>
        </p:txBody>
      </p:sp>
      <p:sp>
        <p:nvSpPr>
          <p:cNvPr id="12" name="TextBox 44"/>
          <p:cNvSpPr txBox="1"/>
          <p:nvPr/>
        </p:nvSpPr>
        <p:spPr>
          <a:xfrm>
            <a:off x="4139952" y="2482398"/>
            <a:ext cx="288032" cy="276999"/>
          </a:xfrm>
          <a:prstGeom prst="rect">
            <a:avLst/>
          </a:prstGeom>
          <a:solidFill>
            <a:schemeClr val="tx1"/>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smtClean="0">
                <a:solidFill>
                  <a:schemeClr val="bg1"/>
                </a:solidFill>
              </a:rPr>
              <a:t>A</a:t>
            </a:r>
            <a:endParaRPr lang="en-GB" sz="1200" b="1" dirty="0">
              <a:solidFill>
                <a:schemeClr val="bg1"/>
              </a:solidFill>
            </a:endParaRPr>
          </a:p>
        </p:txBody>
      </p:sp>
      <p:sp>
        <p:nvSpPr>
          <p:cNvPr id="13" name="TextBox 50"/>
          <p:cNvSpPr txBox="1"/>
          <p:nvPr/>
        </p:nvSpPr>
        <p:spPr>
          <a:xfrm>
            <a:off x="5148064" y="2482398"/>
            <a:ext cx="288032" cy="276999"/>
          </a:xfrm>
          <a:prstGeom prst="rect">
            <a:avLst/>
          </a:prstGeom>
          <a:solidFill>
            <a:srgbClr val="FF0000"/>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G</a:t>
            </a:r>
            <a:endParaRPr lang="en-GB" sz="1200" b="1" dirty="0">
              <a:solidFill>
                <a:schemeClr val="bg1"/>
              </a:solidFill>
            </a:endParaRPr>
          </a:p>
        </p:txBody>
      </p:sp>
      <p:sp>
        <p:nvSpPr>
          <p:cNvPr id="14" name="TextBox 51"/>
          <p:cNvSpPr txBox="1"/>
          <p:nvPr/>
        </p:nvSpPr>
        <p:spPr>
          <a:xfrm>
            <a:off x="6300192" y="2482398"/>
            <a:ext cx="288032" cy="276999"/>
          </a:xfrm>
          <a:prstGeom prst="rect">
            <a:avLst/>
          </a:prstGeom>
          <a:solidFill>
            <a:srgbClr val="FF0000"/>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G</a:t>
            </a:r>
            <a:endParaRPr lang="en-GB" sz="1200" b="1" dirty="0">
              <a:solidFill>
                <a:schemeClr val="bg1"/>
              </a:solidFill>
            </a:endParaRPr>
          </a:p>
        </p:txBody>
      </p:sp>
      <p:sp>
        <p:nvSpPr>
          <p:cNvPr id="15" name="TextBox 52"/>
          <p:cNvSpPr txBox="1"/>
          <p:nvPr/>
        </p:nvSpPr>
        <p:spPr>
          <a:xfrm>
            <a:off x="7308304" y="2482398"/>
            <a:ext cx="288032" cy="276999"/>
          </a:xfrm>
          <a:prstGeom prst="rect">
            <a:avLst/>
          </a:prstGeom>
          <a:solidFill>
            <a:srgbClr val="FF0000"/>
          </a:solidFill>
        </p:spPr>
        <p:style>
          <a:lnRef idx="0">
            <a:scrgbClr r="0" g="0" b="0"/>
          </a:lnRef>
          <a:fillRef idx="1001">
            <a:schemeClr val="lt1"/>
          </a:fillRef>
          <a:effectRef idx="0">
            <a:scrgbClr r="0" g="0" b="0"/>
          </a:effectRef>
          <a:fontRef idx="major"/>
        </p:style>
        <p:txBody>
          <a:bodyPr wrap="square">
            <a:spAutoFit/>
          </a:bodyPr>
          <a:lstStyle/>
          <a:p>
            <a:pPr>
              <a:defRPr/>
            </a:pPr>
            <a:r>
              <a:rPr lang="en-GB" sz="1200" b="1" dirty="0" smtClean="0">
                <a:solidFill>
                  <a:schemeClr val="bg1"/>
                </a:solidFill>
              </a:rPr>
              <a:t>G</a:t>
            </a:r>
            <a:endParaRPr lang="en-GB" sz="1200" b="1" dirty="0">
              <a:solidFill>
                <a:schemeClr val="bg1"/>
              </a:solidFill>
            </a:endParaRPr>
          </a:p>
        </p:txBody>
      </p:sp>
      <p:sp>
        <p:nvSpPr>
          <p:cNvPr id="16" name="TextBox 15"/>
          <p:cNvSpPr txBox="1"/>
          <p:nvPr/>
        </p:nvSpPr>
        <p:spPr>
          <a:xfrm>
            <a:off x="1865683" y="3778542"/>
            <a:ext cx="1913003" cy="369332"/>
          </a:xfrm>
          <a:prstGeom prst="rect">
            <a:avLst/>
          </a:prstGeom>
          <a:noFill/>
        </p:spPr>
        <p:txBody>
          <a:bodyPr wrap="square" rtlCol="0">
            <a:spAutoFit/>
          </a:bodyPr>
          <a:lstStyle/>
          <a:p>
            <a:pPr algn="ctr"/>
            <a:r>
              <a:rPr lang="en-GB" dirty="0" smtClean="0"/>
              <a:t>Does not smoke</a:t>
            </a:r>
            <a:endParaRPr lang="en-GB" dirty="0"/>
          </a:p>
        </p:txBody>
      </p:sp>
      <p:sp>
        <p:nvSpPr>
          <p:cNvPr id="17" name="TextBox 16"/>
          <p:cNvSpPr txBox="1"/>
          <p:nvPr/>
        </p:nvSpPr>
        <p:spPr>
          <a:xfrm>
            <a:off x="3895040" y="3778543"/>
            <a:ext cx="2421530" cy="369332"/>
          </a:xfrm>
          <a:prstGeom prst="rect">
            <a:avLst/>
          </a:prstGeom>
          <a:noFill/>
        </p:spPr>
        <p:txBody>
          <a:bodyPr wrap="square" rtlCol="0">
            <a:spAutoFit/>
          </a:bodyPr>
          <a:lstStyle/>
          <a:p>
            <a:pPr algn="ctr"/>
            <a:r>
              <a:rPr lang="en-GB" dirty="0" smtClean="0"/>
              <a:t>Smokes</a:t>
            </a:r>
            <a:endParaRPr lang="en-GB" dirty="0"/>
          </a:p>
        </p:txBody>
      </p:sp>
      <p:sp>
        <p:nvSpPr>
          <p:cNvPr id="18" name="TextBox 17"/>
          <p:cNvSpPr txBox="1"/>
          <p:nvPr/>
        </p:nvSpPr>
        <p:spPr>
          <a:xfrm>
            <a:off x="6346407" y="3778543"/>
            <a:ext cx="2013056" cy="369332"/>
          </a:xfrm>
          <a:prstGeom prst="rect">
            <a:avLst/>
          </a:prstGeom>
          <a:noFill/>
        </p:spPr>
        <p:txBody>
          <a:bodyPr wrap="square" rtlCol="0">
            <a:spAutoFit/>
          </a:bodyPr>
          <a:lstStyle/>
          <a:p>
            <a:pPr algn="ctr"/>
            <a:r>
              <a:rPr lang="en-GB" dirty="0" smtClean="0"/>
              <a:t>Smokes a lot</a:t>
            </a:r>
            <a:endParaRPr lang="en-GB" dirty="0"/>
          </a:p>
        </p:txBody>
      </p:sp>
      <p:sp>
        <p:nvSpPr>
          <p:cNvPr id="19" name="Title 1"/>
          <p:cNvSpPr txBox="1">
            <a:spLocks/>
          </p:cNvSpPr>
          <p:nvPr/>
        </p:nvSpPr>
        <p:spPr>
          <a:xfrm>
            <a:off x="1113141" y="197768"/>
            <a:ext cx="7498080" cy="1143000"/>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GB" sz="3800" dirty="0" smtClean="0"/>
              <a:t>GE terminology – Association study</a:t>
            </a:r>
            <a:endParaRPr lang="en-GB" sz="3800" dirty="0"/>
          </a:p>
        </p:txBody>
      </p:sp>
    </p:spTree>
    <p:extLst>
      <p:ext uri="{BB962C8B-B14F-4D97-AF65-F5344CB8AC3E}">
        <p14:creationId xmlns:p14="http://schemas.microsoft.com/office/powerpoint/2010/main" val="56434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4" name="Slide Number Placeholder 3"/>
          <p:cNvSpPr>
            <a:spLocks noGrp="1"/>
          </p:cNvSpPr>
          <p:nvPr>
            <p:ph type="sldNum" sz="quarter" idx="12"/>
          </p:nvPr>
        </p:nvSpPr>
        <p:spPr>
          <a:xfrm>
            <a:off x="8613648" y="6296054"/>
            <a:ext cx="457200" cy="476250"/>
          </a:xfrm>
        </p:spPr>
        <p:txBody>
          <a:bodyPr/>
          <a:lstStyle/>
          <a:p>
            <a:fld id="{01186F5E-C15D-4D77-835E-44B16F21F441}" type="slidenum">
              <a:rPr lang="en-GB" smtClean="0"/>
              <a:t>6</a:t>
            </a:fld>
            <a:endParaRPr lang="en-GB"/>
          </a:p>
        </p:txBody>
      </p:sp>
      <p:sp>
        <p:nvSpPr>
          <p:cNvPr id="5" name="TextBox 4"/>
          <p:cNvSpPr txBox="1"/>
          <p:nvPr/>
        </p:nvSpPr>
        <p:spPr>
          <a:xfrm>
            <a:off x="1104925" y="3760117"/>
            <a:ext cx="3950249" cy="3046988"/>
          </a:xfrm>
          <a:prstGeom prst="rect">
            <a:avLst/>
          </a:prstGeom>
          <a:noFill/>
        </p:spPr>
        <p:txBody>
          <a:bodyPr wrap="square" rtlCol="0">
            <a:spAutoFit/>
          </a:bodyPr>
          <a:lstStyle/>
          <a:p>
            <a:pPr marL="285750" indent="-285750">
              <a:buFont typeface="Arial" panose="020B0604020202020204" pitchFamily="34" charset="0"/>
              <a:buChar char="•"/>
            </a:pPr>
            <a:r>
              <a:rPr lang="en-GB" dirty="0" smtClean="0"/>
              <a:t>Genotype counts:</a:t>
            </a:r>
            <a:br>
              <a:rPr lang="en-GB" dirty="0" smtClean="0"/>
            </a:br>
            <a:r>
              <a:rPr lang="en-GB" dirty="0" smtClean="0"/>
              <a:t>A/A=64, A/G=32, G/G=4</a:t>
            </a:r>
          </a:p>
          <a:p>
            <a:pPr marL="285750" indent="-285750">
              <a:buFont typeface="Arial" panose="020B0604020202020204" pitchFamily="34" charset="0"/>
              <a:buChar char="•"/>
            </a:pPr>
            <a:r>
              <a:rPr lang="en-GB" dirty="0" smtClean="0"/>
              <a:t>Minor allele = G</a:t>
            </a:r>
          </a:p>
          <a:p>
            <a:pPr marL="285750" indent="-285750">
              <a:buFont typeface="Arial" panose="020B0604020202020204" pitchFamily="34" charset="0"/>
              <a:buChar char="•"/>
            </a:pPr>
            <a:r>
              <a:rPr lang="en-GB" dirty="0" smtClean="0"/>
              <a:t>Minor allele count (</a:t>
            </a:r>
            <a:r>
              <a:rPr lang="en-GB" b="1" dirty="0" smtClean="0"/>
              <a:t>MAC</a:t>
            </a:r>
            <a:r>
              <a:rPr lang="en-GB" dirty="0" smtClean="0"/>
              <a:t>)</a:t>
            </a:r>
            <a:br>
              <a:rPr lang="en-GB" dirty="0" smtClean="0"/>
            </a:br>
            <a:r>
              <a:rPr lang="en-GB" dirty="0" smtClean="0"/>
              <a:t>= 2*4 (G/G) + 32 (A/G) = </a:t>
            </a:r>
            <a:r>
              <a:rPr lang="en-GB" b="1" dirty="0" smtClean="0"/>
              <a:t>40</a:t>
            </a:r>
          </a:p>
          <a:p>
            <a:pPr marL="285750" indent="-285750">
              <a:buFont typeface="Arial" panose="020B0604020202020204" pitchFamily="34" charset="0"/>
              <a:buChar char="•"/>
            </a:pPr>
            <a:r>
              <a:rPr lang="en-GB" dirty="0" smtClean="0"/>
              <a:t>Minor allele frequency (</a:t>
            </a:r>
            <a:r>
              <a:rPr lang="en-GB" b="1" dirty="0" smtClean="0"/>
              <a:t>MAF</a:t>
            </a:r>
            <a:r>
              <a:rPr lang="en-GB" dirty="0" smtClean="0"/>
              <a:t>)</a:t>
            </a:r>
            <a:br>
              <a:rPr lang="en-GB" dirty="0" smtClean="0"/>
            </a:br>
            <a:r>
              <a:rPr lang="en-GB" dirty="0" smtClean="0"/>
              <a:t>= MAC / (2 </a:t>
            </a:r>
            <a:r>
              <a:rPr lang="en-GB" dirty="0" err="1" smtClean="0"/>
              <a:t>chr</a:t>
            </a:r>
            <a:r>
              <a:rPr lang="en-GB" dirty="0" smtClean="0"/>
              <a:t> × 100 </a:t>
            </a:r>
            <a:r>
              <a:rPr lang="en-GB" dirty="0" err="1" smtClean="0"/>
              <a:t>indiv</a:t>
            </a:r>
            <a:r>
              <a:rPr lang="en-GB" dirty="0" smtClean="0"/>
              <a:t>)</a:t>
            </a:r>
            <a:br>
              <a:rPr lang="en-GB" dirty="0" smtClean="0"/>
            </a:br>
            <a:r>
              <a:rPr lang="en-GB" dirty="0" smtClean="0"/>
              <a:t>= 40 / 200 = </a:t>
            </a:r>
            <a:r>
              <a:rPr lang="en-GB" b="1" dirty="0" smtClean="0"/>
              <a:t>20%</a:t>
            </a:r>
          </a:p>
          <a:p>
            <a:r>
              <a:rPr lang="en-GB" sz="2400" dirty="0"/>
              <a:t> </a:t>
            </a:r>
            <a:r>
              <a:rPr lang="en-GB" sz="2400" dirty="0" smtClean="0"/>
              <a:t>    G allele at SNP 1 is a</a:t>
            </a:r>
          </a:p>
          <a:p>
            <a:r>
              <a:rPr lang="en-GB" sz="2400" b="1" dirty="0" smtClean="0"/>
              <a:t>Common variant (&gt;1%)</a:t>
            </a:r>
            <a:endParaRPr lang="en-GB" sz="2400" b="1" dirty="0"/>
          </a:p>
        </p:txBody>
      </p:sp>
      <p:grpSp>
        <p:nvGrpSpPr>
          <p:cNvPr id="6" name="Group 5"/>
          <p:cNvGrpSpPr/>
          <p:nvPr/>
        </p:nvGrpSpPr>
        <p:grpSpPr>
          <a:xfrm>
            <a:off x="1099432" y="1485869"/>
            <a:ext cx="3842833" cy="2150672"/>
            <a:chOff x="320039" y="1040844"/>
            <a:chExt cx="3877683" cy="2150672"/>
          </a:xfrm>
        </p:grpSpPr>
        <p:sp>
          <p:nvSpPr>
            <p:cNvPr id="7" name="Rectangle 6"/>
            <p:cNvSpPr/>
            <p:nvPr/>
          </p:nvSpPr>
          <p:spPr>
            <a:xfrm>
              <a:off x="341105" y="1367940"/>
              <a:ext cx="3856617" cy="1823576"/>
            </a:xfrm>
            <a:prstGeom prst="rect">
              <a:avLst/>
            </a:prstGeom>
          </p:spPr>
          <p:txBody>
            <a:bodyPr wrap="square">
              <a:spAutoFit/>
            </a:bodyPr>
            <a:lstStyle/>
            <a:p>
              <a:r>
                <a:rPr lang="pt-BR" sz="1250" dirty="0" smtClean="0"/>
                <a:t>A/A A/A A/</a:t>
              </a:r>
              <a:r>
                <a:rPr lang="pt-BR" sz="1250" dirty="0" smtClean="0">
                  <a:solidFill>
                    <a:srgbClr val="FF0000"/>
                  </a:solidFill>
                </a:rPr>
                <a:t>G</a:t>
              </a:r>
              <a:r>
                <a:rPr lang="pt-BR" sz="1250" dirty="0" smtClean="0"/>
                <a:t> A/A A/A A/A A/A A/</a:t>
              </a:r>
              <a:r>
                <a:rPr lang="pt-BR" sz="1250" dirty="0" smtClean="0">
                  <a:solidFill>
                    <a:srgbClr val="FF0000"/>
                  </a:solidFill>
                </a:rPr>
                <a:t>G</a:t>
              </a:r>
              <a:r>
                <a:rPr lang="pt-BR" sz="1250" dirty="0" smtClean="0"/>
                <a:t> </a:t>
              </a:r>
              <a:r>
                <a:rPr lang="pt-BR" sz="1250" dirty="0">
                  <a:solidFill>
                    <a:srgbClr val="FF0000"/>
                  </a:solidFill>
                </a:rPr>
                <a:t>G</a:t>
              </a:r>
              <a:r>
                <a:rPr lang="pt-BR" sz="1250" dirty="0"/>
                <a:t>/</a:t>
              </a:r>
              <a:r>
                <a:rPr lang="pt-BR" sz="1250" dirty="0">
                  <a:solidFill>
                    <a:srgbClr val="FF0000"/>
                  </a:solidFill>
                </a:rPr>
                <a:t>G</a:t>
              </a:r>
              <a:r>
                <a:rPr lang="pt-BR" sz="1250" dirty="0"/>
                <a:t> </a:t>
              </a:r>
              <a:r>
                <a:rPr lang="pt-BR" sz="1250" dirty="0" smtClean="0"/>
                <a:t>A/A A/</a:t>
              </a:r>
              <a:r>
                <a:rPr lang="pt-BR" sz="1250" dirty="0" smtClean="0">
                  <a:solidFill>
                    <a:srgbClr val="FF0000"/>
                  </a:solidFill>
                </a:rPr>
                <a:t>G</a:t>
              </a:r>
              <a:r>
                <a:rPr lang="pt-BR" sz="1250" dirty="0" smtClean="0"/>
                <a:t> A/A A/</a:t>
              </a:r>
              <a:r>
                <a:rPr lang="pt-BR" sz="1250" dirty="0" smtClean="0">
                  <a:solidFill>
                    <a:srgbClr val="FF0000"/>
                  </a:solidFill>
                </a:rPr>
                <a:t>G</a:t>
              </a:r>
              <a:r>
                <a:rPr lang="pt-BR" sz="1250" dirty="0" smtClean="0"/>
                <a:t> A/A A/</a:t>
              </a:r>
              <a:r>
                <a:rPr lang="pt-BR" sz="1250" dirty="0" smtClean="0">
                  <a:solidFill>
                    <a:srgbClr val="FF0000"/>
                  </a:solidFill>
                </a:rPr>
                <a:t>G</a:t>
              </a:r>
              <a:r>
                <a:rPr lang="pt-BR" sz="1250" dirty="0" smtClean="0"/>
                <a:t> A/A A/</a:t>
              </a:r>
              <a:r>
                <a:rPr lang="pt-BR" sz="1250" dirty="0" smtClean="0">
                  <a:solidFill>
                    <a:srgbClr val="FF0000"/>
                  </a:solidFill>
                </a:rPr>
                <a:t>G</a:t>
              </a:r>
              <a:r>
                <a:rPr lang="pt-BR" sz="1250" dirty="0" smtClean="0"/>
                <a:t> A/A A/A A/A A/A A/</a:t>
              </a:r>
              <a:r>
                <a:rPr lang="pt-BR" sz="1250" dirty="0" smtClean="0">
                  <a:solidFill>
                    <a:srgbClr val="FF0000"/>
                  </a:solidFill>
                </a:rPr>
                <a:t>G</a:t>
              </a:r>
              <a:r>
                <a:rPr lang="pt-BR" sz="1250" dirty="0" smtClean="0"/>
                <a:t> A/</a:t>
              </a:r>
              <a:r>
                <a:rPr lang="pt-BR" sz="1250" dirty="0" smtClean="0">
                  <a:solidFill>
                    <a:srgbClr val="FF0000"/>
                  </a:solidFill>
                </a:rPr>
                <a:t>G</a:t>
              </a:r>
              <a:r>
                <a:rPr lang="pt-BR" sz="1250" dirty="0" smtClean="0"/>
                <a:t> A/</a:t>
              </a:r>
              <a:r>
                <a:rPr lang="pt-BR" sz="1250" dirty="0" smtClean="0">
                  <a:solidFill>
                    <a:srgbClr val="FF0000"/>
                  </a:solidFill>
                </a:rPr>
                <a:t>G</a:t>
              </a:r>
              <a:r>
                <a:rPr lang="pt-BR" sz="1250" dirty="0" smtClean="0"/>
                <a:t> A/A A/A A/</a:t>
              </a:r>
              <a:r>
                <a:rPr lang="pt-BR" sz="1250" dirty="0" smtClean="0">
                  <a:solidFill>
                    <a:srgbClr val="FF0000"/>
                  </a:solidFill>
                </a:rPr>
                <a:t>G</a:t>
              </a:r>
              <a:r>
                <a:rPr lang="pt-BR" sz="1250" dirty="0" smtClean="0"/>
                <a:t> A/A A/A A/</a:t>
              </a:r>
              <a:r>
                <a:rPr lang="pt-BR" sz="1250" dirty="0" smtClean="0">
                  <a:solidFill>
                    <a:srgbClr val="FF0000"/>
                  </a:solidFill>
                </a:rPr>
                <a:t>G</a:t>
              </a:r>
              <a:r>
                <a:rPr lang="pt-BR" sz="1250" dirty="0" smtClean="0"/>
                <a:t> A/A A/</a:t>
              </a:r>
              <a:r>
                <a:rPr lang="pt-BR" sz="1250" dirty="0" smtClean="0">
                  <a:solidFill>
                    <a:srgbClr val="FF0000"/>
                  </a:solidFill>
                </a:rPr>
                <a:t>G</a:t>
              </a:r>
              <a:r>
                <a:rPr lang="pt-BR" sz="1250" dirty="0" smtClean="0"/>
                <a:t> A/A A/A A/</a:t>
              </a:r>
              <a:r>
                <a:rPr lang="pt-BR" sz="1250" dirty="0" smtClean="0">
                  <a:solidFill>
                    <a:srgbClr val="FF0000"/>
                  </a:solidFill>
                </a:rPr>
                <a:t>G</a:t>
              </a:r>
              <a:r>
                <a:rPr lang="pt-BR" sz="1250" dirty="0" smtClean="0"/>
                <a:t> A/A A/A A/A A/A A/A A/A A/</a:t>
              </a:r>
              <a:r>
                <a:rPr lang="pt-BR" sz="1250" dirty="0" smtClean="0">
                  <a:solidFill>
                    <a:srgbClr val="FF0000"/>
                  </a:solidFill>
                </a:rPr>
                <a:t>G</a:t>
              </a:r>
              <a:r>
                <a:rPr lang="pt-BR" sz="1250" dirty="0" smtClean="0"/>
                <a:t> </a:t>
              </a:r>
              <a:r>
                <a:rPr lang="pt-BR" sz="1250" dirty="0">
                  <a:solidFill>
                    <a:srgbClr val="FF0000"/>
                  </a:solidFill>
                </a:rPr>
                <a:t>G</a:t>
              </a:r>
              <a:r>
                <a:rPr lang="pt-BR" sz="1250" dirty="0"/>
                <a:t>/</a:t>
              </a:r>
              <a:r>
                <a:rPr lang="pt-BR" sz="1250" dirty="0">
                  <a:solidFill>
                    <a:srgbClr val="FF0000"/>
                  </a:solidFill>
                </a:rPr>
                <a:t>G</a:t>
              </a:r>
              <a:r>
                <a:rPr lang="pt-BR" sz="1250" dirty="0"/>
                <a:t> </a:t>
              </a:r>
              <a:r>
                <a:rPr lang="pt-BR" sz="1250" dirty="0" smtClean="0"/>
                <a:t>A/A A/A A/A A/</a:t>
              </a:r>
              <a:r>
                <a:rPr lang="pt-BR" sz="1250" dirty="0" smtClean="0">
                  <a:solidFill>
                    <a:srgbClr val="FF0000"/>
                  </a:solidFill>
                </a:rPr>
                <a:t>G</a:t>
              </a:r>
              <a:r>
                <a:rPr lang="pt-BR" sz="1250" dirty="0" smtClean="0"/>
                <a:t> A/A A/</a:t>
              </a:r>
              <a:r>
                <a:rPr lang="pt-BR" sz="1250" dirty="0" smtClean="0">
                  <a:solidFill>
                    <a:srgbClr val="FF0000"/>
                  </a:solidFill>
                </a:rPr>
                <a:t>G</a:t>
              </a:r>
              <a:r>
                <a:rPr lang="pt-BR" sz="1250" dirty="0" smtClean="0"/>
                <a:t> </a:t>
              </a:r>
              <a:r>
                <a:rPr lang="pt-BR" sz="1250" dirty="0"/>
                <a:t>A/A A/A A/A A/</a:t>
              </a:r>
              <a:r>
                <a:rPr lang="pt-BR" sz="1250" dirty="0">
                  <a:solidFill>
                    <a:srgbClr val="FF0000"/>
                  </a:solidFill>
                </a:rPr>
                <a:t>G</a:t>
              </a:r>
              <a:r>
                <a:rPr lang="pt-BR" sz="1250" dirty="0"/>
                <a:t> A/A A/A A/A A/A A/</a:t>
              </a:r>
              <a:r>
                <a:rPr lang="pt-BR" sz="1250" dirty="0">
                  <a:solidFill>
                    <a:srgbClr val="FF0000"/>
                  </a:solidFill>
                </a:rPr>
                <a:t>G</a:t>
              </a:r>
              <a:r>
                <a:rPr lang="pt-BR" sz="1250" dirty="0"/>
                <a:t> </a:t>
              </a:r>
              <a:r>
                <a:rPr lang="pt-BR" sz="1250" dirty="0">
                  <a:solidFill>
                    <a:srgbClr val="FF0000"/>
                  </a:solidFill>
                </a:rPr>
                <a:t>G</a:t>
              </a:r>
              <a:r>
                <a:rPr lang="pt-BR" sz="1250" dirty="0"/>
                <a:t>/</a:t>
              </a:r>
              <a:r>
                <a:rPr lang="pt-BR" sz="1250" dirty="0">
                  <a:solidFill>
                    <a:srgbClr val="FF0000"/>
                  </a:solidFill>
                </a:rPr>
                <a:t>G</a:t>
              </a:r>
              <a:r>
                <a:rPr lang="pt-BR" sz="1250" dirty="0"/>
                <a:t> A/A A/</a:t>
              </a:r>
              <a:r>
                <a:rPr lang="pt-BR" sz="1250" dirty="0">
                  <a:solidFill>
                    <a:srgbClr val="FF0000"/>
                  </a:solidFill>
                </a:rPr>
                <a:t>G</a:t>
              </a:r>
              <a:r>
                <a:rPr lang="pt-BR" sz="1250" dirty="0"/>
                <a:t> A/A A/</a:t>
              </a:r>
              <a:r>
                <a:rPr lang="pt-BR" sz="1250" dirty="0">
                  <a:solidFill>
                    <a:srgbClr val="FF0000"/>
                  </a:solidFill>
                </a:rPr>
                <a:t>G</a:t>
              </a:r>
              <a:r>
                <a:rPr lang="pt-BR" sz="1250" dirty="0"/>
                <a:t> A/A A/</a:t>
              </a:r>
              <a:r>
                <a:rPr lang="pt-BR" sz="1250" dirty="0">
                  <a:solidFill>
                    <a:srgbClr val="FF0000"/>
                  </a:solidFill>
                </a:rPr>
                <a:t>G</a:t>
              </a:r>
              <a:r>
                <a:rPr lang="pt-BR" sz="1250" dirty="0"/>
                <a:t> A/A A/</a:t>
              </a:r>
              <a:r>
                <a:rPr lang="pt-BR" sz="1250" dirty="0">
                  <a:solidFill>
                    <a:srgbClr val="FF0000"/>
                  </a:solidFill>
                </a:rPr>
                <a:t>G</a:t>
              </a:r>
              <a:r>
                <a:rPr lang="pt-BR" sz="1250" dirty="0"/>
                <a:t> A/A A/A A/A A/A A/</a:t>
              </a:r>
              <a:r>
                <a:rPr lang="pt-BR" sz="1250" dirty="0">
                  <a:solidFill>
                    <a:srgbClr val="FF0000"/>
                  </a:solidFill>
                </a:rPr>
                <a:t>G</a:t>
              </a:r>
              <a:r>
                <a:rPr lang="pt-BR" sz="1250" dirty="0"/>
                <a:t> A/</a:t>
              </a:r>
              <a:r>
                <a:rPr lang="pt-BR" sz="1250" dirty="0">
                  <a:solidFill>
                    <a:srgbClr val="FF0000"/>
                  </a:solidFill>
                </a:rPr>
                <a:t>G</a:t>
              </a:r>
              <a:r>
                <a:rPr lang="pt-BR" sz="1250" dirty="0"/>
                <a:t> A/</a:t>
              </a:r>
              <a:r>
                <a:rPr lang="pt-BR" sz="1250" dirty="0">
                  <a:solidFill>
                    <a:srgbClr val="FF0000"/>
                  </a:solidFill>
                </a:rPr>
                <a:t>G</a:t>
              </a:r>
              <a:r>
                <a:rPr lang="pt-BR" sz="1250" dirty="0"/>
                <a:t> A/A A/A A/</a:t>
              </a:r>
              <a:r>
                <a:rPr lang="pt-BR" sz="1250" dirty="0">
                  <a:solidFill>
                    <a:srgbClr val="FF0000"/>
                  </a:solidFill>
                </a:rPr>
                <a:t>G</a:t>
              </a:r>
              <a:r>
                <a:rPr lang="pt-BR" sz="1250" dirty="0"/>
                <a:t> A/A A/A A/</a:t>
              </a:r>
              <a:r>
                <a:rPr lang="pt-BR" sz="1250" dirty="0">
                  <a:solidFill>
                    <a:srgbClr val="FF0000"/>
                  </a:solidFill>
                </a:rPr>
                <a:t>G</a:t>
              </a:r>
              <a:r>
                <a:rPr lang="pt-BR" sz="1250" dirty="0"/>
                <a:t> A/A A/</a:t>
              </a:r>
              <a:r>
                <a:rPr lang="pt-BR" sz="1250" dirty="0">
                  <a:solidFill>
                    <a:srgbClr val="FF0000"/>
                  </a:solidFill>
                </a:rPr>
                <a:t>G</a:t>
              </a:r>
              <a:r>
                <a:rPr lang="pt-BR" sz="1250" dirty="0"/>
                <a:t> A/A A/A A/</a:t>
              </a:r>
              <a:r>
                <a:rPr lang="pt-BR" sz="1250" dirty="0">
                  <a:solidFill>
                    <a:srgbClr val="FF0000"/>
                  </a:solidFill>
                </a:rPr>
                <a:t>G</a:t>
              </a:r>
              <a:r>
                <a:rPr lang="pt-BR" sz="1250" dirty="0"/>
                <a:t> A/A A/A A/A A/A A/A A/A A/</a:t>
              </a:r>
              <a:r>
                <a:rPr lang="pt-BR" sz="1250" dirty="0">
                  <a:solidFill>
                    <a:srgbClr val="FF0000"/>
                  </a:solidFill>
                </a:rPr>
                <a:t>G</a:t>
              </a:r>
              <a:r>
                <a:rPr lang="pt-BR" sz="1250" dirty="0"/>
                <a:t> </a:t>
              </a:r>
              <a:r>
                <a:rPr lang="pt-BR" sz="1250" dirty="0">
                  <a:solidFill>
                    <a:srgbClr val="FF0000"/>
                  </a:solidFill>
                </a:rPr>
                <a:t>G</a:t>
              </a:r>
              <a:r>
                <a:rPr lang="pt-BR" sz="1250" dirty="0"/>
                <a:t>/</a:t>
              </a:r>
              <a:r>
                <a:rPr lang="pt-BR" sz="1250" dirty="0">
                  <a:solidFill>
                    <a:srgbClr val="FF0000"/>
                  </a:solidFill>
                </a:rPr>
                <a:t>G</a:t>
              </a:r>
              <a:r>
                <a:rPr lang="pt-BR" sz="1250" dirty="0"/>
                <a:t> A/A A/A A/A A/</a:t>
              </a:r>
              <a:r>
                <a:rPr lang="pt-BR" sz="1250" dirty="0">
                  <a:solidFill>
                    <a:srgbClr val="FF0000"/>
                  </a:solidFill>
                </a:rPr>
                <a:t>G</a:t>
              </a:r>
              <a:r>
                <a:rPr lang="pt-BR" sz="1250" dirty="0"/>
                <a:t> A/A A/</a:t>
              </a:r>
              <a:r>
                <a:rPr lang="pt-BR" sz="1250" dirty="0">
                  <a:solidFill>
                    <a:srgbClr val="FF0000"/>
                  </a:solidFill>
                </a:rPr>
                <a:t>G</a:t>
              </a:r>
              <a:r>
                <a:rPr lang="pt-BR" sz="1250" dirty="0"/>
                <a:t> </a:t>
              </a:r>
              <a:r>
                <a:rPr lang="pt-BR" sz="1250" dirty="0" smtClean="0"/>
                <a:t>A/A</a:t>
              </a:r>
              <a:endParaRPr lang="en-GB" sz="1250" dirty="0"/>
            </a:p>
          </p:txBody>
        </p:sp>
        <p:sp>
          <p:nvSpPr>
            <p:cNvPr id="8" name="TextBox 7"/>
            <p:cNvSpPr txBox="1"/>
            <p:nvPr/>
          </p:nvSpPr>
          <p:spPr>
            <a:xfrm>
              <a:off x="320039" y="1040844"/>
              <a:ext cx="3877683" cy="323165"/>
            </a:xfrm>
            <a:prstGeom prst="rect">
              <a:avLst/>
            </a:prstGeom>
            <a:noFill/>
          </p:spPr>
          <p:txBody>
            <a:bodyPr wrap="square" rtlCol="0">
              <a:spAutoFit/>
            </a:bodyPr>
            <a:lstStyle/>
            <a:p>
              <a:r>
                <a:rPr lang="en-GB" sz="1500" b="1" u="sng" dirty="0" smtClean="0"/>
                <a:t>Genotypes for 100 individuals at SNP 1</a:t>
              </a:r>
              <a:endParaRPr lang="en-GB" sz="1500" b="1" u="sng" dirty="0"/>
            </a:p>
          </p:txBody>
        </p:sp>
      </p:grpSp>
      <p:sp>
        <p:nvSpPr>
          <p:cNvPr id="9" name="TextBox 8"/>
          <p:cNvSpPr txBox="1"/>
          <p:nvPr/>
        </p:nvSpPr>
        <p:spPr>
          <a:xfrm>
            <a:off x="5047488" y="3754446"/>
            <a:ext cx="3886200" cy="3046988"/>
          </a:xfrm>
          <a:prstGeom prst="rect">
            <a:avLst/>
          </a:prstGeom>
          <a:noFill/>
        </p:spPr>
        <p:txBody>
          <a:bodyPr wrap="square" rtlCol="0">
            <a:spAutoFit/>
          </a:bodyPr>
          <a:lstStyle/>
          <a:p>
            <a:pPr marL="285750" indent="-285750">
              <a:buFont typeface="Arial" panose="020B0604020202020204" pitchFamily="34" charset="0"/>
              <a:buChar char="•"/>
            </a:pPr>
            <a:r>
              <a:rPr lang="en-GB" dirty="0" smtClean="0"/>
              <a:t>Genotype counts:</a:t>
            </a:r>
            <a:br>
              <a:rPr lang="en-GB" dirty="0" smtClean="0"/>
            </a:br>
            <a:r>
              <a:rPr lang="en-GB" dirty="0" smtClean="0"/>
              <a:t>C/C=99, C/T=1, T/T=0</a:t>
            </a:r>
          </a:p>
          <a:p>
            <a:pPr marL="285750" indent="-285750">
              <a:buFont typeface="Arial" panose="020B0604020202020204" pitchFamily="34" charset="0"/>
              <a:buChar char="•"/>
            </a:pPr>
            <a:r>
              <a:rPr lang="en-GB" dirty="0" smtClean="0"/>
              <a:t>Minor allele = T</a:t>
            </a:r>
          </a:p>
          <a:p>
            <a:pPr marL="285750" indent="-285750">
              <a:buFont typeface="Arial" panose="020B0604020202020204" pitchFamily="34" charset="0"/>
              <a:buChar char="•"/>
            </a:pPr>
            <a:r>
              <a:rPr lang="en-GB" dirty="0" smtClean="0"/>
              <a:t>Minor allele count (</a:t>
            </a:r>
            <a:r>
              <a:rPr lang="en-GB" b="1" dirty="0" smtClean="0"/>
              <a:t>MAC</a:t>
            </a:r>
            <a:r>
              <a:rPr lang="en-GB" dirty="0" smtClean="0"/>
              <a:t>)</a:t>
            </a:r>
            <a:br>
              <a:rPr lang="en-GB" dirty="0" smtClean="0"/>
            </a:br>
            <a:r>
              <a:rPr lang="en-GB" dirty="0" smtClean="0"/>
              <a:t>	= 2*0 (T/T) + 1 (C/T) = </a:t>
            </a:r>
            <a:r>
              <a:rPr lang="en-GB" b="1" dirty="0" smtClean="0"/>
              <a:t>1</a:t>
            </a:r>
          </a:p>
          <a:p>
            <a:pPr marL="285750" indent="-285750">
              <a:buFont typeface="Arial" panose="020B0604020202020204" pitchFamily="34" charset="0"/>
              <a:buChar char="•"/>
            </a:pPr>
            <a:r>
              <a:rPr lang="en-GB" dirty="0" smtClean="0"/>
              <a:t>Minor allele frequency (</a:t>
            </a:r>
            <a:r>
              <a:rPr lang="en-GB" b="1" dirty="0" smtClean="0"/>
              <a:t>MAF</a:t>
            </a:r>
            <a:r>
              <a:rPr lang="en-GB" dirty="0" smtClean="0"/>
              <a:t>)</a:t>
            </a:r>
            <a:br>
              <a:rPr lang="en-GB" dirty="0" smtClean="0"/>
            </a:br>
            <a:r>
              <a:rPr lang="en-GB" dirty="0" smtClean="0"/>
              <a:t>	= MAC / (2 </a:t>
            </a:r>
            <a:r>
              <a:rPr lang="en-GB" dirty="0" err="1" smtClean="0"/>
              <a:t>chr</a:t>
            </a:r>
            <a:r>
              <a:rPr lang="en-GB" dirty="0" smtClean="0"/>
              <a:t> × 100 </a:t>
            </a:r>
            <a:r>
              <a:rPr lang="en-GB" dirty="0" err="1" smtClean="0"/>
              <a:t>indiv</a:t>
            </a:r>
            <a:r>
              <a:rPr lang="en-GB" dirty="0" smtClean="0"/>
              <a:t>)</a:t>
            </a:r>
            <a:br>
              <a:rPr lang="en-GB" dirty="0" smtClean="0"/>
            </a:br>
            <a:r>
              <a:rPr lang="en-GB" dirty="0" smtClean="0"/>
              <a:t>	= 1 / 200 = </a:t>
            </a:r>
            <a:r>
              <a:rPr lang="en-GB" b="1" dirty="0" smtClean="0"/>
              <a:t>0.5%</a:t>
            </a:r>
          </a:p>
          <a:p>
            <a:r>
              <a:rPr lang="en-GB" sz="2400" dirty="0" smtClean="0"/>
              <a:t>      T </a:t>
            </a:r>
            <a:r>
              <a:rPr lang="en-GB" sz="2400" dirty="0"/>
              <a:t>allele at SNP </a:t>
            </a:r>
            <a:r>
              <a:rPr lang="en-GB" sz="2400" dirty="0" smtClean="0"/>
              <a:t>2 </a:t>
            </a:r>
            <a:r>
              <a:rPr lang="en-GB" sz="2400" dirty="0"/>
              <a:t>is a</a:t>
            </a:r>
            <a:endParaRPr lang="en-GB" sz="2400" b="1" dirty="0" smtClean="0"/>
          </a:p>
          <a:p>
            <a:r>
              <a:rPr lang="en-GB" sz="2400" b="1" dirty="0" smtClean="0"/>
              <a:t>Rare variant (&lt;1%)</a:t>
            </a:r>
            <a:endParaRPr lang="en-GB" sz="2400" b="1" dirty="0"/>
          </a:p>
        </p:txBody>
      </p:sp>
      <p:grpSp>
        <p:nvGrpSpPr>
          <p:cNvPr id="10" name="Group 9"/>
          <p:cNvGrpSpPr/>
          <p:nvPr/>
        </p:nvGrpSpPr>
        <p:grpSpPr>
          <a:xfrm>
            <a:off x="5004048" y="1484784"/>
            <a:ext cx="4135588" cy="2151757"/>
            <a:chOff x="4786664" y="1040844"/>
            <a:chExt cx="4266007" cy="2151757"/>
          </a:xfrm>
        </p:grpSpPr>
        <p:sp>
          <p:nvSpPr>
            <p:cNvPr id="11" name="Rectangle 10"/>
            <p:cNvSpPr/>
            <p:nvPr/>
          </p:nvSpPr>
          <p:spPr>
            <a:xfrm>
              <a:off x="4786664" y="1369025"/>
              <a:ext cx="4149537" cy="1823576"/>
            </a:xfrm>
            <a:prstGeom prst="rect">
              <a:avLst/>
            </a:prstGeom>
          </p:spPr>
          <p:txBody>
            <a:bodyPr wrap="square">
              <a:spAutoFit/>
            </a:bodyPr>
            <a:lstStyle/>
            <a:p>
              <a:r>
                <a:rPr lang="pt-BR" sz="1250" dirty="0" smtClean="0"/>
                <a:t>C/C C/C C/</a:t>
              </a:r>
              <a:r>
                <a:rPr lang="pt-BR" sz="1250" dirty="0" smtClean="0">
                  <a:solidFill>
                    <a:srgbClr val="FF0000"/>
                  </a:solidFill>
                </a:rPr>
                <a:t>T</a:t>
              </a:r>
              <a:r>
                <a:rPr lang="pt-BR" sz="1250" dirty="0" smtClean="0"/>
                <a:t> C/C C/C C/C C/C C/C C/C C/C C/C C/C C/C C/C C/C C/C C/C C/C C/C C/C C/C C/C C/C C/C C/C C/C C/C C/C C/C C/C C/C C/C C/C C/C C/C C/C C/C C/C C/C C/C C/C C/C C/C C/C </a:t>
              </a:r>
              <a:r>
                <a:rPr lang="pt-BR" sz="1250" dirty="0"/>
                <a:t>C/C </a:t>
              </a:r>
              <a:r>
                <a:rPr lang="pt-BR" sz="1250" dirty="0" smtClean="0"/>
                <a:t>C/C C/C C/C </a:t>
              </a:r>
              <a:r>
                <a:rPr lang="pt-BR" sz="1250" dirty="0"/>
                <a:t>C/C C/C C/C C/C </a:t>
              </a:r>
              <a:r>
                <a:rPr lang="pt-BR" sz="1250" dirty="0" smtClean="0"/>
                <a:t>C/</a:t>
              </a:r>
              <a:r>
                <a:rPr lang="pt-BR" sz="1250" dirty="0"/>
                <a:t>C</a:t>
              </a:r>
              <a:r>
                <a:rPr lang="pt-BR" sz="1250" dirty="0" smtClean="0"/>
                <a:t> </a:t>
              </a:r>
              <a:r>
                <a:rPr lang="pt-BR" sz="1250" dirty="0"/>
                <a:t>C/C C/C C/C C/C C/C C/C C/C C/C C/C C/C C/C C/C C/C C/C C/C C/C C/C C/C C/C C/C C/C C/C C/C C/C C/C C/C C/C C/C C/C C/C C/C C/C C/C C/C C/C C/C C/C C/C C/C C/C C/C C/C C/C C/C C/C C/C </a:t>
              </a:r>
              <a:r>
                <a:rPr lang="pt-BR" sz="1250" dirty="0" smtClean="0"/>
                <a:t>C/C</a:t>
              </a:r>
              <a:endParaRPr lang="en-GB" sz="1250" dirty="0"/>
            </a:p>
          </p:txBody>
        </p:sp>
        <p:sp>
          <p:nvSpPr>
            <p:cNvPr id="12" name="TextBox 11"/>
            <p:cNvSpPr txBox="1"/>
            <p:nvPr/>
          </p:nvSpPr>
          <p:spPr>
            <a:xfrm>
              <a:off x="4797013" y="1040844"/>
              <a:ext cx="4255658" cy="323165"/>
            </a:xfrm>
            <a:prstGeom prst="rect">
              <a:avLst/>
            </a:prstGeom>
            <a:noFill/>
          </p:spPr>
          <p:txBody>
            <a:bodyPr wrap="square" rtlCol="0">
              <a:spAutoFit/>
            </a:bodyPr>
            <a:lstStyle/>
            <a:p>
              <a:r>
                <a:rPr lang="en-GB" sz="1500" b="1" u="sng" dirty="0" smtClean="0"/>
                <a:t>Genotypes for 100 individuals at SNP 2</a:t>
              </a:r>
              <a:endParaRPr lang="en-GB" sz="1500" b="1" u="sng" dirty="0"/>
            </a:p>
          </p:txBody>
        </p:sp>
      </p:grpSp>
      <p:sp>
        <p:nvSpPr>
          <p:cNvPr id="13" name="Title 1"/>
          <p:cNvSpPr txBox="1">
            <a:spLocks/>
          </p:cNvSpPr>
          <p:nvPr/>
        </p:nvSpPr>
        <p:spPr>
          <a:xfrm>
            <a:off x="1113141" y="-90264"/>
            <a:ext cx="7498080" cy="1143000"/>
          </a:xfrm>
          <a:prstGeom prst="rect">
            <a:avLst/>
          </a:prstGeom>
        </p:spPr>
        <p:txBody>
          <a:bodyPr anchor="ctr">
            <a:normAutofit fontScale="92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GB" dirty="0" smtClean="0"/>
              <a:t>GE terminology – Rare/Common?</a:t>
            </a:r>
            <a:endParaRPr lang="en-GB" dirty="0"/>
          </a:p>
        </p:txBody>
      </p:sp>
      <p:sp>
        <p:nvSpPr>
          <p:cNvPr id="14" name="Right Arrow 13"/>
          <p:cNvSpPr/>
          <p:nvPr/>
        </p:nvSpPr>
        <p:spPr>
          <a:xfrm>
            <a:off x="1187624" y="6083800"/>
            <a:ext cx="360040" cy="21602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5" name="Right Arrow 14"/>
          <p:cNvSpPr/>
          <p:nvPr/>
        </p:nvSpPr>
        <p:spPr>
          <a:xfrm>
            <a:off x="5137873" y="6083800"/>
            <a:ext cx="360040" cy="21602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6" name="Title 1"/>
          <p:cNvSpPr txBox="1">
            <a:spLocks/>
          </p:cNvSpPr>
          <p:nvPr/>
        </p:nvSpPr>
        <p:spPr>
          <a:xfrm>
            <a:off x="1146416" y="875091"/>
            <a:ext cx="7674056" cy="681701"/>
          </a:xfrm>
          <a:prstGeom prst="rect">
            <a:avLst/>
          </a:prstGeom>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lvl="1" indent="-457200">
              <a:spcBef>
                <a:spcPct val="0"/>
              </a:spcBef>
              <a:buFont typeface="Arial" panose="020B0604020202020204" pitchFamily="34" charset="0"/>
              <a:buChar char="•"/>
            </a:pPr>
            <a:r>
              <a:rPr lang="en-GB" sz="2700" kern="0" dirty="0" smtClean="0">
                <a:solidFill>
                  <a:sysClr val="windowText" lastClr="000000"/>
                </a:solidFill>
              </a:rPr>
              <a:t>Rare SNP: variant with minor allele frequency&lt;1%</a:t>
            </a:r>
            <a:endParaRPr lang="en-US" kern="0" dirty="0" smtClean="0">
              <a:solidFill>
                <a:sysClr val="windowText" lastClr="000000"/>
              </a:solidFill>
            </a:endParaRPr>
          </a:p>
        </p:txBody>
      </p:sp>
    </p:spTree>
    <p:extLst>
      <p:ext uri="{BB962C8B-B14F-4D97-AF65-F5344CB8AC3E}">
        <p14:creationId xmlns:p14="http://schemas.microsoft.com/office/powerpoint/2010/main" val="303544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41" y="4077072"/>
            <a:ext cx="8069860" cy="2808312"/>
          </a:xfrm>
          <a:prstGeom prst="rect">
            <a:avLst/>
          </a:prstGeom>
        </p:spPr>
      </p:pic>
      <p:sp>
        <p:nvSpPr>
          <p:cNvPr id="2" name="Title 1"/>
          <p:cNvSpPr>
            <a:spLocks noGrp="1"/>
          </p:cNvSpPr>
          <p:nvPr>
            <p:ph type="title"/>
          </p:nvPr>
        </p:nvSpPr>
        <p:spPr>
          <a:xfrm>
            <a:off x="1106368" y="-27384"/>
            <a:ext cx="7498080" cy="1143000"/>
          </a:xfrm>
        </p:spPr>
        <p:txBody>
          <a:bodyPr/>
          <a:lstStyle/>
          <a:p>
            <a:r>
              <a:rPr lang="en-GB" dirty="0" smtClean="0"/>
              <a:t>Human-Exome chip</a:t>
            </a:r>
            <a:endParaRPr lang="en-GB" dirty="0"/>
          </a:p>
        </p:txBody>
      </p:sp>
      <p:sp>
        <p:nvSpPr>
          <p:cNvPr id="3" name="Content Placeholder 2"/>
          <p:cNvSpPr>
            <a:spLocks noGrp="1"/>
          </p:cNvSpPr>
          <p:nvPr>
            <p:ph idx="1"/>
          </p:nvPr>
        </p:nvSpPr>
        <p:spPr>
          <a:xfrm>
            <a:off x="1331640" y="908720"/>
            <a:ext cx="7739208" cy="3384376"/>
          </a:xfrm>
        </p:spPr>
        <p:txBody>
          <a:bodyPr>
            <a:normAutofit fontScale="62500" lnSpcReduction="20000"/>
          </a:bodyPr>
          <a:lstStyle/>
          <a:p>
            <a:r>
              <a:rPr lang="en-GB" dirty="0"/>
              <a:t>Genome: complete set of </a:t>
            </a:r>
            <a:r>
              <a:rPr lang="en-GB" dirty="0" smtClean="0"/>
              <a:t>DNA we receive from our parents</a:t>
            </a:r>
            <a:endParaRPr lang="en-GB" dirty="0"/>
          </a:p>
          <a:p>
            <a:pPr lvl="1"/>
            <a:r>
              <a:rPr lang="en-GB" dirty="0"/>
              <a:t>Exome: </a:t>
            </a:r>
            <a:r>
              <a:rPr lang="en-GB" dirty="0" smtClean="0"/>
              <a:t>subset </a:t>
            </a:r>
            <a:r>
              <a:rPr lang="en-GB" dirty="0"/>
              <a:t>of the </a:t>
            </a:r>
            <a:r>
              <a:rPr lang="en-GB" dirty="0" smtClean="0"/>
              <a:t>genome formed </a:t>
            </a:r>
            <a:r>
              <a:rPr lang="en-GB" dirty="0"/>
              <a:t>by </a:t>
            </a:r>
            <a:r>
              <a:rPr lang="en-GB" dirty="0" smtClean="0"/>
              <a:t>exons </a:t>
            </a:r>
            <a:r>
              <a:rPr lang="en-GB" dirty="0"/>
              <a:t>(~1%)</a:t>
            </a:r>
            <a:r>
              <a:rPr lang="en-GB" dirty="0" smtClean="0"/>
              <a:t> – see image below (filled in orange)</a:t>
            </a:r>
          </a:p>
          <a:p>
            <a:r>
              <a:rPr lang="en-GB" dirty="0" smtClean="0"/>
              <a:t>Genotyping </a:t>
            </a:r>
            <a:r>
              <a:rPr lang="en-GB" dirty="0"/>
              <a:t>arrays </a:t>
            </a:r>
            <a:r>
              <a:rPr lang="en-GB" dirty="0" smtClean="0"/>
              <a:t>are often </a:t>
            </a:r>
            <a:r>
              <a:rPr lang="en-GB" dirty="0"/>
              <a:t>called a ‘chip’ as they resemble a computer </a:t>
            </a:r>
            <a:r>
              <a:rPr lang="en-GB" dirty="0" smtClean="0"/>
              <a:t>chip</a:t>
            </a:r>
          </a:p>
          <a:p>
            <a:pPr lvl="1"/>
            <a:r>
              <a:rPr lang="en-GB" dirty="0"/>
              <a:t>Not for DNA sequencing, but genotyping certain </a:t>
            </a:r>
            <a:r>
              <a:rPr lang="en-GB" dirty="0" smtClean="0"/>
              <a:t>alleles</a:t>
            </a:r>
          </a:p>
          <a:p>
            <a:pPr lvl="1"/>
            <a:r>
              <a:rPr lang="en-GB" dirty="0" smtClean="0"/>
              <a:t>Human-Exome chip is designed to predominantly harbour </a:t>
            </a:r>
            <a:r>
              <a:rPr lang="en-GB" dirty="0"/>
              <a:t>rare putatively functional </a:t>
            </a:r>
            <a:r>
              <a:rPr lang="en-GB" dirty="0" smtClean="0"/>
              <a:t>variants – thus much larger sample sizes needed</a:t>
            </a:r>
          </a:p>
          <a:p>
            <a:pPr lvl="2"/>
            <a:r>
              <a:rPr lang="en-GB" dirty="0"/>
              <a:t>~250,000 </a:t>
            </a:r>
            <a:r>
              <a:rPr lang="en-GB" dirty="0" smtClean="0"/>
              <a:t>variants (in </a:t>
            </a:r>
            <a:r>
              <a:rPr lang="en-GB" dirty="0"/>
              <a:t>up to 286,425 </a:t>
            </a:r>
            <a:r>
              <a:rPr lang="en-GB" dirty="0" smtClean="0"/>
              <a:t>individuals in our project)</a:t>
            </a:r>
          </a:p>
          <a:p>
            <a:pPr lvl="1"/>
            <a:r>
              <a:rPr lang="en-GB" dirty="0" smtClean="0"/>
              <a:t>UK Biobank Axiom array, designed mostly for GWAS (MAF&gt;1%) purposes</a:t>
            </a:r>
          </a:p>
          <a:p>
            <a:pPr lvl="2"/>
            <a:r>
              <a:rPr lang="en-GB" dirty="0" smtClean="0"/>
              <a:t>~820,000 </a:t>
            </a:r>
            <a:r>
              <a:rPr lang="en-GB" dirty="0"/>
              <a:t>variants </a:t>
            </a:r>
            <a:r>
              <a:rPr lang="en-GB" dirty="0" smtClean="0"/>
              <a:t>(in </a:t>
            </a:r>
            <a:r>
              <a:rPr lang="en-GB" dirty="0"/>
              <a:t>a subset of the </a:t>
            </a:r>
            <a:r>
              <a:rPr lang="en-GB" dirty="0" smtClean="0"/>
              <a:t>total, up </a:t>
            </a:r>
            <a:r>
              <a:rPr lang="en-GB" dirty="0"/>
              <a:t>to 112,811 </a:t>
            </a:r>
            <a:r>
              <a:rPr lang="en-GB" dirty="0" smtClean="0"/>
              <a:t>individuals in our project)</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7</a:t>
            </a:fld>
            <a:endParaRPr lang="en-GB"/>
          </a:p>
        </p:txBody>
      </p:sp>
      <p:sp>
        <p:nvSpPr>
          <p:cNvPr id="6" name="TextBox 5"/>
          <p:cNvSpPr txBox="1"/>
          <p:nvPr/>
        </p:nvSpPr>
        <p:spPr>
          <a:xfrm>
            <a:off x="6516216" y="6405175"/>
            <a:ext cx="2592288" cy="276999"/>
          </a:xfrm>
          <a:prstGeom prst="rect">
            <a:avLst/>
          </a:prstGeom>
          <a:noFill/>
        </p:spPr>
        <p:txBody>
          <a:bodyPr wrap="square" rtlCol="0">
            <a:spAutoFit/>
          </a:bodyPr>
          <a:lstStyle/>
          <a:p>
            <a:r>
              <a:rPr lang="en-GB" sz="1200" dirty="0" smtClean="0"/>
              <a:t>Image from </a:t>
            </a:r>
            <a:r>
              <a:rPr lang="en-GB" sz="1200" dirty="0" err="1" smtClean="0"/>
              <a:t>Ensembl</a:t>
            </a:r>
            <a:r>
              <a:rPr lang="en-GB" sz="1200" dirty="0" smtClean="0"/>
              <a:t> VEP</a:t>
            </a:r>
            <a:endParaRPr lang="en-GB" sz="1200" dirty="0"/>
          </a:p>
        </p:txBody>
      </p:sp>
      <p:sp>
        <p:nvSpPr>
          <p:cNvPr id="7" name="TextBox 6"/>
          <p:cNvSpPr txBox="1"/>
          <p:nvPr/>
        </p:nvSpPr>
        <p:spPr>
          <a:xfrm>
            <a:off x="3779912" y="4304129"/>
            <a:ext cx="648072" cy="276999"/>
          </a:xfrm>
          <a:prstGeom prst="rect">
            <a:avLst/>
          </a:prstGeom>
          <a:noFill/>
        </p:spPr>
        <p:txBody>
          <a:bodyPr wrap="square" rtlCol="0">
            <a:spAutoFit/>
          </a:bodyPr>
          <a:lstStyle/>
          <a:p>
            <a:r>
              <a:rPr lang="en-GB" sz="1200" dirty="0" smtClean="0"/>
              <a:t>Exon 1</a:t>
            </a:r>
            <a:endParaRPr lang="en-GB" sz="1200" dirty="0"/>
          </a:p>
        </p:txBody>
      </p:sp>
      <p:sp>
        <p:nvSpPr>
          <p:cNvPr id="8" name="TextBox 7"/>
          <p:cNvSpPr txBox="1"/>
          <p:nvPr/>
        </p:nvSpPr>
        <p:spPr>
          <a:xfrm>
            <a:off x="5436096" y="4304128"/>
            <a:ext cx="648072" cy="276999"/>
          </a:xfrm>
          <a:prstGeom prst="rect">
            <a:avLst/>
          </a:prstGeom>
          <a:noFill/>
        </p:spPr>
        <p:txBody>
          <a:bodyPr wrap="square" rtlCol="0">
            <a:spAutoFit/>
          </a:bodyPr>
          <a:lstStyle/>
          <a:p>
            <a:r>
              <a:rPr lang="en-GB" sz="1200" dirty="0" smtClean="0"/>
              <a:t>Exon 2</a:t>
            </a:r>
            <a:endParaRPr lang="en-GB" sz="1200" dirty="0"/>
          </a:p>
        </p:txBody>
      </p:sp>
      <p:sp>
        <p:nvSpPr>
          <p:cNvPr id="9" name="TextBox 8"/>
          <p:cNvSpPr txBox="1"/>
          <p:nvPr/>
        </p:nvSpPr>
        <p:spPr>
          <a:xfrm>
            <a:off x="6660232" y="4304128"/>
            <a:ext cx="648072" cy="276999"/>
          </a:xfrm>
          <a:prstGeom prst="rect">
            <a:avLst/>
          </a:prstGeom>
          <a:noFill/>
        </p:spPr>
        <p:txBody>
          <a:bodyPr wrap="square" rtlCol="0">
            <a:spAutoFit/>
          </a:bodyPr>
          <a:lstStyle/>
          <a:p>
            <a:r>
              <a:rPr lang="en-GB" sz="1200" dirty="0" smtClean="0"/>
              <a:t>Exon 3</a:t>
            </a:r>
            <a:endParaRPr lang="en-GB" sz="1200" dirty="0"/>
          </a:p>
        </p:txBody>
      </p:sp>
      <p:sp>
        <p:nvSpPr>
          <p:cNvPr id="11" name="Left Brace 10"/>
          <p:cNvSpPr/>
          <p:nvPr/>
        </p:nvSpPr>
        <p:spPr>
          <a:xfrm rot="5400000">
            <a:off x="5386655" y="1867390"/>
            <a:ext cx="242899" cy="475252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2" name="TextBox 11"/>
          <p:cNvSpPr txBox="1"/>
          <p:nvPr/>
        </p:nvSpPr>
        <p:spPr>
          <a:xfrm>
            <a:off x="5220072" y="3872081"/>
            <a:ext cx="576064" cy="276999"/>
          </a:xfrm>
          <a:prstGeom prst="rect">
            <a:avLst/>
          </a:prstGeom>
          <a:noFill/>
        </p:spPr>
        <p:txBody>
          <a:bodyPr wrap="square" rtlCol="0">
            <a:spAutoFit/>
          </a:bodyPr>
          <a:lstStyle/>
          <a:p>
            <a:pPr algn="ctr"/>
            <a:r>
              <a:rPr lang="en-GB" sz="1200" dirty="0" smtClean="0"/>
              <a:t>Gene</a:t>
            </a:r>
            <a:endParaRPr lang="en-GB" sz="1200" dirty="0"/>
          </a:p>
        </p:txBody>
      </p:sp>
    </p:spTree>
    <p:extLst>
      <p:ext uri="{BB962C8B-B14F-4D97-AF65-F5344CB8AC3E}">
        <p14:creationId xmlns:p14="http://schemas.microsoft.com/office/powerpoint/2010/main" val="26689001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44624"/>
            <a:ext cx="7498080" cy="1143000"/>
          </a:xfrm>
        </p:spPr>
        <p:txBody>
          <a:bodyPr/>
          <a:lstStyle/>
          <a:p>
            <a:r>
              <a:rPr lang="en-GB" dirty="0" smtClean="0"/>
              <a:t>Genetic association study</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8</a:t>
            </a:fld>
            <a:endParaRPr lang="en-GB"/>
          </a:p>
        </p:txBody>
      </p:sp>
      <p:sp>
        <p:nvSpPr>
          <p:cNvPr id="6" name="Content Placeholder 5"/>
          <p:cNvSpPr>
            <a:spLocks noGrp="1"/>
          </p:cNvSpPr>
          <p:nvPr>
            <p:ph idx="1"/>
          </p:nvPr>
        </p:nvSpPr>
        <p:spPr>
          <a:xfrm>
            <a:off x="1259632" y="1124744"/>
            <a:ext cx="7704856" cy="5400600"/>
          </a:xfrm>
        </p:spPr>
        <p:txBody>
          <a:bodyPr>
            <a:normAutofit fontScale="85000" lnSpcReduction="10000"/>
          </a:bodyPr>
          <a:lstStyle/>
          <a:p>
            <a:r>
              <a:rPr lang="en-GB" dirty="0" smtClean="0"/>
              <a:t>Linear regression model: trait ~ SNP + </a:t>
            </a:r>
            <a:r>
              <a:rPr lang="en-GB" dirty="0" err="1" smtClean="0"/>
              <a:t>covs</a:t>
            </a:r>
            <a:r>
              <a:rPr lang="en-GB" dirty="0" smtClean="0"/>
              <a:t> + e</a:t>
            </a:r>
          </a:p>
          <a:p>
            <a:pPr lvl="1"/>
            <a:r>
              <a:rPr lang="en-GB" dirty="0" smtClean="0"/>
              <a:t>Covariates: </a:t>
            </a:r>
            <a:r>
              <a:rPr lang="en-GB" dirty="0"/>
              <a:t>Age, sex and principal components (≥3, up to </a:t>
            </a:r>
            <a:r>
              <a:rPr lang="en-GB" dirty="0" smtClean="0"/>
              <a:t>10 PCs)</a:t>
            </a:r>
          </a:p>
          <a:p>
            <a:r>
              <a:rPr lang="en-GB" dirty="0" smtClean="0"/>
              <a:t>Significance threshold: P&lt;5x10</a:t>
            </a:r>
            <a:r>
              <a:rPr lang="en-GB" baseline="30000" dirty="0" smtClean="0"/>
              <a:t>-7 </a:t>
            </a:r>
            <a:r>
              <a:rPr lang="en-GB" dirty="0"/>
              <a:t>for Human-Exome chip variants </a:t>
            </a:r>
            <a:r>
              <a:rPr lang="en-GB" dirty="0" smtClean="0"/>
              <a:t>and </a:t>
            </a:r>
            <a:r>
              <a:rPr lang="en-GB" dirty="0"/>
              <a:t>P&lt;5x10</a:t>
            </a:r>
            <a:r>
              <a:rPr lang="en-GB" baseline="30000" dirty="0"/>
              <a:t>-8 </a:t>
            </a:r>
            <a:r>
              <a:rPr lang="en-GB" dirty="0"/>
              <a:t>for </a:t>
            </a:r>
            <a:r>
              <a:rPr lang="en-GB" dirty="0" smtClean="0"/>
              <a:t>GWAS chip variants</a:t>
            </a:r>
          </a:p>
          <a:p>
            <a:r>
              <a:rPr lang="en-GB" dirty="0" smtClean="0"/>
              <a:t>Quality control (QC) parameters</a:t>
            </a:r>
          </a:p>
          <a:p>
            <a:pPr lvl="1"/>
            <a:r>
              <a:rPr lang="en-GB" dirty="0" smtClean="0"/>
              <a:t>At study-level: Hardy-Weinberg </a:t>
            </a:r>
            <a:r>
              <a:rPr lang="en-GB" dirty="0"/>
              <a:t>equilibrium p-value threshold of 10</a:t>
            </a:r>
            <a:r>
              <a:rPr lang="en-GB" baseline="30000" dirty="0"/>
              <a:t>-5</a:t>
            </a:r>
            <a:r>
              <a:rPr lang="en-GB" dirty="0"/>
              <a:t> and call rate threshold of &gt;95% </a:t>
            </a:r>
            <a:r>
              <a:rPr lang="en-GB" dirty="0" smtClean="0"/>
              <a:t>for each genotyped SNP</a:t>
            </a:r>
          </a:p>
          <a:p>
            <a:pPr lvl="2"/>
            <a:r>
              <a:rPr lang="en-GB" dirty="0" smtClean="0"/>
              <a:t>To identify poor quality SNPs and genotyping errors</a:t>
            </a:r>
          </a:p>
          <a:p>
            <a:pPr lvl="1"/>
            <a:r>
              <a:rPr lang="en-GB" dirty="0" smtClean="0"/>
              <a:t>At </a:t>
            </a:r>
            <a:r>
              <a:rPr lang="en-GB" dirty="0"/>
              <a:t>meta-analysis </a:t>
            </a:r>
            <a:r>
              <a:rPr lang="en-GB" dirty="0" smtClean="0"/>
              <a:t>level: </a:t>
            </a:r>
            <a:r>
              <a:rPr lang="en-GB" dirty="0"/>
              <a:t>we excluded datasets where the effects sizes </a:t>
            </a:r>
            <a:r>
              <a:rPr lang="en-GB" dirty="0" smtClean="0"/>
              <a:t>were </a:t>
            </a:r>
            <a:r>
              <a:rPr lang="en-GB" dirty="0"/>
              <a:t>non-normally distributed and/or the genomic inflation factor (λ) was very low (&lt;</a:t>
            </a:r>
            <a:r>
              <a:rPr lang="en-GB" dirty="0" smtClean="0"/>
              <a:t>0.80)</a:t>
            </a:r>
          </a:p>
          <a:p>
            <a:pPr lvl="2"/>
            <a:r>
              <a:rPr lang="en-GB" dirty="0" smtClean="0"/>
              <a:t>Deflated </a:t>
            </a:r>
            <a:r>
              <a:rPr lang="en-GB" dirty="0"/>
              <a:t>λ</a:t>
            </a:r>
            <a:r>
              <a:rPr lang="en-GB" dirty="0" smtClean="0"/>
              <a:t> can </a:t>
            </a:r>
            <a:r>
              <a:rPr lang="en-GB" dirty="0"/>
              <a:t>occur due to phenotypically discordant </a:t>
            </a:r>
            <a:r>
              <a:rPr lang="en-GB" dirty="0" smtClean="0"/>
              <a:t>samples</a:t>
            </a:r>
            <a:endParaRPr lang="en-GB" dirty="0"/>
          </a:p>
        </p:txBody>
      </p:sp>
      <p:sp>
        <p:nvSpPr>
          <p:cNvPr id="7" name="Rectangle 6"/>
          <p:cNvSpPr/>
          <p:nvPr/>
        </p:nvSpPr>
        <p:spPr>
          <a:xfrm>
            <a:off x="32486" y="5517232"/>
            <a:ext cx="939114" cy="1323439"/>
          </a:xfrm>
          <a:prstGeom prst="rect">
            <a:avLst/>
          </a:prstGeom>
        </p:spPr>
        <p:txBody>
          <a:bodyPr wrap="square">
            <a:spAutoFit/>
          </a:bodyPr>
          <a:lstStyle/>
          <a:p>
            <a:r>
              <a:rPr lang="en-GB" sz="1000" b="1" dirty="0" smtClean="0"/>
              <a:t>Call rate</a:t>
            </a:r>
            <a:r>
              <a:rPr lang="en-GB" sz="1000" dirty="0" smtClean="0"/>
              <a:t> Fraction </a:t>
            </a:r>
            <a:r>
              <a:rPr lang="en-GB" sz="1000" dirty="0"/>
              <a:t>of called SNPs per sample over the total number of SNPs in the dataset</a:t>
            </a:r>
          </a:p>
        </p:txBody>
      </p:sp>
    </p:spTree>
    <p:extLst>
      <p:ext uri="{BB962C8B-B14F-4D97-AF65-F5344CB8AC3E}">
        <p14:creationId xmlns:p14="http://schemas.microsoft.com/office/powerpoint/2010/main" val="31043327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1032" y="1124744"/>
            <a:ext cx="7498080" cy="769895"/>
          </a:xfrm>
        </p:spPr>
        <p:txBody>
          <a:bodyPr>
            <a:normAutofit fontScale="77500" lnSpcReduction="20000"/>
          </a:bodyPr>
          <a:lstStyle/>
          <a:p>
            <a:r>
              <a:rPr lang="en-GB" dirty="0" smtClean="0"/>
              <a:t>Additive model assumes: </a:t>
            </a:r>
          </a:p>
          <a:p>
            <a:pPr marL="402336" lvl="1" indent="0">
              <a:buNone/>
            </a:pPr>
            <a:r>
              <a:rPr lang="en-GB" dirty="0" smtClean="0"/>
              <a:t>∆Trait value/risk ∝ no of ‘risk’ alleles inherited</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9</a:t>
            </a:fld>
            <a:endParaRPr lang="en-GB"/>
          </a:p>
        </p:txBody>
      </p:sp>
      <p:sp>
        <p:nvSpPr>
          <p:cNvPr id="5" name="Title 1"/>
          <p:cNvSpPr txBox="1">
            <a:spLocks/>
          </p:cNvSpPr>
          <p:nvPr/>
        </p:nvSpPr>
        <p:spPr>
          <a:xfrm>
            <a:off x="1165813" y="45052"/>
            <a:ext cx="7498080" cy="1143000"/>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GB" dirty="0" smtClean="0"/>
              <a:t>Additive model</a:t>
            </a:r>
            <a:endParaRPr lang="en-GB" dirty="0"/>
          </a:p>
        </p:txBody>
      </p:sp>
      <p:grpSp>
        <p:nvGrpSpPr>
          <p:cNvPr id="6" name="Group 5"/>
          <p:cNvGrpSpPr/>
          <p:nvPr/>
        </p:nvGrpSpPr>
        <p:grpSpPr>
          <a:xfrm>
            <a:off x="2627784" y="1974032"/>
            <a:ext cx="3833263" cy="4119264"/>
            <a:chOff x="958379" y="2789994"/>
            <a:chExt cx="3833263" cy="4119264"/>
          </a:xfrm>
        </p:grpSpPr>
        <p:grpSp>
          <p:nvGrpSpPr>
            <p:cNvPr id="7" name="Group 6"/>
            <p:cNvGrpSpPr/>
            <p:nvPr/>
          </p:nvGrpSpPr>
          <p:grpSpPr>
            <a:xfrm>
              <a:off x="1176134" y="2789994"/>
              <a:ext cx="3615508" cy="4119264"/>
              <a:chOff x="1176134" y="2789994"/>
              <a:chExt cx="3615508" cy="4119264"/>
            </a:xfrm>
          </p:grpSpPr>
          <p:grpSp>
            <p:nvGrpSpPr>
              <p:cNvPr id="9" name="Group 8"/>
              <p:cNvGrpSpPr/>
              <p:nvPr/>
            </p:nvGrpSpPr>
            <p:grpSpPr>
              <a:xfrm>
                <a:off x="1176134" y="2789994"/>
                <a:ext cx="3615508" cy="3589157"/>
                <a:chOff x="1176134" y="2789994"/>
                <a:chExt cx="3615508" cy="3589157"/>
              </a:xfrm>
            </p:grpSpPr>
            <p:grpSp>
              <p:nvGrpSpPr>
                <p:cNvPr id="11" name="Group 10"/>
                <p:cNvGrpSpPr/>
                <p:nvPr/>
              </p:nvGrpSpPr>
              <p:grpSpPr>
                <a:xfrm>
                  <a:off x="1176134" y="2789994"/>
                  <a:ext cx="3615508" cy="3231294"/>
                  <a:chOff x="1176134" y="2789994"/>
                  <a:chExt cx="3615508" cy="3231294"/>
                </a:xfrm>
              </p:grpSpPr>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18958" t="13650" r="33792" b="30976"/>
                  <a:stretch/>
                </p:blipFill>
                <p:spPr>
                  <a:xfrm>
                    <a:off x="1176134" y="2789994"/>
                    <a:ext cx="3615508" cy="3177890"/>
                  </a:xfrm>
                  <a:prstGeom prst="rect">
                    <a:avLst/>
                  </a:prstGeom>
                </p:spPr>
              </p:pic>
              <p:cxnSp>
                <p:nvCxnSpPr>
                  <p:cNvPr id="16" name="Straight Connector 15"/>
                  <p:cNvCxnSpPr/>
                  <p:nvPr/>
                </p:nvCxnSpPr>
                <p:spPr>
                  <a:xfrm>
                    <a:off x="1873732" y="5805264"/>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2843808" y="5805264"/>
                    <a:ext cx="0" cy="216024"/>
                  </a:xfrm>
                  <a:prstGeom prst="line">
                    <a:avLst/>
                  </a:prstGeom>
                  <a:ln w="38100"/>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3923928" y="5805264"/>
                    <a:ext cx="0" cy="216024"/>
                  </a:xfrm>
                  <a:prstGeom prst="line">
                    <a:avLst/>
                  </a:prstGeom>
                  <a:ln w="38100"/>
                </p:spPr>
                <p:style>
                  <a:lnRef idx="1">
                    <a:schemeClr val="dk1"/>
                  </a:lnRef>
                  <a:fillRef idx="0">
                    <a:schemeClr val="dk1"/>
                  </a:fillRef>
                  <a:effectRef idx="0">
                    <a:schemeClr val="dk1"/>
                  </a:effectRef>
                  <a:fontRef idx="minor">
                    <a:schemeClr val="tx1"/>
                  </a:fontRef>
                </p:style>
              </p:cxnSp>
            </p:grpSp>
            <p:sp>
              <p:nvSpPr>
                <p:cNvPr id="12" name="TextBox 11"/>
                <p:cNvSpPr txBox="1"/>
                <p:nvPr/>
              </p:nvSpPr>
              <p:spPr>
                <a:xfrm>
                  <a:off x="1631557" y="6009819"/>
                  <a:ext cx="727214" cy="369332"/>
                </a:xfrm>
                <a:prstGeom prst="rect">
                  <a:avLst/>
                </a:prstGeom>
                <a:noFill/>
              </p:spPr>
              <p:txBody>
                <a:bodyPr wrap="square" rtlCol="0">
                  <a:spAutoFit/>
                </a:bodyPr>
                <a:lstStyle/>
                <a:p>
                  <a:r>
                    <a:rPr lang="en-GB" dirty="0" smtClean="0"/>
                    <a:t>0/0</a:t>
                  </a:r>
                  <a:endParaRPr lang="en-GB" dirty="0"/>
                </a:p>
              </p:txBody>
            </p:sp>
            <p:sp>
              <p:nvSpPr>
                <p:cNvPr id="13" name="TextBox 12"/>
                <p:cNvSpPr txBox="1"/>
                <p:nvPr/>
              </p:nvSpPr>
              <p:spPr>
                <a:xfrm>
                  <a:off x="2615639" y="6009819"/>
                  <a:ext cx="727214" cy="369332"/>
                </a:xfrm>
                <a:prstGeom prst="rect">
                  <a:avLst/>
                </a:prstGeom>
                <a:noFill/>
              </p:spPr>
              <p:txBody>
                <a:bodyPr wrap="square" rtlCol="0">
                  <a:spAutoFit/>
                </a:bodyPr>
                <a:lstStyle/>
                <a:p>
                  <a:r>
                    <a:rPr lang="en-GB" dirty="0" smtClean="0"/>
                    <a:t>0/1</a:t>
                  </a:r>
                  <a:endParaRPr lang="en-GB" dirty="0"/>
                </a:p>
              </p:txBody>
            </p:sp>
            <p:sp>
              <p:nvSpPr>
                <p:cNvPr id="14" name="TextBox 13"/>
                <p:cNvSpPr txBox="1"/>
                <p:nvPr/>
              </p:nvSpPr>
              <p:spPr>
                <a:xfrm>
                  <a:off x="3707904" y="6009819"/>
                  <a:ext cx="727214" cy="369332"/>
                </a:xfrm>
                <a:prstGeom prst="rect">
                  <a:avLst/>
                </a:prstGeom>
                <a:noFill/>
              </p:spPr>
              <p:txBody>
                <a:bodyPr wrap="square" rtlCol="0">
                  <a:spAutoFit/>
                </a:bodyPr>
                <a:lstStyle/>
                <a:p>
                  <a:r>
                    <a:rPr lang="en-GB" dirty="0" smtClean="0"/>
                    <a:t>1/1</a:t>
                  </a:r>
                  <a:endParaRPr lang="en-GB" dirty="0"/>
                </a:p>
              </p:txBody>
            </p:sp>
          </p:grpSp>
          <p:sp>
            <p:nvSpPr>
              <p:cNvPr id="10" name="TextBox 9"/>
              <p:cNvSpPr txBox="1"/>
              <p:nvPr/>
            </p:nvSpPr>
            <p:spPr>
              <a:xfrm>
                <a:off x="1534443" y="6309094"/>
                <a:ext cx="2664296" cy="600164"/>
              </a:xfrm>
              <a:prstGeom prst="rect">
                <a:avLst/>
              </a:prstGeom>
              <a:noFill/>
            </p:spPr>
            <p:txBody>
              <a:bodyPr wrap="square" rtlCol="0">
                <a:spAutoFit/>
              </a:bodyPr>
              <a:lstStyle/>
              <a:p>
                <a:pPr algn="ctr"/>
                <a:r>
                  <a:rPr lang="en-GB" dirty="0" smtClean="0"/>
                  <a:t>Genotype</a:t>
                </a:r>
              </a:p>
              <a:p>
                <a:pPr algn="ctr"/>
                <a:r>
                  <a:rPr lang="en-GB" sz="1500" dirty="0" smtClean="0">
                    <a:latin typeface="Gill Sans MT" panose="020B0502020104020203" pitchFamily="34" charset="0"/>
                  </a:rPr>
                  <a:t>(risk allele coded as 1</a:t>
                </a:r>
                <a:r>
                  <a:rPr lang="en-GB" sz="1500" dirty="0" smtClean="0"/>
                  <a:t>)</a:t>
                </a:r>
                <a:endParaRPr lang="en-GB" sz="1500" dirty="0">
                  <a:latin typeface="Gill Sans MT" panose="020B0502020104020203" pitchFamily="34" charset="0"/>
                </a:endParaRPr>
              </a:p>
            </p:txBody>
          </p:sp>
        </p:grpSp>
        <p:sp>
          <p:nvSpPr>
            <p:cNvPr id="8" name="TextBox 7"/>
            <p:cNvSpPr txBox="1"/>
            <p:nvPr/>
          </p:nvSpPr>
          <p:spPr>
            <a:xfrm rot="16200000">
              <a:off x="493286" y="3768364"/>
              <a:ext cx="1299517" cy="369332"/>
            </a:xfrm>
            <a:prstGeom prst="rect">
              <a:avLst/>
            </a:prstGeom>
            <a:noFill/>
          </p:spPr>
          <p:txBody>
            <a:bodyPr wrap="square" rtlCol="0">
              <a:spAutoFit/>
            </a:bodyPr>
            <a:lstStyle/>
            <a:p>
              <a:r>
                <a:rPr lang="en-GB" dirty="0" smtClean="0"/>
                <a:t>Value</a:t>
              </a:r>
              <a:endParaRPr lang="en-GB" dirty="0"/>
            </a:p>
          </p:txBody>
        </p:sp>
      </p:grpSp>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l="20476" t="17194" r="15554" b="11946"/>
          <a:stretch/>
        </p:blipFill>
        <p:spPr>
          <a:xfrm rot="18299316">
            <a:off x="3209367" y="4080130"/>
            <a:ext cx="728196" cy="604963"/>
          </a:xfrm>
          <a:prstGeom prst="rect">
            <a:avLst/>
          </a:prstGeom>
        </p:spPr>
      </p:pic>
      <p:pic>
        <p:nvPicPr>
          <p:cNvPr id="20" name="Picture 19"/>
          <p:cNvPicPr>
            <a:picLocks noChangeAspect="1"/>
          </p:cNvPicPr>
          <p:nvPr/>
        </p:nvPicPr>
        <p:blipFill rotWithShape="1">
          <a:blip r:embed="rId4" cstate="print">
            <a:extLst>
              <a:ext uri="{28A0092B-C50C-407E-A947-70E740481C1C}">
                <a14:useLocalDpi xmlns:a14="http://schemas.microsoft.com/office/drawing/2010/main" val="0"/>
              </a:ext>
            </a:extLst>
          </a:blip>
          <a:srcRect l="20476" t="17194" r="15554" b="11946"/>
          <a:stretch/>
        </p:blipFill>
        <p:spPr>
          <a:xfrm rot="18368315">
            <a:off x="4170754" y="3298211"/>
            <a:ext cx="737211" cy="612453"/>
          </a:xfrm>
          <a:prstGeom prst="rect">
            <a:avLst/>
          </a:prstGeom>
        </p:spPr>
      </p:pic>
      <p:pic>
        <p:nvPicPr>
          <p:cNvPr id="21" name="Picture 20"/>
          <p:cNvPicPr>
            <a:picLocks noChangeAspect="1"/>
          </p:cNvPicPr>
          <p:nvPr/>
        </p:nvPicPr>
        <p:blipFill rotWithShape="1">
          <a:blip r:embed="rId5" cstate="print">
            <a:extLst>
              <a:ext uri="{28A0092B-C50C-407E-A947-70E740481C1C}">
                <a14:useLocalDpi xmlns:a14="http://schemas.microsoft.com/office/drawing/2010/main" val="0"/>
              </a:ext>
            </a:extLst>
          </a:blip>
          <a:srcRect l="20476" t="17194" r="15554" b="11946"/>
          <a:stretch/>
        </p:blipFill>
        <p:spPr>
          <a:xfrm rot="18299316">
            <a:off x="5260541" y="2437306"/>
            <a:ext cx="657505" cy="441151"/>
          </a:xfrm>
          <a:prstGeom prst="rect">
            <a:avLst/>
          </a:prstGeom>
        </p:spPr>
      </p:pic>
      <p:cxnSp>
        <p:nvCxnSpPr>
          <p:cNvPr id="22" name="Straight Connector 21"/>
          <p:cNvCxnSpPr/>
          <p:nvPr/>
        </p:nvCxnSpPr>
        <p:spPr>
          <a:xfrm flipV="1">
            <a:off x="2997116" y="2487309"/>
            <a:ext cx="2720984" cy="250199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589293" y="2937848"/>
            <a:ext cx="315948" cy="307777"/>
          </a:xfrm>
          <a:prstGeom prst="rect">
            <a:avLst/>
          </a:prstGeom>
          <a:noFill/>
        </p:spPr>
        <p:txBody>
          <a:bodyPr wrap="square" rtlCol="0">
            <a:spAutoFit/>
          </a:bodyPr>
          <a:lstStyle/>
          <a:p>
            <a:r>
              <a:rPr lang="el-GR" sz="1400" b="1" dirty="0" smtClean="0">
                <a:latin typeface="Calibri" panose="020F0502020204030204" pitchFamily="34" charset="0"/>
              </a:rPr>
              <a:t>β</a:t>
            </a:r>
            <a:endParaRPr lang="en-GB" sz="1400" b="1" dirty="0"/>
          </a:p>
        </p:txBody>
      </p:sp>
      <p:cxnSp>
        <p:nvCxnSpPr>
          <p:cNvPr id="25" name="Straight Connector 24"/>
          <p:cNvCxnSpPr/>
          <p:nvPr/>
        </p:nvCxnSpPr>
        <p:spPr>
          <a:xfrm>
            <a:off x="3543137" y="4494312"/>
            <a:ext cx="1008547" cy="0"/>
          </a:xfrm>
          <a:prstGeom prst="line">
            <a:avLst/>
          </a:prstGeom>
          <a:ln w="19050">
            <a:prstDash val="sysDot"/>
          </a:ln>
        </p:spPr>
        <p:style>
          <a:lnRef idx="1">
            <a:schemeClr val="accent3"/>
          </a:lnRef>
          <a:fillRef idx="0">
            <a:schemeClr val="accent3"/>
          </a:fillRef>
          <a:effectRef idx="0">
            <a:schemeClr val="accent3"/>
          </a:effectRef>
          <a:fontRef idx="minor">
            <a:schemeClr val="tx1"/>
          </a:fontRef>
        </p:style>
      </p:cxnSp>
      <p:cxnSp>
        <p:nvCxnSpPr>
          <p:cNvPr id="26" name="Straight Connector 25"/>
          <p:cNvCxnSpPr/>
          <p:nvPr/>
        </p:nvCxnSpPr>
        <p:spPr>
          <a:xfrm flipH="1" flipV="1">
            <a:off x="4545542" y="3591521"/>
            <a:ext cx="12285" cy="902791"/>
          </a:xfrm>
          <a:prstGeom prst="line">
            <a:avLst/>
          </a:prstGeom>
          <a:ln w="19050">
            <a:prstDash val="sysDot"/>
          </a:ln>
        </p:spPr>
        <p:style>
          <a:lnRef idx="1">
            <a:schemeClr val="accent3"/>
          </a:lnRef>
          <a:fillRef idx="0">
            <a:schemeClr val="accent3"/>
          </a:fillRef>
          <a:effectRef idx="0">
            <a:schemeClr val="accent3"/>
          </a:effectRef>
          <a:fontRef idx="minor">
            <a:schemeClr val="tx1"/>
          </a:fontRef>
        </p:style>
      </p:cxnSp>
      <p:cxnSp>
        <p:nvCxnSpPr>
          <p:cNvPr id="30" name="Straight Connector 29"/>
          <p:cNvCxnSpPr/>
          <p:nvPr/>
        </p:nvCxnSpPr>
        <p:spPr>
          <a:xfrm>
            <a:off x="4569038" y="3591521"/>
            <a:ext cx="1008547" cy="0"/>
          </a:xfrm>
          <a:prstGeom prst="line">
            <a:avLst/>
          </a:prstGeom>
          <a:ln w="19050">
            <a:prstDash val="sysDot"/>
          </a:ln>
        </p:spPr>
        <p:style>
          <a:lnRef idx="1">
            <a:schemeClr val="accent3"/>
          </a:lnRef>
          <a:fillRef idx="0">
            <a:schemeClr val="accent3"/>
          </a:fillRef>
          <a:effectRef idx="0">
            <a:schemeClr val="accent3"/>
          </a:effectRef>
          <a:fontRef idx="minor">
            <a:schemeClr val="tx1"/>
          </a:fontRef>
        </p:style>
      </p:cxnSp>
      <p:cxnSp>
        <p:nvCxnSpPr>
          <p:cNvPr id="31" name="Straight Connector 30"/>
          <p:cNvCxnSpPr/>
          <p:nvPr/>
        </p:nvCxnSpPr>
        <p:spPr>
          <a:xfrm flipH="1" flipV="1">
            <a:off x="5578042" y="2630879"/>
            <a:ext cx="5687" cy="960643"/>
          </a:xfrm>
          <a:prstGeom prst="line">
            <a:avLst/>
          </a:prstGeom>
          <a:ln w="19050">
            <a:prstDash val="sysDot"/>
          </a:ln>
        </p:spPr>
        <p:style>
          <a:lnRef idx="1">
            <a:schemeClr val="accent3"/>
          </a:lnRef>
          <a:fillRef idx="0">
            <a:schemeClr val="accent3"/>
          </a:fillRef>
          <a:effectRef idx="0">
            <a:schemeClr val="accent3"/>
          </a:effectRef>
          <a:fontRef idx="minor">
            <a:schemeClr val="tx1"/>
          </a:fontRef>
        </p:style>
      </p:cxnSp>
      <p:sp>
        <p:nvSpPr>
          <p:cNvPr id="34" name="TextBox 33"/>
          <p:cNvSpPr txBox="1"/>
          <p:nvPr/>
        </p:nvSpPr>
        <p:spPr>
          <a:xfrm>
            <a:off x="4598905" y="3927365"/>
            <a:ext cx="315948" cy="307777"/>
          </a:xfrm>
          <a:prstGeom prst="rect">
            <a:avLst/>
          </a:prstGeom>
          <a:noFill/>
        </p:spPr>
        <p:txBody>
          <a:bodyPr wrap="square" rtlCol="0">
            <a:spAutoFit/>
          </a:bodyPr>
          <a:lstStyle/>
          <a:p>
            <a:r>
              <a:rPr lang="el-GR" sz="1400" b="1" dirty="0" smtClean="0">
                <a:latin typeface="Calibri" panose="020F0502020204030204" pitchFamily="34" charset="0"/>
              </a:rPr>
              <a:t>β</a:t>
            </a:r>
            <a:endParaRPr lang="en-GB" sz="1400" b="1" dirty="0"/>
          </a:p>
        </p:txBody>
      </p:sp>
      <p:sp>
        <p:nvSpPr>
          <p:cNvPr id="35" name="TextBox 34"/>
          <p:cNvSpPr txBox="1"/>
          <p:nvPr/>
        </p:nvSpPr>
        <p:spPr>
          <a:xfrm>
            <a:off x="1277634" y="6305550"/>
            <a:ext cx="2646294" cy="338554"/>
          </a:xfrm>
          <a:prstGeom prst="rect">
            <a:avLst/>
          </a:prstGeom>
          <a:noFill/>
        </p:spPr>
        <p:txBody>
          <a:bodyPr wrap="square" rtlCol="0">
            <a:spAutoFit/>
          </a:bodyPr>
          <a:lstStyle/>
          <a:p>
            <a:r>
              <a:rPr lang="el-GR" sz="1600" dirty="0" smtClean="0">
                <a:latin typeface="Calibri" panose="020F0502020204030204" pitchFamily="34" charset="0"/>
              </a:rPr>
              <a:t>β</a:t>
            </a:r>
            <a:r>
              <a:rPr lang="en-GB" sz="1600" dirty="0" smtClean="0">
                <a:latin typeface="Gill Sans MT" panose="020B0502020104020203" pitchFamily="34" charset="0"/>
              </a:rPr>
              <a:t>: effect size</a:t>
            </a:r>
            <a:endParaRPr lang="en-GB" sz="1600" dirty="0">
              <a:latin typeface="Gill Sans MT" panose="020B0502020104020203" pitchFamily="34" charset="0"/>
            </a:endParaRPr>
          </a:p>
        </p:txBody>
      </p:sp>
      <p:sp>
        <p:nvSpPr>
          <p:cNvPr id="32" name="TextBox 31"/>
          <p:cNvSpPr txBox="1"/>
          <p:nvPr/>
        </p:nvSpPr>
        <p:spPr>
          <a:xfrm>
            <a:off x="6259196" y="3212246"/>
            <a:ext cx="2794700" cy="338554"/>
          </a:xfrm>
          <a:prstGeom prst="rect">
            <a:avLst/>
          </a:prstGeom>
          <a:noFill/>
        </p:spPr>
        <p:txBody>
          <a:bodyPr wrap="square" rtlCol="0">
            <a:spAutoFit/>
          </a:bodyPr>
          <a:lstStyle/>
          <a:p>
            <a:r>
              <a:rPr lang="en-GB" sz="1600" dirty="0" smtClean="0">
                <a:latin typeface="Calibri" panose="020F0502020204030204" pitchFamily="34" charset="0"/>
              </a:rPr>
              <a:t>Quantitative trait e.g. height</a:t>
            </a:r>
            <a:endParaRPr lang="en-GB" sz="1600" dirty="0">
              <a:latin typeface="Gill Sans MT" panose="020B0502020104020203" pitchFamily="34" charset="0"/>
            </a:endParaRPr>
          </a:p>
        </p:txBody>
      </p:sp>
    </p:spTree>
    <p:extLst>
      <p:ext uri="{BB962C8B-B14F-4D97-AF65-F5344CB8AC3E}">
        <p14:creationId xmlns:p14="http://schemas.microsoft.com/office/powerpoint/2010/main" val="40945262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568" y="103449"/>
            <a:ext cx="7498080" cy="1143000"/>
          </a:xfrm>
        </p:spPr>
        <p:txBody>
          <a:bodyPr/>
          <a:lstStyle/>
          <a:p>
            <a:r>
              <a:rPr lang="en-GB" dirty="0" smtClean="0"/>
              <a:t>Meta-analysis of GWAS</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10</a:t>
            </a:fld>
            <a:endParaRPr lang="en-GB"/>
          </a:p>
        </p:txBody>
      </p:sp>
      <p:sp>
        <p:nvSpPr>
          <p:cNvPr id="5" name="TextBox 4"/>
          <p:cNvSpPr txBox="1"/>
          <p:nvPr/>
        </p:nvSpPr>
        <p:spPr>
          <a:xfrm>
            <a:off x="3570213" y="1196752"/>
            <a:ext cx="2827783" cy="800219"/>
          </a:xfrm>
          <a:prstGeom prst="rect">
            <a:avLst/>
          </a:prstGeom>
          <a:noFill/>
        </p:spPr>
        <p:txBody>
          <a:bodyPr wrap="square" rtlCol="0">
            <a:spAutoFit/>
          </a:bodyPr>
          <a:lstStyle/>
          <a:p>
            <a:pPr algn="ctr"/>
            <a:r>
              <a:rPr lang="en-GB" dirty="0" smtClean="0"/>
              <a:t>Analysis plan developed</a:t>
            </a:r>
          </a:p>
          <a:p>
            <a:pPr algn="ctr"/>
            <a:r>
              <a:rPr lang="en-GB" sz="1400" dirty="0" smtClean="0"/>
              <a:t>(instructions for trait-specific association studies)</a:t>
            </a:r>
            <a:endParaRPr lang="en-GB" sz="1400" dirty="0"/>
          </a:p>
        </p:txBody>
      </p:sp>
      <p:sp>
        <p:nvSpPr>
          <p:cNvPr id="6" name="TextBox 5"/>
          <p:cNvSpPr txBox="1"/>
          <p:nvPr/>
        </p:nvSpPr>
        <p:spPr>
          <a:xfrm>
            <a:off x="1779638" y="1596861"/>
            <a:ext cx="1080120" cy="369332"/>
          </a:xfrm>
          <a:prstGeom prst="rect">
            <a:avLst/>
          </a:prstGeom>
          <a:noFill/>
        </p:spPr>
        <p:txBody>
          <a:bodyPr wrap="square" rtlCol="0">
            <a:spAutoFit/>
          </a:bodyPr>
          <a:lstStyle/>
          <a:p>
            <a:r>
              <a:rPr lang="en-GB" dirty="0" smtClean="0">
                <a:solidFill>
                  <a:schemeClr val="accent1">
                    <a:lumMod val="75000"/>
                  </a:schemeClr>
                </a:solidFill>
              </a:rPr>
              <a:t>Study 1</a:t>
            </a:r>
            <a:endParaRPr lang="en-GB" dirty="0">
              <a:solidFill>
                <a:schemeClr val="accent1">
                  <a:lumMod val="75000"/>
                </a:schemeClr>
              </a:solidFill>
            </a:endParaRPr>
          </a:p>
        </p:txBody>
      </p:sp>
      <p:sp>
        <p:nvSpPr>
          <p:cNvPr id="7" name="TextBox 6"/>
          <p:cNvSpPr txBox="1"/>
          <p:nvPr/>
        </p:nvSpPr>
        <p:spPr>
          <a:xfrm>
            <a:off x="2319698" y="2178442"/>
            <a:ext cx="1080120" cy="369332"/>
          </a:xfrm>
          <a:prstGeom prst="rect">
            <a:avLst/>
          </a:prstGeom>
          <a:noFill/>
        </p:spPr>
        <p:txBody>
          <a:bodyPr wrap="square" rtlCol="0">
            <a:spAutoFit/>
          </a:bodyPr>
          <a:lstStyle/>
          <a:p>
            <a:r>
              <a:rPr lang="en-GB" dirty="0" smtClean="0">
                <a:solidFill>
                  <a:schemeClr val="accent1">
                    <a:lumMod val="75000"/>
                  </a:schemeClr>
                </a:solidFill>
              </a:rPr>
              <a:t>Study 2</a:t>
            </a:r>
            <a:endParaRPr lang="en-GB" dirty="0">
              <a:solidFill>
                <a:schemeClr val="accent1">
                  <a:lumMod val="75000"/>
                </a:schemeClr>
              </a:solidFill>
            </a:endParaRPr>
          </a:p>
        </p:txBody>
      </p:sp>
      <p:sp>
        <p:nvSpPr>
          <p:cNvPr id="8" name="TextBox 7"/>
          <p:cNvSpPr txBox="1"/>
          <p:nvPr/>
        </p:nvSpPr>
        <p:spPr>
          <a:xfrm>
            <a:off x="3678403" y="2668867"/>
            <a:ext cx="1080120" cy="369332"/>
          </a:xfrm>
          <a:prstGeom prst="rect">
            <a:avLst/>
          </a:prstGeom>
          <a:noFill/>
        </p:spPr>
        <p:txBody>
          <a:bodyPr wrap="square" rtlCol="0">
            <a:spAutoFit/>
          </a:bodyPr>
          <a:lstStyle/>
          <a:p>
            <a:r>
              <a:rPr lang="en-GB" dirty="0" smtClean="0">
                <a:solidFill>
                  <a:schemeClr val="accent1">
                    <a:lumMod val="75000"/>
                  </a:schemeClr>
                </a:solidFill>
              </a:rPr>
              <a:t>Study 3</a:t>
            </a:r>
            <a:endParaRPr lang="en-GB" dirty="0">
              <a:solidFill>
                <a:schemeClr val="accent1">
                  <a:lumMod val="75000"/>
                </a:schemeClr>
              </a:solidFill>
            </a:endParaRPr>
          </a:p>
        </p:txBody>
      </p:sp>
      <p:sp>
        <p:nvSpPr>
          <p:cNvPr id="9" name="TextBox 8"/>
          <p:cNvSpPr txBox="1"/>
          <p:nvPr/>
        </p:nvSpPr>
        <p:spPr>
          <a:xfrm>
            <a:off x="5334587" y="2698358"/>
            <a:ext cx="1080120" cy="369332"/>
          </a:xfrm>
          <a:prstGeom prst="rect">
            <a:avLst/>
          </a:prstGeom>
          <a:noFill/>
        </p:spPr>
        <p:txBody>
          <a:bodyPr wrap="square" rtlCol="0">
            <a:spAutoFit/>
          </a:bodyPr>
          <a:lstStyle/>
          <a:p>
            <a:r>
              <a:rPr lang="en-GB" dirty="0" smtClean="0">
                <a:solidFill>
                  <a:schemeClr val="accent1">
                    <a:lumMod val="75000"/>
                  </a:schemeClr>
                </a:solidFill>
              </a:rPr>
              <a:t>Study 4</a:t>
            </a:r>
            <a:endParaRPr lang="en-GB" dirty="0">
              <a:solidFill>
                <a:schemeClr val="accent1">
                  <a:lumMod val="75000"/>
                </a:schemeClr>
              </a:solidFill>
            </a:endParaRPr>
          </a:p>
        </p:txBody>
      </p:sp>
      <p:sp>
        <p:nvSpPr>
          <p:cNvPr id="10" name="TextBox 9"/>
          <p:cNvSpPr txBox="1"/>
          <p:nvPr/>
        </p:nvSpPr>
        <p:spPr>
          <a:xfrm>
            <a:off x="6542012" y="2178442"/>
            <a:ext cx="1080120" cy="369332"/>
          </a:xfrm>
          <a:prstGeom prst="rect">
            <a:avLst/>
          </a:prstGeom>
          <a:noFill/>
        </p:spPr>
        <p:txBody>
          <a:bodyPr wrap="square" rtlCol="0">
            <a:spAutoFit/>
          </a:bodyPr>
          <a:lstStyle/>
          <a:p>
            <a:r>
              <a:rPr lang="en-GB" dirty="0" smtClean="0">
                <a:solidFill>
                  <a:schemeClr val="accent1">
                    <a:lumMod val="75000"/>
                  </a:schemeClr>
                </a:solidFill>
              </a:rPr>
              <a:t>Study 5</a:t>
            </a:r>
            <a:endParaRPr lang="en-GB" dirty="0">
              <a:solidFill>
                <a:schemeClr val="accent1">
                  <a:lumMod val="75000"/>
                </a:schemeClr>
              </a:solidFill>
            </a:endParaRPr>
          </a:p>
        </p:txBody>
      </p:sp>
      <p:sp>
        <p:nvSpPr>
          <p:cNvPr id="11" name="TextBox 10"/>
          <p:cNvSpPr txBox="1"/>
          <p:nvPr/>
        </p:nvSpPr>
        <p:spPr>
          <a:xfrm>
            <a:off x="7596336" y="1596861"/>
            <a:ext cx="1080120" cy="369332"/>
          </a:xfrm>
          <a:prstGeom prst="rect">
            <a:avLst/>
          </a:prstGeom>
          <a:noFill/>
        </p:spPr>
        <p:txBody>
          <a:bodyPr wrap="square" rtlCol="0">
            <a:spAutoFit/>
          </a:bodyPr>
          <a:lstStyle/>
          <a:p>
            <a:r>
              <a:rPr lang="en-GB" dirty="0" smtClean="0">
                <a:solidFill>
                  <a:schemeClr val="accent1">
                    <a:lumMod val="75000"/>
                  </a:schemeClr>
                </a:solidFill>
              </a:rPr>
              <a:t>Study 6</a:t>
            </a:r>
            <a:endParaRPr lang="en-GB" dirty="0">
              <a:solidFill>
                <a:schemeClr val="accent1">
                  <a:lumMod val="75000"/>
                </a:schemeClr>
              </a:solidFill>
            </a:endParaRPr>
          </a:p>
        </p:txBody>
      </p:sp>
      <p:cxnSp>
        <p:nvCxnSpPr>
          <p:cNvPr id="12" name="Straight Arrow Connector 11"/>
          <p:cNvCxnSpPr/>
          <p:nvPr/>
        </p:nvCxnSpPr>
        <p:spPr>
          <a:xfrm flipH="1">
            <a:off x="2859758" y="1596861"/>
            <a:ext cx="585910" cy="18466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3445668" y="1892992"/>
            <a:ext cx="572264" cy="47643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8" idx="0"/>
          </p:cNvCxnSpPr>
          <p:nvPr/>
        </p:nvCxnSpPr>
        <p:spPr>
          <a:xfrm flipH="1">
            <a:off x="4218463" y="2069978"/>
            <a:ext cx="463792" cy="59888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9" idx="0"/>
          </p:cNvCxnSpPr>
          <p:nvPr/>
        </p:nvCxnSpPr>
        <p:spPr>
          <a:xfrm>
            <a:off x="5592261" y="2094532"/>
            <a:ext cx="282386" cy="6038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10" idx="1"/>
          </p:cNvCxnSpPr>
          <p:nvPr/>
        </p:nvCxnSpPr>
        <p:spPr>
          <a:xfrm>
            <a:off x="6079320" y="1884722"/>
            <a:ext cx="462692" cy="47838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11" idx="1"/>
          </p:cNvCxnSpPr>
          <p:nvPr/>
        </p:nvCxnSpPr>
        <p:spPr>
          <a:xfrm>
            <a:off x="6282869" y="1426097"/>
            <a:ext cx="1313467" cy="35543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077516" y="1966193"/>
            <a:ext cx="1670290" cy="294855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994149" y="2547774"/>
            <a:ext cx="1152128" cy="222847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03940" y="3033886"/>
            <a:ext cx="520902" cy="1683319"/>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9" idx="2"/>
          </p:cNvCxnSpPr>
          <p:nvPr/>
        </p:nvCxnSpPr>
        <p:spPr>
          <a:xfrm flipH="1">
            <a:off x="5795087" y="3067690"/>
            <a:ext cx="79560" cy="164951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6326425" y="2488732"/>
            <a:ext cx="693847" cy="228751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6830044" y="1966193"/>
            <a:ext cx="1357614" cy="294855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159385" y="2994847"/>
            <a:ext cx="1743920" cy="692497"/>
          </a:xfrm>
          <a:prstGeom prst="rect">
            <a:avLst/>
          </a:prstGeom>
          <a:noFill/>
        </p:spPr>
        <p:txBody>
          <a:bodyPr wrap="square" rtlCol="0">
            <a:spAutoFit/>
          </a:bodyPr>
          <a:lstStyle/>
          <a:p>
            <a:pPr algn="ctr"/>
            <a:r>
              <a:rPr lang="en-GB" sz="1300" dirty="0">
                <a:solidFill>
                  <a:schemeClr val="accent1">
                    <a:lumMod val="75000"/>
                  </a:schemeClr>
                </a:solidFill>
              </a:rPr>
              <a:t>RESULTS </a:t>
            </a:r>
            <a:r>
              <a:rPr lang="en-GB" sz="1300" dirty="0" smtClean="0">
                <a:solidFill>
                  <a:schemeClr val="accent1">
                    <a:lumMod val="75000"/>
                  </a:schemeClr>
                </a:solidFill>
              </a:rPr>
              <a:t>in RAREMETALWORKER output format</a:t>
            </a:r>
            <a:endParaRPr lang="en-GB" sz="1300" dirty="0">
              <a:solidFill>
                <a:schemeClr val="accent1">
                  <a:lumMod val="75000"/>
                </a:schemeClr>
              </a:solidFill>
            </a:endParaRPr>
          </a:p>
        </p:txBody>
      </p:sp>
      <p:sp>
        <p:nvSpPr>
          <p:cNvPr id="25" name="TextBox 24"/>
          <p:cNvSpPr txBox="1"/>
          <p:nvPr/>
        </p:nvSpPr>
        <p:spPr>
          <a:xfrm>
            <a:off x="4146277" y="4717205"/>
            <a:ext cx="2087748" cy="646331"/>
          </a:xfrm>
          <a:prstGeom prst="rect">
            <a:avLst/>
          </a:prstGeom>
          <a:noFill/>
        </p:spPr>
        <p:txBody>
          <a:bodyPr wrap="square" rtlCol="0">
            <a:spAutoFit/>
          </a:bodyPr>
          <a:lstStyle/>
          <a:p>
            <a:pPr algn="ctr"/>
            <a:r>
              <a:rPr lang="en-GB" dirty="0" smtClean="0"/>
              <a:t>Meta-analysis using RAREMETAL</a:t>
            </a:r>
            <a:endParaRPr lang="en-GB" dirty="0"/>
          </a:p>
        </p:txBody>
      </p:sp>
      <p:sp>
        <p:nvSpPr>
          <p:cNvPr id="26" name="Down Arrow 25"/>
          <p:cNvSpPr/>
          <p:nvPr/>
        </p:nvSpPr>
        <p:spPr>
          <a:xfrm>
            <a:off x="4955456" y="5435556"/>
            <a:ext cx="443166" cy="441716"/>
          </a:xfrm>
          <a:prstGeom prst="down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4591565" y="5879013"/>
            <a:ext cx="1243302" cy="646331"/>
          </a:xfrm>
          <a:prstGeom prst="rect">
            <a:avLst/>
          </a:prstGeom>
          <a:noFill/>
        </p:spPr>
        <p:txBody>
          <a:bodyPr wrap="square" rtlCol="0">
            <a:spAutoFit/>
          </a:bodyPr>
          <a:lstStyle/>
          <a:p>
            <a:pPr algn="ctr"/>
            <a:r>
              <a:rPr lang="en-GB" dirty="0" smtClean="0"/>
              <a:t>Associated SNPs</a:t>
            </a:r>
            <a:endParaRPr lang="en-GB" dirty="0"/>
          </a:p>
        </p:txBody>
      </p:sp>
      <p:sp>
        <p:nvSpPr>
          <p:cNvPr id="28" name="Rectangle 27"/>
          <p:cNvSpPr/>
          <p:nvPr/>
        </p:nvSpPr>
        <p:spPr>
          <a:xfrm>
            <a:off x="-36512" y="5950803"/>
            <a:ext cx="1108015" cy="830997"/>
          </a:xfrm>
          <a:prstGeom prst="rect">
            <a:avLst/>
          </a:prstGeom>
        </p:spPr>
        <p:txBody>
          <a:bodyPr wrap="square">
            <a:spAutoFit/>
          </a:bodyPr>
          <a:lstStyle/>
          <a:p>
            <a:r>
              <a:rPr lang="en-GB" sz="1200" dirty="0" smtClean="0"/>
              <a:t>GWAS: Genome-wide association studies</a:t>
            </a:r>
            <a:endParaRPr lang="en-GB" sz="1200" dirty="0"/>
          </a:p>
        </p:txBody>
      </p:sp>
    </p:spTree>
    <p:extLst>
      <p:ext uri="{BB962C8B-B14F-4D97-AF65-F5344CB8AC3E}">
        <p14:creationId xmlns:p14="http://schemas.microsoft.com/office/powerpoint/2010/main" val="18951967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1446" y="0"/>
            <a:ext cx="7498080" cy="1143000"/>
          </a:xfrm>
        </p:spPr>
        <p:txBody>
          <a:bodyPr/>
          <a:lstStyle/>
          <a:p>
            <a:r>
              <a:rPr lang="en-GB" dirty="0" smtClean="0"/>
              <a:t>Introduction to Smoking</a:t>
            </a:r>
            <a:endParaRPr lang="en-GB" dirty="0"/>
          </a:p>
        </p:txBody>
      </p:sp>
      <p:sp>
        <p:nvSpPr>
          <p:cNvPr id="3" name="Content Placeholder 2"/>
          <p:cNvSpPr>
            <a:spLocks noGrp="1"/>
          </p:cNvSpPr>
          <p:nvPr>
            <p:ph idx="1"/>
          </p:nvPr>
        </p:nvSpPr>
        <p:spPr>
          <a:xfrm>
            <a:off x="1271743" y="981032"/>
            <a:ext cx="7498080" cy="4800600"/>
          </a:xfrm>
        </p:spPr>
        <p:txBody>
          <a:bodyPr>
            <a:normAutofit fontScale="92500" lnSpcReduction="10000"/>
          </a:bodyPr>
          <a:lstStyle/>
          <a:p>
            <a:r>
              <a:rPr lang="en-GB" dirty="0"/>
              <a:t>Smoking is a major risk factor for many diseases, </a:t>
            </a:r>
            <a:r>
              <a:rPr lang="en-GB" dirty="0" smtClean="0"/>
              <a:t>including many </a:t>
            </a:r>
            <a:r>
              <a:rPr lang="en-GB" dirty="0"/>
              <a:t>common </a:t>
            </a:r>
            <a:r>
              <a:rPr lang="en-GB" dirty="0" smtClean="0"/>
              <a:t>diseases</a:t>
            </a:r>
          </a:p>
          <a:p>
            <a:pPr lvl="1"/>
            <a:r>
              <a:rPr lang="en-GB" dirty="0" smtClean="0"/>
              <a:t>e.g. lung cancer and </a:t>
            </a:r>
            <a:r>
              <a:rPr lang="en-GB" dirty="0"/>
              <a:t>chronic obstructive pulmonary </a:t>
            </a:r>
            <a:r>
              <a:rPr lang="en-GB" dirty="0" smtClean="0"/>
              <a:t>disease (COPD)</a:t>
            </a:r>
          </a:p>
          <a:p>
            <a:r>
              <a:rPr lang="en-GB" dirty="0" smtClean="0"/>
              <a:t>It is </a:t>
            </a:r>
            <a:r>
              <a:rPr lang="en-GB" dirty="0"/>
              <a:t>thought to be the cause of 1 in 10 deaths </a:t>
            </a:r>
            <a:r>
              <a:rPr lang="en-GB" dirty="0" smtClean="0"/>
              <a:t>worldwide</a:t>
            </a:r>
          </a:p>
          <a:p>
            <a:pPr lvl="1"/>
            <a:r>
              <a:rPr lang="en-GB" dirty="0" smtClean="0"/>
              <a:t>Thus</a:t>
            </a:r>
            <a:r>
              <a:rPr lang="en-GB" dirty="0"/>
              <a:t>, there is a special interest in understanding the genetic aetiology of smoking behaviour and whether certain individuals are more likely to start or stop smoking – or smoke </a:t>
            </a:r>
            <a:r>
              <a:rPr lang="en-GB" dirty="0" smtClean="0"/>
              <a:t>heavily </a:t>
            </a:r>
            <a:r>
              <a:rPr lang="en-GB" dirty="0"/>
              <a:t>after </a:t>
            </a:r>
            <a:r>
              <a:rPr lang="en-GB" dirty="0" smtClean="0"/>
              <a:t>starting</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11</a:t>
            </a:fld>
            <a:endParaRPr lang="en-GB"/>
          </a:p>
        </p:txBody>
      </p:sp>
      <p:sp>
        <p:nvSpPr>
          <p:cNvPr id="8" name="Rectangle 7"/>
          <p:cNvSpPr/>
          <p:nvPr/>
        </p:nvSpPr>
        <p:spPr>
          <a:xfrm>
            <a:off x="1101446" y="5464095"/>
            <a:ext cx="4910714" cy="1277273"/>
          </a:xfrm>
          <a:prstGeom prst="rect">
            <a:avLst/>
          </a:prstGeom>
        </p:spPr>
        <p:txBody>
          <a:bodyPr wrap="square">
            <a:spAutoFit/>
          </a:bodyPr>
          <a:lstStyle/>
          <a:p>
            <a:r>
              <a:rPr lang="en-GB" sz="1100" dirty="0" smtClean="0">
                <a:latin typeface="+mj-lt"/>
                <a:ea typeface="Calibri" panose="020F0502020204030204" pitchFamily="34" charset="0"/>
                <a:cs typeface="Times New Roman" panose="02020603050405020304" pitchFamily="18" charset="0"/>
              </a:rPr>
              <a:t>References:</a:t>
            </a:r>
          </a:p>
          <a:p>
            <a:pPr marL="171450" indent="-171450">
              <a:buFontTx/>
              <a:buChar char="-"/>
            </a:pPr>
            <a:r>
              <a:rPr lang="en-GB" sz="1100" dirty="0" smtClean="0">
                <a:latin typeface="+mj-lt"/>
                <a:ea typeface="Calibri" panose="020F0502020204030204" pitchFamily="34" charset="0"/>
                <a:cs typeface="Times New Roman" panose="02020603050405020304" pitchFamily="18" charset="0"/>
              </a:rPr>
              <a:t>Wain LV</a:t>
            </a:r>
            <a:r>
              <a:rPr lang="en-GB" sz="1100" i="1" dirty="0" smtClean="0">
                <a:latin typeface="+mj-lt"/>
                <a:ea typeface="Calibri" panose="020F0502020204030204" pitchFamily="34" charset="0"/>
                <a:cs typeface="Times New Roman" panose="02020603050405020304" pitchFamily="18" charset="0"/>
              </a:rPr>
              <a:t> </a:t>
            </a:r>
            <a:r>
              <a:rPr lang="en-GB" sz="1100" i="1" dirty="0">
                <a:latin typeface="+mj-lt"/>
                <a:ea typeface="Calibri" panose="020F0502020204030204" pitchFamily="34" charset="0"/>
                <a:cs typeface="Times New Roman" panose="02020603050405020304" pitchFamily="18" charset="0"/>
              </a:rPr>
              <a:t>et al.</a:t>
            </a:r>
            <a:r>
              <a:rPr lang="en-GB" sz="1100" dirty="0">
                <a:latin typeface="+mj-lt"/>
                <a:ea typeface="Calibri" panose="020F0502020204030204" pitchFamily="34" charset="0"/>
                <a:cs typeface="Times New Roman" panose="02020603050405020304" pitchFamily="18" charset="0"/>
              </a:rPr>
              <a:t> </a:t>
            </a:r>
            <a:r>
              <a:rPr lang="en-GB" sz="1100" dirty="0" smtClean="0">
                <a:latin typeface="+mj-lt"/>
                <a:ea typeface="Calibri" panose="020F0502020204030204" pitchFamily="34" charset="0"/>
                <a:cs typeface="Times New Roman" panose="02020603050405020304" pitchFamily="18" charset="0"/>
              </a:rPr>
              <a:t>2017. Genome-wide </a:t>
            </a:r>
            <a:r>
              <a:rPr lang="en-GB" sz="1100" dirty="0">
                <a:latin typeface="+mj-lt"/>
                <a:ea typeface="Calibri" panose="020F0502020204030204" pitchFamily="34" charset="0"/>
                <a:cs typeface="Times New Roman" panose="02020603050405020304" pitchFamily="18" charset="0"/>
              </a:rPr>
              <a:t>association analyses for lung function and chronic obstructive pulmonary disease identify new loci and potential </a:t>
            </a:r>
            <a:r>
              <a:rPr lang="en-GB" sz="1100" dirty="0" err="1">
                <a:latin typeface="+mj-lt"/>
                <a:ea typeface="Calibri" panose="020F0502020204030204" pitchFamily="34" charset="0"/>
                <a:cs typeface="Times New Roman" panose="02020603050405020304" pitchFamily="18" charset="0"/>
              </a:rPr>
              <a:t>druggable</a:t>
            </a:r>
            <a:r>
              <a:rPr lang="en-GB" sz="1100" dirty="0">
                <a:latin typeface="+mj-lt"/>
                <a:ea typeface="Calibri" panose="020F0502020204030204" pitchFamily="34" charset="0"/>
                <a:cs typeface="Times New Roman" panose="02020603050405020304" pitchFamily="18" charset="0"/>
              </a:rPr>
              <a:t> targets. </a:t>
            </a:r>
            <a:r>
              <a:rPr lang="en-GB" sz="1100" i="1" dirty="0">
                <a:latin typeface="+mj-lt"/>
                <a:ea typeface="Calibri" panose="020F0502020204030204" pitchFamily="34" charset="0"/>
                <a:cs typeface="Times New Roman" panose="02020603050405020304" pitchFamily="18" charset="0"/>
              </a:rPr>
              <a:t>Nature </a:t>
            </a:r>
            <a:r>
              <a:rPr lang="en-GB" sz="1100" i="1" dirty="0" smtClean="0">
                <a:latin typeface="+mj-lt"/>
                <a:ea typeface="Calibri" panose="020F0502020204030204" pitchFamily="34" charset="0"/>
                <a:cs typeface="Times New Roman" panose="02020603050405020304" pitchFamily="18" charset="0"/>
              </a:rPr>
              <a:t>genetics;</a:t>
            </a:r>
            <a:r>
              <a:rPr lang="en-GB" sz="1100" dirty="0" smtClean="0">
                <a:latin typeface="+mj-lt"/>
                <a:ea typeface="Calibri" panose="020F0502020204030204" pitchFamily="34" charset="0"/>
                <a:cs typeface="Times New Roman" panose="02020603050405020304" pitchFamily="18" charset="0"/>
              </a:rPr>
              <a:t> </a:t>
            </a:r>
            <a:r>
              <a:rPr lang="en-GB" sz="1100" b="1" dirty="0">
                <a:latin typeface="+mj-lt"/>
                <a:ea typeface="Calibri" panose="020F0502020204030204" pitchFamily="34" charset="0"/>
                <a:cs typeface="Times New Roman" panose="02020603050405020304" pitchFamily="18" charset="0"/>
              </a:rPr>
              <a:t>49</a:t>
            </a:r>
            <a:r>
              <a:rPr lang="en-GB" sz="1100" dirty="0">
                <a:latin typeface="+mj-lt"/>
                <a:ea typeface="Calibri" panose="020F0502020204030204" pitchFamily="34" charset="0"/>
                <a:cs typeface="Times New Roman" panose="02020603050405020304" pitchFamily="18" charset="0"/>
              </a:rPr>
              <a:t>(3)</a:t>
            </a:r>
            <a:r>
              <a:rPr lang="en-GB" sz="1100" b="1" dirty="0">
                <a:latin typeface="+mj-lt"/>
                <a:ea typeface="Calibri" panose="020F0502020204030204" pitchFamily="34" charset="0"/>
                <a:cs typeface="Times New Roman" panose="02020603050405020304" pitchFamily="18" charset="0"/>
              </a:rPr>
              <a:t>: </a:t>
            </a:r>
            <a:r>
              <a:rPr lang="en-GB" sz="1100" dirty="0" smtClean="0">
                <a:latin typeface="+mj-lt"/>
                <a:ea typeface="Calibri" panose="020F0502020204030204" pitchFamily="34" charset="0"/>
                <a:cs typeface="Times New Roman" panose="02020603050405020304" pitchFamily="18" charset="0"/>
              </a:rPr>
              <a:t>416-425</a:t>
            </a:r>
          </a:p>
          <a:p>
            <a:pPr marL="171450" indent="-171450">
              <a:buFontTx/>
              <a:buChar char="-"/>
            </a:pPr>
            <a:r>
              <a:rPr lang="en-GB" sz="1100" dirty="0" err="1" smtClean="0"/>
              <a:t>Reitsma</a:t>
            </a:r>
            <a:r>
              <a:rPr lang="en-GB" sz="1100" dirty="0" smtClean="0"/>
              <a:t> </a:t>
            </a:r>
            <a:r>
              <a:rPr lang="en-GB" sz="1100" i="1" dirty="0"/>
              <a:t>et al</a:t>
            </a:r>
            <a:r>
              <a:rPr lang="en-GB" sz="1100" dirty="0"/>
              <a:t>. 2017. Smoking prevalence and attributable disease burden in 195 countries and territories, 1990-2015: a systematic analysis from the Global Burden of Disease Study 2015. </a:t>
            </a:r>
            <a:r>
              <a:rPr lang="en-GB" sz="1100" i="1" dirty="0"/>
              <a:t>The Lancet</a:t>
            </a:r>
            <a:r>
              <a:rPr lang="en-GB" sz="1100" dirty="0" smtClean="0"/>
              <a:t>.</a:t>
            </a:r>
            <a:endParaRPr lang="en-GB" sz="11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045" t="12069" r="5394" b="1281"/>
          <a:stretch/>
        </p:blipFill>
        <p:spPr>
          <a:xfrm>
            <a:off x="6260431" y="5229200"/>
            <a:ext cx="2304256" cy="1440160"/>
          </a:xfrm>
          <a:prstGeom prst="rect">
            <a:avLst/>
          </a:prstGeom>
        </p:spPr>
      </p:pic>
    </p:spTree>
    <p:extLst>
      <p:ext uri="{BB962C8B-B14F-4D97-AF65-F5344CB8AC3E}">
        <p14:creationId xmlns:p14="http://schemas.microsoft.com/office/powerpoint/2010/main" val="17894355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480" y="17367"/>
            <a:ext cx="7498080" cy="1143000"/>
          </a:xfrm>
        </p:spPr>
        <p:txBody>
          <a:bodyPr/>
          <a:lstStyle/>
          <a:p>
            <a:r>
              <a:rPr lang="en-GB" dirty="0" smtClean="0"/>
              <a:t>Traits analysed</a:t>
            </a:r>
            <a:endParaRPr lang="en-GB" dirty="0"/>
          </a:p>
        </p:txBody>
      </p:sp>
      <p:sp>
        <p:nvSpPr>
          <p:cNvPr id="3" name="Content Placeholder 2"/>
          <p:cNvSpPr>
            <a:spLocks noGrp="1"/>
          </p:cNvSpPr>
          <p:nvPr>
            <p:ph idx="1"/>
          </p:nvPr>
        </p:nvSpPr>
        <p:spPr>
          <a:xfrm>
            <a:off x="1187624" y="1052736"/>
            <a:ext cx="7498080" cy="4248472"/>
          </a:xfrm>
        </p:spPr>
        <p:txBody>
          <a:bodyPr>
            <a:normAutofit fontScale="92500" lnSpcReduction="20000"/>
          </a:bodyPr>
          <a:lstStyle/>
          <a:p>
            <a:r>
              <a:rPr lang="en-GB" dirty="0" smtClean="0"/>
              <a:t>Smoking behaviour related traits</a:t>
            </a:r>
          </a:p>
          <a:p>
            <a:pPr lvl="1"/>
            <a:r>
              <a:rPr lang="en-GB" dirty="0"/>
              <a:t>Smoking </a:t>
            </a:r>
            <a:r>
              <a:rPr lang="en-GB" dirty="0" smtClean="0"/>
              <a:t>initiation (</a:t>
            </a:r>
            <a:r>
              <a:rPr lang="en-GB" dirty="0"/>
              <a:t>SI, binary </a:t>
            </a:r>
            <a:r>
              <a:rPr lang="en-GB" dirty="0" smtClean="0"/>
              <a:t>trait)</a:t>
            </a:r>
          </a:p>
          <a:p>
            <a:pPr lvl="2"/>
            <a:r>
              <a:rPr lang="en-GB" dirty="0" smtClean="0"/>
              <a:t>Ever </a:t>
            </a:r>
            <a:r>
              <a:rPr lang="en-GB" dirty="0"/>
              <a:t>vs Never </a:t>
            </a:r>
            <a:r>
              <a:rPr lang="en-GB" dirty="0" smtClean="0"/>
              <a:t>smokers</a:t>
            </a:r>
            <a:r>
              <a:rPr lang="en-GB" dirty="0"/>
              <a:t>.</a:t>
            </a:r>
            <a:r>
              <a:rPr lang="en-GB" dirty="0" smtClean="0"/>
              <a:t> </a:t>
            </a:r>
            <a:r>
              <a:rPr lang="en-GB" dirty="0"/>
              <a:t>Ever smokers were defined as individuals who have smoked &gt;99 cigarettes in their lifetime.</a:t>
            </a:r>
            <a:endParaRPr lang="en-GB" dirty="0" smtClean="0"/>
          </a:p>
          <a:p>
            <a:pPr lvl="1"/>
            <a:r>
              <a:rPr lang="en-GB" dirty="0"/>
              <a:t>Smoking </a:t>
            </a:r>
            <a:r>
              <a:rPr lang="en-GB" dirty="0" smtClean="0"/>
              <a:t>cessation </a:t>
            </a:r>
            <a:r>
              <a:rPr lang="en-GB" dirty="0"/>
              <a:t>(SC, binary </a:t>
            </a:r>
            <a:r>
              <a:rPr lang="en-GB" dirty="0" smtClean="0"/>
              <a:t>trait)</a:t>
            </a:r>
          </a:p>
          <a:p>
            <a:pPr lvl="2"/>
            <a:r>
              <a:rPr lang="en-GB" dirty="0" smtClean="0"/>
              <a:t>Ex </a:t>
            </a:r>
            <a:r>
              <a:rPr lang="en-GB" dirty="0"/>
              <a:t>vs Current </a:t>
            </a:r>
            <a:r>
              <a:rPr lang="en-GB" dirty="0" smtClean="0"/>
              <a:t>Smokers</a:t>
            </a:r>
          </a:p>
          <a:p>
            <a:pPr lvl="1"/>
            <a:r>
              <a:rPr lang="en-GB" dirty="0" smtClean="0"/>
              <a:t>Cigarettes </a:t>
            </a:r>
            <a:r>
              <a:rPr lang="en-GB" dirty="0"/>
              <a:t>p</a:t>
            </a:r>
            <a:r>
              <a:rPr lang="en-GB" dirty="0" smtClean="0"/>
              <a:t>er day (</a:t>
            </a:r>
            <a:r>
              <a:rPr lang="en-GB" dirty="0"/>
              <a:t>CPD, quantitative </a:t>
            </a:r>
            <a:r>
              <a:rPr lang="en-GB" dirty="0" smtClean="0"/>
              <a:t>trait)</a:t>
            </a:r>
          </a:p>
          <a:p>
            <a:pPr lvl="2"/>
            <a:r>
              <a:rPr lang="en-GB" dirty="0"/>
              <a:t>I</a:t>
            </a:r>
            <a:r>
              <a:rPr lang="en-GB" dirty="0" smtClean="0"/>
              <a:t>nverse-normalised</a:t>
            </a:r>
          </a:p>
          <a:p>
            <a:pPr lvl="1"/>
            <a:r>
              <a:rPr lang="en-GB" dirty="0"/>
              <a:t>Pack y</a:t>
            </a:r>
            <a:r>
              <a:rPr lang="en-GB" dirty="0" smtClean="0"/>
              <a:t>ears (</a:t>
            </a:r>
            <a:r>
              <a:rPr lang="en-GB" dirty="0"/>
              <a:t>PY, quantitative </a:t>
            </a:r>
            <a:r>
              <a:rPr lang="en-GB" dirty="0" smtClean="0"/>
              <a:t>trait)</a:t>
            </a:r>
          </a:p>
          <a:p>
            <a:pPr lvl="2"/>
            <a:r>
              <a:rPr lang="en-GB" dirty="0" smtClean="0"/>
              <a:t>Packs </a:t>
            </a:r>
            <a:r>
              <a:rPr lang="en-GB" dirty="0"/>
              <a:t>per day x Years smoked, </a:t>
            </a:r>
            <a:r>
              <a:rPr lang="en-GB" dirty="0" smtClean="0"/>
              <a:t>inverse-normalised</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12</a:t>
            </a:fld>
            <a:endParaRPr lang="en-GB"/>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800" t="15981" r="3800" b="25430"/>
          <a:stretch/>
        </p:blipFill>
        <p:spPr>
          <a:xfrm>
            <a:off x="3491880" y="5229200"/>
            <a:ext cx="3427877" cy="1512168"/>
          </a:xfrm>
          <a:prstGeom prst="rect">
            <a:avLst/>
          </a:prstGeom>
        </p:spPr>
      </p:pic>
    </p:spTree>
    <p:extLst>
      <p:ext uri="{BB962C8B-B14F-4D97-AF65-F5344CB8AC3E}">
        <p14:creationId xmlns:p14="http://schemas.microsoft.com/office/powerpoint/2010/main" val="24787176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7498080" cy="1143000"/>
          </a:xfrm>
        </p:spPr>
        <p:txBody>
          <a:bodyPr/>
          <a:lstStyle/>
          <a:p>
            <a:r>
              <a:rPr lang="en-GB" dirty="0" smtClean="0"/>
              <a:t>Previous studies</a:t>
            </a:r>
            <a:endParaRPr lang="en-GB" dirty="0"/>
          </a:p>
        </p:txBody>
      </p:sp>
      <p:sp>
        <p:nvSpPr>
          <p:cNvPr id="3" name="Content Placeholder 2"/>
          <p:cNvSpPr>
            <a:spLocks noGrp="1"/>
          </p:cNvSpPr>
          <p:nvPr>
            <p:ph idx="1"/>
          </p:nvPr>
        </p:nvSpPr>
        <p:spPr>
          <a:xfrm>
            <a:off x="1475656" y="1394652"/>
            <a:ext cx="7498080" cy="4800600"/>
          </a:xfrm>
        </p:spPr>
        <p:txBody>
          <a:bodyPr>
            <a:normAutofit fontScale="92500" lnSpcReduction="20000"/>
          </a:bodyPr>
          <a:lstStyle/>
          <a:p>
            <a:r>
              <a:rPr lang="en-GB" dirty="0"/>
              <a:t>Previous </a:t>
            </a:r>
            <a:r>
              <a:rPr lang="en-GB" dirty="0" smtClean="0"/>
              <a:t>GWASs </a:t>
            </a:r>
            <a:r>
              <a:rPr lang="en-GB" dirty="0"/>
              <a:t>have been successful in identifying </a:t>
            </a:r>
            <a:r>
              <a:rPr lang="en-GB" dirty="0" smtClean="0"/>
              <a:t>13 common SNPs associated </a:t>
            </a:r>
            <a:r>
              <a:rPr lang="en-GB" dirty="0"/>
              <a:t>with smoking behaviour related </a:t>
            </a:r>
            <a:r>
              <a:rPr lang="en-GB" dirty="0" smtClean="0"/>
              <a:t>traits</a:t>
            </a:r>
          </a:p>
          <a:p>
            <a:pPr lvl="1"/>
            <a:r>
              <a:rPr lang="en-GB" dirty="0"/>
              <a:t>I</a:t>
            </a:r>
            <a:r>
              <a:rPr lang="en-GB" dirty="0" smtClean="0"/>
              <a:t>ncluding </a:t>
            </a:r>
            <a:r>
              <a:rPr lang="en-GB" dirty="0"/>
              <a:t>the 15q25 (</a:t>
            </a:r>
            <a:r>
              <a:rPr lang="en-GB" i="1" dirty="0"/>
              <a:t>CHRNA3</a:t>
            </a:r>
            <a:r>
              <a:rPr lang="en-GB" dirty="0"/>
              <a:t>) region, which yield the largest effects (explaining ~1% of phenotypic </a:t>
            </a:r>
            <a:r>
              <a:rPr lang="en-GB" dirty="0" smtClean="0"/>
              <a:t>variance)</a:t>
            </a:r>
          </a:p>
          <a:p>
            <a:pPr lvl="1"/>
            <a:r>
              <a:rPr lang="en-GB" dirty="0" smtClean="0"/>
              <a:t>However </a:t>
            </a:r>
            <a:r>
              <a:rPr lang="en-GB" dirty="0"/>
              <a:t>the identified loci explain only a small amount of the estimated genetic heritability of smoking behaviour (between 2% and 3%), which is thought to be around 40-60</a:t>
            </a:r>
            <a:r>
              <a:rPr lang="en-GB" dirty="0" smtClean="0"/>
              <a:t>%</a:t>
            </a:r>
          </a:p>
          <a:p>
            <a:pPr lvl="1"/>
            <a:r>
              <a:rPr lang="en-GB" dirty="0" smtClean="0"/>
              <a:t>Thus </a:t>
            </a:r>
            <a:r>
              <a:rPr lang="en-GB" dirty="0"/>
              <a:t>there is a need for alternative approaches to elucidate further the genetic architecture of smoking </a:t>
            </a:r>
            <a:r>
              <a:rPr lang="en-GB" dirty="0" smtClean="0"/>
              <a:t>behaviour</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13</a:t>
            </a:fld>
            <a:endParaRPr lang="en-GB"/>
          </a:p>
        </p:txBody>
      </p:sp>
      <p:sp>
        <p:nvSpPr>
          <p:cNvPr id="5" name="Rectangle 4"/>
          <p:cNvSpPr/>
          <p:nvPr/>
        </p:nvSpPr>
        <p:spPr>
          <a:xfrm>
            <a:off x="73708" y="5982379"/>
            <a:ext cx="1041908" cy="830997"/>
          </a:xfrm>
          <a:prstGeom prst="rect">
            <a:avLst/>
          </a:prstGeom>
        </p:spPr>
        <p:txBody>
          <a:bodyPr wrap="square">
            <a:spAutoFit/>
          </a:bodyPr>
          <a:lstStyle/>
          <a:p>
            <a:r>
              <a:rPr lang="en-GB" sz="1200" dirty="0" smtClean="0"/>
              <a:t>CHRN: Cholinergic receptor nicotinic</a:t>
            </a:r>
            <a:endParaRPr lang="en-GB" sz="1200" dirty="0"/>
          </a:p>
        </p:txBody>
      </p:sp>
    </p:spTree>
    <p:extLst>
      <p:ext uri="{BB962C8B-B14F-4D97-AF65-F5344CB8AC3E}">
        <p14:creationId xmlns:p14="http://schemas.microsoft.com/office/powerpoint/2010/main" val="1767489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8256"/>
            <a:ext cx="7498080" cy="1143000"/>
          </a:xfrm>
        </p:spPr>
        <p:txBody>
          <a:bodyPr/>
          <a:lstStyle/>
          <a:p>
            <a:r>
              <a:rPr lang="en-GB" dirty="0" smtClean="0"/>
              <a:t>Current sample sizes</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2401737560"/>
              </p:ext>
            </p:extLst>
          </p:nvPr>
        </p:nvGraphicFramePr>
        <p:xfrm>
          <a:off x="6726663" y="1492034"/>
          <a:ext cx="1733769" cy="5040928"/>
        </p:xfrm>
        <a:graphic>
          <a:graphicData uri="http://schemas.openxmlformats.org/drawingml/2006/table">
            <a:tbl>
              <a:tblPr>
                <a:tableStyleId>{5C22544A-7EE6-4342-B048-85BDC9FD1C3A}</a:tableStyleId>
              </a:tblPr>
              <a:tblGrid>
                <a:gridCol w="1264383"/>
                <a:gridCol w="469386"/>
              </a:tblGrid>
              <a:tr h="112166">
                <a:tc>
                  <a:txBody>
                    <a:bodyPr/>
                    <a:lstStyle/>
                    <a:p>
                      <a:pPr algn="l" fontAlgn="b"/>
                      <a:r>
                        <a:rPr lang="en-GB" sz="1000" b="1" u="none" strike="noStrike" dirty="0" smtClean="0">
                          <a:effectLst/>
                          <a:latin typeface="+mj-lt"/>
                        </a:rPr>
                        <a:t>CGSB Cohort</a:t>
                      </a:r>
                      <a:endParaRPr lang="en-GB" sz="1000" b="1" i="0" u="none" strike="noStrike" dirty="0">
                        <a:solidFill>
                          <a:srgbClr val="000000"/>
                        </a:solidFill>
                        <a:effectLst/>
                        <a:latin typeface="+mj-lt"/>
                      </a:endParaRPr>
                    </a:p>
                  </a:txBody>
                  <a:tcPr marL="5129" marR="5129" marT="5129" marB="0" anchor="b"/>
                </a:tc>
                <a:tc>
                  <a:txBody>
                    <a:bodyPr/>
                    <a:lstStyle/>
                    <a:p>
                      <a:pPr algn="l" fontAlgn="b"/>
                      <a:r>
                        <a:rPr lang="en-GB" sz="1000" b="1" u="none" strike="noStrike" dirty="0">
                          <a:effectLst/>
                          <a:latin typeface="+mj-lt"/>
                        </a:rPr>
                        <a:t>SI</a:t>
                      </a:r>
                      <a:endParaRPr lang="en-GB" sz="1000" b="1" i="0" u="none" strike="noStrike" dirty="0">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AIRWAVE</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dirty="0">
                          <a:effectLst/>
                          <a:latin typeface="+mj-lt"/>
                        </a:rPr>
                        <a:t>1905</a:t>
                      </a:r>
                      <a:endParaRPr lang="en-GB" sz="1000" b="0" i="0" u="none" strike="noStrike" dirty="0">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ASCOT SC</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dirty="0">
                          <a:effectLst/>
                          <a:latin typeface="+mj-lt"/>
                        </a:rPr>
                        <a:t>2461</a:t>
                      </a:r>
                      <a:endParaRPr lang="en-GB" sz="1000" b="0" i="0" u="none" strike="noStrike" dirty="0">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ASCOT UK</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dirty="0">
                          <a:effectLst/>
                          <a:latin typeface="+mj-lt"/>
                        </a:rPr>
                        <a:t>3243</a:t>
                      </a:r>
                      <a:endParaRPr lang="en-GB" sz="1000" b="0" i="0" u="none" strike="noStrike" dirty="0">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B58C</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dirty="0">
                          <a:solidFill>
                            <a:srgbClr val="FF0000"/>
                          </a:solidFill>
                          <a:effectLst/>
                          <a:latin typeface="+mj-lt"/>
                        </a:rPr>
                        <a:t>5537</a:t>
                      </a:r>
                      <a:endParaRPr lang="en-GB" sz="1000" b="0" i="0" u="none" strike="noStrike" dirty="0">
                        <a:solidFill>
                          <a:srgbClr val="FF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BRIGHT</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851</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DIABNORD</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397</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EFSOCH</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1389</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smtClean="0">
                          <a:solidFill>
                            <a:schemeClr val="tx1"/>
                          </a:solidFill>
                          <a:effectLst/>
                          <a:latin typeface="+mj-lt"/>
                        </a:rPr>
                        <a:t>EGCUT – </a:t>
                      </a:r>
                      <a:r>
                        <a:rPr lang="en-GB" sz="1000" u="none" strike="noStrike" dirty="0">
                          <a:solidFill>
                            <a:schemeClr val="tx1"/>
                          </a:solidFill>
                          <a:effectLst/>
                          <a:latin typeface="+mj-lt"/>
                        </a:rPr>
                        <a:t>BMI CASES</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926</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smtClean="0">
                          <a:solidFill>
                            <a:schemeClr val="tx1"/>
                          </a:solidFill>
                          <a:effectLst/>
                          <a:latin typeface="+mj-lt"/>
                        </a:rPr>
                        <a:t>EGCUT – </a:t>
                      </a:r>
                      <a:r>
                        <a:rPr lang="en-GB" sz="1000" u="none" strike="noStrike" dirty="0">
                          <a:solidFill>
                            <a:schemeClr val="tx1"/>
                          </a:solidFill>
                          <a:effectLst/>
                          <a:latin typeface="+mj-lt"/>
                        </a:rPr>
                        <a:t>CONTROLS</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767</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smtClean="0">
                          <a:solidFill>
                            <a:schemeClr val="tx1"/>
                          </a:solidFill>
                          <a:effectLst/>
                          <a:latin typeface="+mj-lt"/>
                        </a:rPr>
                        <a:t>EGCUT – T2D </a:t>
                      </a:r>
                      <a:r>
                        <a:rPr lang="en-GB" sz="1000" u="none" strike="noStrike" dirty="0">
                          <a:solidFill>
                            <a:schemeClr val="tx1"/>
                          </a:solidFill>
                          <a:effectLst/>
                          <a:latin typeface="+mj-lt"/>
                        </a:rPr>
                        <a:t>CASES</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836</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smtClean="0">
                          <a:solidFill>
                            <a:schemeClr val="tx1"/>
                          </a:solidFill>
                          <a:effectLst/>
                          <a:latin typeface="+mj-lt"/>
                        </a:rPr>
                        <a:t>EGCUT – </a:t>
                      </a:r>
                      <a:r>
                        <a:rPr lang="en-GB" sz="1000" u="none" strike="noStrike" dirty="0" err="1" smtClean="0">
                          <a:solidFill>
                            <a:schemeClr val="tx1"/>
                          </a:solidFill>
                          <a:effectLst/>
                          <a:latin typeface="+mj-lt"/>
                        </a:rPr>
                        <a:t>CoreExome</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4642</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EMBRACE</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604</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FENLAND</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1333</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FIA3</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2387</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GEN SCOT</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dirty="0">
                          <a:solidFill>
                            <a:srgbClr val="FF0000"/>
                          </a:solidFill>
                          <a:effectLst/>
                          <a:latin typeface="+mj-lt"/>
                        </a:rPr>
                        <a:t>9810</a:t>
                      </a:r>
                      <a:endParaRPr lang="en-GB" sz="1000" b="0" i="0" u="none" strike="noStrike" dirty="0">
                        <a:solidFill>
                          <a:srgbClr val="FF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GLACIER</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928</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GO DARTS</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4447</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KORA</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2843</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KORC</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836</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LBC21</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503</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LBC36</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983</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LOLIPOP HE</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1664</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LOLIPOP OE</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977</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LRGP</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dirty="0">
                          <a:effectLst/>
                          <a:latin typeface="+mj-lt"/>
                        </a:rPr>
                        <a:t>2070</a:t>
                      </a:r>
                      <a:endParaRPr lang="en-GB" sz="1000" b="0" i="0" u="none" strike="noStrike" dirty="0">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OXBB</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4301</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SEARCH </a:t>
                      </a:r>
                      <a:r>
                        <a:rPr lang="en-GB" sz="1000" u="none" strike="noStrike" dirty="0" smtClean="0">
                          <a:solidFill>
                            <a:schemeClr val="tx1"/>
                          </a:solidFill>
                          <a:effectLst/>
                          <a:latin typeface="+mj-lt"/>
                        </a:rPr>
                        <a:t>– Breast</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3465</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SEARCH </a:t>
                      </a:r>
                      <a:r>
                        <a:rPr lang="en-GB" sz="1000" u="none" strike="noStrike" dirty="0" smtClean="0">
                          <a:solidFill>
                            <a:schemeClr val="tx1"/>
                          </a:solidFill>
                          <a:effectLst/>
                          <a:latin typeface="+mj-lt"/>
                        </a:rPr>
                        <a:t>-</a:t>
                      </a:r>
                      <a:r>
                        <a:rPr lang="en-GB" sz="1000" u="none" strike="noStrike" baseline="0" dirty="0" smtClean="0">
                          <a:solidFill>
                            <a:schemeClr val="tx1"/>
                          </a:solidFill>
                          <a:effectLst/>
                          <a:latin typeface="+mj-lt"/>
                        </a:rPr>
                        <a:t> Control</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1810</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SEARCH - </a:t>
                      </a:r>
                      <a:r>
                        <a:rPr lang="en-GB" sz="1000" u="none" strike="noStrike" dirty="0" smtClean="0">
                          <a:solidFill>
                            <a:schemeClr val="tx1"/>
                          </a:solidFill>
                          <a:effectLst/>
                          <a:latin typeface="+mj-lt"/>
                        </a:rPr>
                        <a:t>Ovarian</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723</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b="0" u="none" strike="noStrike" dirty="0">
                          <a:solidFill>
                            <a:schemeClr val="tx1"/>
                          </a:solidFill>
                          <a:effectLst/>
                          <a:latin typeface="+mj-lt"/>
                        </a:rPr>
                        <a:t>SHIP</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b="0" u="none" strike="noStrike" dirty="0">
                          <a:solidFill>
                            <a:srgbClr val="FF0000"/>
                          </a:solidFill>
                          <a:effectLst/>
                          <a:latin typeface="+mj-lt"/>
                        </a:rPr>
                        <a:t>7396</a:t>
                      </a:r>
                      <a:endParaRPr lang="en-GB" sz="1000" b="0" i="0" u="none" strike="noStrike" dirty="0">
                        <a:solidFill>
                          <a:srgbClr val="FF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SIBS</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a:effectLst/>
                          <a:latin typeface="+mj-lt"/>
                        </a:rPr>
                        <a:t>878</a:t>
                      </a:r>
                      <a:endParaRPr lang="en-GB" sz="1000" b="0" i="0" u="none" strike="noStrike">
                        <a:solidFill>
                          <a:srgbClr val="000000"/>
                        </a:solidFill>
                        <a:effectLst/>
                        <a:latin typeface="+mj-lt"/>
                      </a:endParaRPr>
                    </a:p>
                  </a:txBody>
                  <a:tcPr marL="5129" marR="5129" marT="5129" marB="0" anchor="b"/>
                </a:tc>
              </a:tr>
              <a:tr h="112166">
                <a:tc>
                  <a:txBody>
                    <a:bodyPr/>
                    <a:lstStyle/>
                    <a:p>
                      <a:pPr algn="l" fontAlgn="b"/>
                      <a:r>
                        <a:rPr lang="en-GB" sz="1000" u="none" strike="noStrike" dirty="0">
                          <a:solidFill>
                            <a:schemeClr val="tx1"/>
                          </a:solidFill>
                          <a:effectLst/>
                          <a:latin typeface="+mj-lt"/>
                        </a:rPr>
                        <a:t>UKHLS</a:t>
                      </a:r>
                      <a:endParaRPr lang="en-GB" sz="1000" b="0" i="0" u="none" strike="noStrike" dirty="0">
                        <a:solidFill>
                          <a:schemeClr val="tx1"/>
                        </a:solidFill>
                        <a:effectLst/>
                        <a:latin typeface="+mj-lt"/>
                      </a:endParaRPr>
                    </a:p>
                  </a:txBody>
                  <a:tcPr marL="5129" marR="5129" marT="5129" marB="0" anchor="b"/>
                </a:tc>
                <a:tc>
                  <a:txBody>
                    <a:bodyPr/>
                    <a:lstStyle/>
                    <a:p>
                      <a:pPr algn="r" fontAlgn="b"/>
                      <a:r>
                        <a:rPr lang="en-GB" sz="1000" u="none" strike="noStrike" dirty="0">
                          <a:solidFill>
                            <a:srgbClr val="FF0000"/>
                          </a:solidFill>
                          <a:effectLst/>
                          <a:latin typeface="+mj-lt"/>
                        </a:rPr>
                        <a:t>9176</a:t>
                      </a:r>
                      <a:endParaRPr lang="en-GB" sz="1000" b="0" i="0" u="none" strike="noStrike" dirty="0">
                        <a:solidFill>
                          <a:srgbClr val="FF0000"/>
                        </a:solidFill>
                        <a:effectLst/>
                        <a:latin typeface="+mj-lt"/>
                      </a:endParaRPr>
                    </a:p>
                  </a:txBody>
                  <a:tcPr marL="5129" marR="5129" marT="5129" marB="0" anchor="b"/>
                </a:tc>
              </a:tr>
            </a:tbl>
          </a:graphicData>
        </a:graphic>
      </p:graphicFrame>
      <p:sp>
        <p:nvSpPr>
          <p:cNvPr id="5" name="TextBox 4"/>
          <p:cNvSpPr txBox="1"/>
          <p:nvPr/>
        </p:nvSpPr>
        <p:spPr>
          <a:xfrm>
            <a:off x="1119400" y="1037257"/>
            <a:ext cx="6404928" cy="369332"/>
          </a:xfrm>
          <a:prstGeom prst="rect">
            <a:avLst/>
          </a:prstGeom>
          <a:noFill/>
        </p:spPr>
        <p:txBody>
          <a:bodyPr wrap="square" rtlCol="0">
            <a:spAutoFit/>
          </a:bodyPr>
          <a:lstStyle/>
          <a:p>
            <a:r>
              <a:rPr lang="en-GB" dirty="0" smtClean="0"/>
              <a:t>SI: n=286,425 (UK Biobank + UK </a:t>
            </a:r>
            <a:r>
              <a:rPr lang="en-GB" dirty="0" err="1" smtClean="0"/>
              <a:t>BiLEVE</a:t>
            </a:r>
            <a:r>
              <a:rPr lang="en-GB" dirty="0" smtClean="0"/>
              <a:t> </a:t>
            </a:r>
            <a:r>
              <a:rPr lang="en-GB" dirty="0"/>
              <a:t>n=112,811</a:t>
            </a:r>
            <a:r>
              <a:rPr lang="en-GB" dirty="0" smtClean="0"/>
              <a:t>)</a:t>
            </a:r>
          </a:p>
        </p:txBody>
      </p:sp>
      <p:sp>
        <p:nvSpPr>
          <p:cNvPr id="6" name="TextBox 5"/>
          <p:cNvSpPr txBox="1"/>
          <p:nvPr/>
        </p:nvSpPr>
        <p:spPr>
          <a:xfrm>
            <a:off x="1115616" y="2347336"/>
            <a:ext cx="6264696" cy="369332"/>
          </a:xfrm>
          <a:prstGeom prst="rect">
            <a:avLst/>
          </a:prstGeom>
          <a:noFill/>
        </p:spPr>
        <p:txBody>
          <a:bodyPr wrap="square" rtlCol="0">
            <a:spAutoFit/>
          </a:bodyPr>
          <a:lstStyle/>
          <a:p>
            <a:r>
              <a:rPr lang="en-GB" dirty="0" smtClean="0"/>
              <a:t>CPD: n=109,323 (UK Biobank + UK </a:t>
            </a:r>
            <a:r>
              <a:rPr lang="en-GB" dirty="0" err="1" smtClean="0"/>
              <a:t>BiLEVE</a:t>
            </a:r>
            <a:r>
              <a:rPr lang="en-GB" dirty="0" smtClean="0"/>
              <a:t> </a:t>
            </a:r>
            <a:r>
              <a:rPr lang="en-GB" dirty="0"/>
              <a:t>n=40,882</a:t>
            </a:r>
            <a:r>
              <a:rPr lang="en-GB" dirty="0" smtClean="0"/>
              <a:t>)</a:t>
            </a:r>
          </a:p>
        </p:txBody>
      </p:sp>
      <p:sp>
        <p:nvSpPr>
          <p:cNvPr id="7" name="TextBox 6"/>
          <p:cNvSpPr txBox="1"/>
          <p:nvPr/>
        </p:nvSpPr>
        <p:spPr>
          <a:xfrm>
            <a:off x="1115616" y="1910643"/>
            <a:ext cx="6264696" cy="369332"/>
          </a:xfrm>
          <a:prstGeom prst="rect">
            <a:avLst/>
          </a:prstGeom>
          <a:noFill/>
        </p:spPr>
        <p:txBody>
          <a:bodyPr wrap="square" rtlCol="0">
            <a:spAutoFit/>
          </a:bodyPr>
          <a:lstStyle/>
          <a:p>
            <a:r>
              <a:rPr lang="en-GB" dirty="0" smtClean="0"/>
              <a:t>PY: n=108,397 (UK Biobank + UK </a:t>
            </a:r>
            <a:r>
              <a:rPr lang="en-GB" dirty="0" err="1" smtClean="0"/>
              <a:t>BiLEVE</a:t>
            </a:r>
            <a:r>
              <a:rPr lang="en-GB" dirty="0" smtClean="0"/>
              <a:t> n=40,624)</a:t>
            </a:r>
          </a:p>
        </p:txBody>
      </p:sp>
      <p:sp>
        <p:nvSpPr>
          <p:cNvPr id="8" name="TextBox 7"/>
          <p:cNvSpPr txBox="1"/>
          <p:nvPr/>
        </p:nvSpPr>
        <p:spPr>
          <a:xfrm>
            <a:off x="1119400" y="1473950"/>
            <a:ext cx="6404928" cy="369332"/>
          </a:xfrm>
          <a:prstGeom prst="rect">
            <a:avLst/>
          </a:prstGeom>
          <a:noFill/>
        </p:spPr>
        <p:txBody>
          <a:bodyPr wrap="square" rtlCol="0">
            <a:spAutoFit/>
          </a:bodyPr>
          <a:lstStyle/>
          <a:p>
            <a:r>
              <a:rPr lang="en-GB" dirty="0" smtClean="0"/>
              <a:t>SC: n=98,977 (</a:t>
            </a:r>
            <a:r>
              <a:rPr lang="en-GB" dirty="0"/>
              <a:t>UK </a:t>
            </a:r>
            <a:r>
              <a:rPr lang="en-GB" dirty="0" smtClean="0"/>
              <a:t>Biobank + UK </a:t>
            </a:r>
            <a:r>
              <a:rPr lang="en-GB" dirty="0" err="1" smtClean="0"/>
              <a:t>BiLEVE</a:t>
            </a:r>
            <a:r>
              <a:rPr lang="en-GB" dirty="0" smtClean="0"/>
              <a:t> n=51,043)</a:t>
            </a:r>
          </a:p>
        </p:txBody>
      </p:sp>
      <p:graphicFrame>
        <p:nvGraphicFramePr>
          <p:cNvPr id="9" name="Table 8"/>
          <p:cNvGraphicFramePr>
            <a:graphicFrameLocks noGrp="1"/>
          </p:cNvGraphicFramePr>
          <p:nvPr>
            <p:extLst>
              <p:ext uri="{D42A27DB-BD31-4B8C-83A1-F6EECF244321}">
                <p14:modId xmlns:p14="http://schemas.microsoft.com/office/powerpoint/2010/main" val="4036599081"/>
              </p:ext>
            </p:extLst>
          </p:nvPr>
        </p:nvGraphicFramePr>
        <p:xfrm>
          <a:off x="1907704" y="2967493"/>
          <a:ext cx="1508344" cy="3379033"/>
        </p:xfrm>
        <a:graphic>
          <a:graphicData uri="http://schemas.openxmlformats.org/drawingml/2006/table">
            <a:tbl>
              <a:tblPr>
                <a:tableStyleId>{5C22544A-7EE6-4342-B048-85BDC9FD1C3A}</a:tableStyleId>
              </a:tblPr>
              <a:tblGrid>
                <a:gridCol w="1038958"/>
                <a:gridCol w="469386"/>
              </a:tblGrid>
              <a:tr h="63525">
                <a:tc>
                  <a:txBody>
                    <a:bodyPr/>
                    <a:lstStyle/>
                    <a:p>
                      <a:pPr algn="l" fontAlgn="b"/>
                      <a:r>
                        <a:rPr lang="en-GB" sz="1200" b="1" u="none" strike="noStrike" dirty="0" smtClean="0">
                          <a:solidFill>
                            <a:schemeClr val="tx1"/>
                          </a:solidFill>
                          <a:effectLst/>
                          <a:latin typeface="+mj-lt"/>
                        </a:rPr>
                        <a:t>GSCAN Cohort</a:t>
                      </a:r>
                      <a:endParaRPr lang="en-GB" sz="1200" b="1" i="0" u="none" strike="noStrike" dirty="0">
                        <a:solidFill>
                          <a:schemeClr val="tx1"/>
                        </a:solidFill>
                        <a:effectLst/>
                        <a:latin typeface="+mj-lt"/>
                      </a:endParaRPr>
                    </a:p>
                  </a:txBody>
                  <a:tcPr marL="5129" marR="5129" marT="5129" marB="0" anchor="b"/>
                </a:tc>
                <a:tc>
                  <a:txBody>
                    <a:bodyPr/>
                    <a:lstStyle/>
                    <a:p>
                      <a:pPr algn="l" fontAlgn="b"/>
                      <a:r>
                        <a:rPr lang="en-GB" sz="1200" b="1" u="none" strike="noStrike" dirty="0" smtClean="0">
                          <a:solidFill>
                            <a:schemeClr val="tx1"/>
                          </a:solidFill>
                          <a:effectLst/>
                          <a:latin typeface="+mj-lt"/>
                        </a:rPr>
                        <a:t>SI</a:t>
                      </a:r>
                      <a:endParaRPr lang="en-GB" sz="1200" b="1" i="0" u="none" strike="noStrike" dirty="0">
                        <a:solidFill>
                          <a:schemeClr val="tx1"/>
                        </a:solidFill>
                        <a:effectLst/>
                        <a:latin typeface="+mj-lt"/>
                      </a:endParaRPr>
                    </a:p>
                  </a:txBody>
                  <a:tcPr marL="5129" marR="5129" marT="5129" marB="0"/>
                </a:tc>
              </a:tr>
              <a:tr h="0">
                <a:tc>
                  <a:txBody>
                    <a:bodyPr/>
                    <a:lstStyle/>
                    <a:p>
                      <a:pPr algn="l" fontAlgn="b"/>
                      <a:r>
                        <a:rPr lang="en-GB" sz="1200" u="none" strike="noStrike" dirty="0">
                          <a:solidFill>
                            <a:schemeClr val="tx1"/>
                          </a:solidFill>
                          <a:effectLst/>
                          <a:latin typeface="+mj-lt"/>
                        </a:rPr>
                        <a:t>ARIC</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dirty="0">
                          <a:solidFill>
                            <a:srgbClr val="FF0000"/>
                          </a:solidFill>
                          <a:effectLst/>
                          <a:latin typeface="+mj-lt"/>
                        </a:rPr>
                        <a:t>8970</a:t>
                      </a:r>
                      <a:endParaRPr lang="en-GB" sz="1200" b="0" i="0" u="none" strike="noStrike" dirty="0">
                        <a:solidFill>
                          <a:srgbClr val="FF0000"/>
                        </a:solidFill>
                        <a:effectLst/>
                        <a:latin typeface="+mj-lt"/>
                      </a:endParaRPr>
                    </a:p>
                  </a:txBody>
                  <a:tcPr marL="5129" marR="5129" marT="5129" marB="0" anchor="b"/>
                </a:tc>
              </a:tr>
              <a:tr h="112166">
                <a:tc>
                  <a:txBody>
                    <a:bodyPr/>
                    <a:lstStyle/>
                    <a:p>
                      <a:pPr algn="l" fontAlgn="b"/>
                      <a:r>
                        <a:rPr lang="en-GB" sz="1200" u="none" strike="noStrike" dirty="0">
                          <a:solidFill>
                            <a:schemeClr val="tx1"/>
                          </a:solidFill>
                          <a:effectLst/>
                          <a:latin typeface="+mj-lt"/>
                        </a:rPr>
                        <a:t>FINNTWIN</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dirty="0">
                          <a:effectLst/>
                          <a:latin typeface="+mj-lt"/>
                        </a:rPr>
                        <a:t>1467</a:t>
                      </a:r>
                      <a:endParaRPr lang="en-GB" sz="1200" b="0" i="0" u="none" strike="noStrike" dirty="0">
                        <a:solidFill>
                          <a:srgbClr val="000000"/>
                        </a:solidFill>
                        <a:effectLst/>
                        <a:latin typeface="+mj-lt"/>
                      </a:endParaRPr>
                    </a:p>
                  </a:txBody>
                  <a:tcPr marL="5129" marR="5129" marT="5129" marB="0" anchor="b"/>
                </a:tc>
              </a:tr>
              <a:tr h="112166">
                <a:tc>
                  <a:txBody>
                    <a:bodyPr/>
                    <a:lstStyle/>
                    <a:p>
                      <a:pPr algn="l" fontAlgn="b"/>
                      <a:r>
                        <a:rPr lang="en-GB" sz="1200" u="none" strike="noStrike">
                          <a:solidFill>
                            <a:schemeClr val="tx1"/>
                          </a:solidFill>
                          <a:effectLst/>
                          <a:latin typeface="+mj-lt"/>
                        </a:rPr>
                        <a:t>FUSION</a:t>
                      </a:r>
                      <a:endParaRPr lang="en-GB" sz="1200" b="0" i="0" u="none" strike="noStrike">
                        <a:solidFill>
                          <a:schemeClr val="tx1"/>
                        </a:solidFill>
                        <a:effectLst/>
                        <a:latin typeface="+mj-lt"/>
                      </a:endParaRPr>
                    </a:p>
                  </a:txBody>
                  <a:tcPr marL="5129" marR="5129" marT="5129" marB="0" anchor="b"/>
                </a:tc>
                <a:tc>
                  <a:txBody>
                    <a:bodyPr/>
                    <a:lstStyle/>
                    <a:p>
                      <a:pPr algn="r" fontAlgn="b"/>
                      <a:r>
                        <a:rPr lang="en-GB" sz="1200" u="none" strike="noStrike">
                          <a:effectLst/>
                          <a:latin typeface="+mj-lt"/>
                        </a:rPr>
                        <a:t>1153</a:t>
                      </a:r>
                      <a:endParaRPr lang="en-GB" sz="1200" b="0" i="0" u="none" strike="noStrike">
                        <a:solidFill>
                          <a:srgbClr val="000000"/>
                        </a:solidFill>
                        <a:effectLst/>
                        <a:latin typeface="+mj-lt"/>
                      </a:endParaRPr>
                    </a:p>
                  </a:txBody>
                  <a:tcPr marL="5129" marR="5129" marT="5129" marB="0" anchor="b"/>
                </a:tc>
              </a:tr>
              <a:tr h="112166">
                <a:tc>
                  <a:txBody>
                    <a:bodyPr/>
                    <a:lstStyle/>
                    <a:p>
                      <a:pPr algn="l" fontAlgn="b"/>
                      <a:r>
                        <a:rPr lang="en-GB" sz="1200" u="none" strike="noStrike" dirty="0">
                          <a:solidFill>
                            <a:schemeClr val="tx1"/>
                          </a:solidFill>
                          <a:effectLst/>
                          <a:latin typeface="+mj-lt"/>
                        </a:rPr>
                        <a:t>GECCO</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dirty="0">
                          <a:solidFill>
                            <a:srgbClr val="FF0000"/>
                          </a:solidFill>
                          <a:effectLst/>
                          <a:latin typeface="+mj-lt"/>
                        </a:rPr>
                        <a:t>6459</a:t>
                      </a:r>
                      <a:endParaRPr lang="en-GB" sz="1200" b="0" i="0" u="none" strike="noStrike" dirty="0">
                        <a:solidFill>
                          <a:srgbClr val="FF0000"/>
                        </a:solidFill>
                        <a:effectLst/>
                        <a:latin typeface="+mj-lt"/>
                      </a:endParaRPr>
                    </a:p>
                  </a:txBody>
                  <a:tcPr marL="5129" marR="5129" marT="5129" marB="0" anchor="b"/>
                </a:tc>
              </a:tr>
              <a:tr h="112166">
                <a:tc>
                  <a:txBody>
                    <a:bodyPr/>
                    <a:lstStyle/>
                    <a:p>
                      <a:pPr algn="l" fontAlgn="b"/>
                      <a:r>
                        <a:rPr lang="en-GB" sz="1200" u="none" strike="noStrike">
                          <a:solidFill>
                            <a:schemeClr val="tx1"/>
                          </a:solidFill>
                          <a:effectLst/>
                          <a:latin typeface="+mj-lt"/>
                        </a:rPr>
                        <a:t>HRS</a:t>
                      </a:r>
                      <a:endParaRPr lang="en-GB" sz="1200" b="0" i="0" u="none" strike="noStrike">
                        <a:solidFill>
                          <a:schemeClr val="tx1"/>
                        </a:solidFill>
                        <a:effectLst/>
                        <a:latin typeface="+mj-lt"/>
                      </a:endParaRPr>
                    </a:p>
                  </a:txBody>
                  <a:tcPr marL="5129" marR="5129" marT="5129" marB="0" anchor="b"/>
                </a:tc>
                <a:tc>
                  <a:txBody>
                    <a:bodyPr/>
                    <a:lstStyle/>
                    <a:p>
                      <a:pPr algn="r" fontAlgn="b"/>
                      <a:r>
                        <a:rPr lang="en-GB" sz="1200" u="none" strike="noStrike" dirty="0">
                          <a:solidFill>
                            <a:srgbClr val="FF0000"/>
                          </a:solidFill>
                          <a:effectLst/>
                          <a:latin typeface="+mj-lt"/>
                        </a:rPr>
                        <a:t>6393</a:t>
                      </a:r>
                      <a:endParaRPr lang="en-GB" sz="1200" b="0" i="0" u="none" strike="noStrike" dirty="0">
                        <a:solidFill>
                          <a:srgbClr val="FF0000"/>
                        </a:solidFill>
                        <a:effectLst/>
                        <a:latin typeface="+mj-lt"/>
                      </a:endParaRPr>
                    </a:p>
                  </a:txBody>
                  <a:tcPr marL="5129" marR="5129" marT="5129" marB="0" anchor="b"/>
                </a:tc>
              </a:tr>
              <a:tr h="112166">
                <a:tc>
                  <a:txBody>
                    <a:bodyPr/>
                    <a:lstStyle/>
                    <a:p>
                      <a:pPr algn="l" fontAlgn="b"/>
                      <a:r>
                        <a:rPr lang="en-GB" sz="1200" u="none" strike="noStrike">
                          <a:solidFill>
                            <a:schemeClr val="tx1"/>
                          </a:solidFill>
                          <a:effectLst/>
                          <a:latin typeface="+mj-lt"/>
                        </a:rPr>
                        <a:t>ID1000</a:t>
                      </a:r>
                      <a:endParaRPr lang="en-GB" sz="1200" b="0" i="0" u="none" strike="noStrike">
                        <a:solidFill>
                          <a:schemeClr val="tx1"/>
                        </a:solidFill>
                        <a:effectLst/>
                        <a:latin typeface="+mj-lt"/>
                      </a:endParaRPr>
                    </a:p>
                  </a:txBody>
                  <a:tcPr marL="5129" marR="5129" marT="5129" marB="0" anchor="b"/>
                </a:tc>
                <a:tc>
                  <a:txBody>
                    <a:bodyPr/>
                    <a:lstStyle/>
                    <a:p>
                      <a:pPr algn="r" fontAlgn="b"/>
                      <a:r>
                        <a:rPr lang="en-GB" sz="1200" u="none" strike="noStrike">
                          <a:effectLst/>
                          <a:latin typeface="+mj-lt"/>
                        </a:rPr>
                        <a:t>803</a:t>
                      </a:r>
                      <a:endParaRPr lang="en-GB" sz="1200" b="0" i="0" u="none" strike="noStrike">
                        <a:solidFill>
                          <a:srgbClr val="000000"/>
                        </a:solidFill>
                        <a:effectLst/>
                        <a:latin typeface="+mj-lt"/>
                      </a:endParaRPr>
                    </a:p>
                  </a:txBody>
                  <a:tcPr marL="5129" marR="5129" marT="5129" marB="0" anchor="b"/>
                </a:tc>
              </a:tr>
              <a:tr h="112166">
                <a:tc>
                  <a:txBody>
                    <a:bodyPr/>
                    <a:lstStyle/>
                    <a:p>
                      <a:pPr algn="l" fontAlgn="b"/>
                      <a:r>
                        <a:rPr lang="en-GB" sz="1200" u="none" strike="noStrike">
                          <a:solidFill>
                            <a:schemeClr val="tx1"/>
                          </a:solidFill>
                          <a:effectLst/>
                          <a:latin typeface="+mj-lt"/>
                        </a:rPr>
                        <a:t>MEC</a:t>
                      </a:r>
                      <a:endParaRPr lang="en-GB" sz="1200" b="0" i="0" u="none" strike="noStrike">
                        <a:solidFill>
                          <a:schemeClr val="tx1"/>
                        </a:solidFill>
                        <a:effectLst/>
                        <a:latin typeface="+mj-lt"/>
                      </a:endParaRPr>
                    </a:p>
                  </a:txBody>
                  <a:tcPr marL="5129" marR="5129" marT="5129" marB="0" anchor="b"/>
                </a:tc>
                <a:tc>
                  <a:txBody>
                    <a:bodyPr/>
                    <a:lstStyle/>
                    <a:p>
                      <a:pPr algn="r" fontAlgn="b"/>
                      <a:r>
                        <a:rPr lang="en-GB" sz="1200" u="none" strike="noStrike">
                          <a:effectLst/>
                          <a:latin typeface="+mj-lt"/>
                        </a:rPr>
                        <a:t>1903</a:t>
                      </a:r>
                      <a:endParaRPr lang="en-GB" sz="1200" b="0" i="0" u="none" strike="noStrike">
                        <a:solidFill>
                          <a:srgbClr val="000000"/>
                        </a:solidFill>
                        <a:effectLst/>
                        <a:latin typeface="+mj-lt"/>
                      </a:endParaRPr>
                    </a:p>
                  </a:txBody>
                  <a:tcPr marL="5129" marR="5129" marT="5129" marB="0" anchor="b"/>
                </a:tc>
              </a:tr>
              <a:tr h="112166">
                <a:tc>
                  <a:txBody>
                    <a:bodyPr/>
                    <a:lstStyle/>
                    <a:p>
                      <a:pPr algn="l" fontAlgn="b"/>
                      <a:r>
                        <a:rPr lang="en-GB" sz="1200" u="none" strike="noStrike" dirty="0">
                          <a:solidFill>
                            <a:schemeClr val="tx1"/>
                          </a:solidFill>
                          <a:effectLst/>
                          <a:latin typeface="+mj-lt"/>
                        </a:rPr>
                        <a:t>METSIM</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dirty="0">
                          <a:solidFill>
                            <a:srgbClr val="FF0000"/>
                          </a:solidFill>
                          <a:effectLst/>
                          <a:latin typeface="+mj-lt"/>
                        </a:rPr>
                        <a:t>8146</a:t>
                      </a:r>
                      <a:endParaRPr lang="en-GB" sz="1200" b="0" i="0" u="none" strike="noStrike" dirty="0">
                        <a:solidFill>
                          <a:srgbClr val="FF0000"/>
                        </a:solidFill>
                        <a:effectLst/>
                        <a:latin typeface="+mj-lt"/>
                      </a:endParaRPr>
                    </a:p>
                  </a:txBody>
                  <a:tcPr marL="5129" marR="5129" marT="5129" marB="0" anchor="b"/>
                </a:tc>
              </a:tr>
              <a:tr h="112166">
                <a:tc>
                  <a:txBody>
                    <a:bodyPr/>
                    <a:lstStyle/>
                    <a:p>
                      <a:pPr algn="l" fontAlgn="b"/>
                      <a:r>
                        <a:rPr lang="en-GB" sz="1200" u="none" strike="noStrike">
                          <a:solidFill>
                            <a:schemeClr val="tx1"/>
                          </a:solidFill>
                          <a:effectLst/>
                          <a:latin typeface="+mj-lt"/>
                        </a:rPr>
                        <a:t>MHI</a:t>
                      </a:r>
                      <a:endParaRPr lang="en-GB" sz="1200" b="0" i="0" u="none" strike="noStrike">
                        <a:solidFill>
                          <a:schemeClr val="tx1"/>
                        </a:solidFill>
                        <a:effectLst/>
                        <a:latin typeface="+mj-lt"/>
                      </a:endParaRPr>
                    </a:p>
                  </a:txBody>
                  <a:tcPr marL="5129" marR="5129" marT="5129" marB="0" anchor="b"/>
                </a:tc>
                <a:tc>
                  <a:txBody>
                    <a:bodyPr/>
                    <a:lstStyle/>
                    <a:p>
                      <a:pPr algn="r" fontAlgn="b"/>
                      <a:r>
                        <a:rPr lang="en-GB" sz="1200" u="none" strike="noStrike" dirty="0">
                          <a:solidFill>
                            <a:srgbClr val="FF0000"/>
                          </a:solidFill>
                          <a:effectLst/>
                          <a:latin typeface="+mj-lt"/>
                        </a:rPr>
                        <a:t>6820</a:t>
                      </a:r>
                      <a:endParaRPr lang="en-GB" sz="1200" b="0" i="0" u="none" strike="noStrike" dirty="0">
                        <a:solidFill>
                          <a:srgbClr val="FF0000"/>
                        </a:solidFill>
                        <a:effectLst/>
                        <a:latin typeface="+mj-lt"/>
                      </a:endParaRPr>
                    </a:p>
                  </a:txBody>
                  <a:tcPr marL="5129" marR="5129" marT="5129" marB="0" anchor="b"/>
                </a:tc>
              </a:tr>
              <a:tr h="112166">
                <a:tc>
                  <a:txBody>
                    <a:bodyPr/>
                    <a:lstStyle/>
                    <a:p>
                      <a:pPr algn="l" fontAlgn="b"/>
                      <a:r>
                        <a:rPr lang="en-GB" sz="1200" u="none" strike="noStrike">
                          <a:solidFill>
                            <a:schemeClr val="tx1"/>
                          </a:solidFill>
                          <a:effectLst/>
                          <a:latin typeface="+mj-lt"/>
                        </a:rPr>
                        <a:t>NAGOZALC</a:t>
                      </a:r>
                      <a:endParaRPr lang="en-GB" sz="1200" b="0" i="0" u="none" strike="noStrike">
                        <a:solidFill>
                          <a:schemeClr val="tx1"/>
                        </a:solidFill>
                        <a:effectLst/>
                        <a:latin typeface="+mj-lt"/>
                      </a:endParaRPr>
                    </a:p>
                  </a:txBody>
                  <a:tcPr marL="5129" marR="5129" marT="5129" marB="0" anchor="b"/>
                </a:tc>
                <a:tc>
                  <a:txBody>
                    <a:bodyPr/>
                    <a:lstStyle/>
                    <a:p>
                      <a:pPr algn="r" fontAlgn="b"/>
                      <a:r>
                        <a:rPr lang="en-GB" sz="1200" u="none" strike="noStrike">
                          <a:effectLst/>
                          <a:latin typeface="+mj-lt"/>
                        </a:rPr>
                        <a:t>1038</a:t>
                      </a:r>
                      <a:endParaRPr lang="en-GB" sz="1200" b="0" i="0" u="none" strike="noStrike">
                        <a:solidFill>
                          <a:srgbClr val="000000"/>
                        </a:solidFill>
                        <a:effectLst/>
                        <a:latin typeface="+mj-lt"/>
                      </a:endParaRPr>
                    </a:p>
                  </a:txBody>
                  <a:tcPr marL="5129" marR="5129" marT="5129" marB="0" anchor="b"/>
                </a:tc>
              </a:tr>
              <a:tr h="112166">
                <a:tc>
                  <a:txBody>
                    <a:bodyPr/>
                    <a:lstStyle/>
                    <a:p>
                      <a:pPr algn="l" fontAlgn="b"/>
                      <a:r>
                        <a:rPr lang="en-GB" sz="1200" u="none" strike="noStrike">
                          <a:solidFill>
                            <a:schemeClr val="tx1"/>
                          </a:solidFill>
                          <a:effectLst/>
                          <a:latin typeface="+mj-lt"/>
                        </a:rPr>
                        <a:t>NESCOG</a:t>
                      </a:r>
                      <a:endParaRPr lang="en-GB" sz="1200" b="0" i="0" u="none" strike="noStrike">
                        <a:solidFill>
                          <a:schemeClr val="tx1"/>
                        </a:solidFill>
                        <a:effectLst/>
                        <a:latin typeface="+mj-lt"/>
                      </a:endParaRPr>
                    </a:p>
                  </a:txBody>
                  <a:tcPr marL="5129" marR="5129" marT="5129" marB="0" anchor="b"/>
                </a:tc>
                <a:tc>
                  <a:txBody>
                    <a:bodyPr/>
                    <a:lstStyle/>
                    <a:p>
                      <a:pPr algn="r" fontAlgn="b"/>
                      <a:r>
                        <a:rPr lang="en-GB" sz="1200" u="none" strike="noStrike">
                          <a:effectLst/>
                          <a:latin typeface="+mj-lt"/>
                        </a:rPr>
                        <a:t>486</a:t>
                      </a:r>
                      <a:endParaRPr lang="en-GB" sz="1200" b="0" i="0" u="none" strike="noStrike">
                        <a:solidFill>
                          <a:srgbClr val="000000"/>
                        </a:solidFill>
                        <a:effectLst/>
                        <a:latin typeface="+mj-lt"/>
                      </a:endParaRPr>
                    </a:p>
                  </a:txBody>
                  <a:tcPr marL="5129" marR="5129" marT="5129" marB="0" anchor="b"/>
                </a:tc>
              </a:tr>
              <a:tr h="112166">
                <a:tc>
                  <a:txBody>
                    <a:bodyPr/>
                    <a:lstStyle/>
                    <a:p>
                      <a:pPr algn="l" fontAlgn="b"/>
                      <a:r>
                        <a:rPr lang="en-GB" sz="1200" u="none" strike="noStrike" dirty="0">
                          <a:solidFill>
                            <a:schemeClr val="tx1"/>
                          </a:solidFill>
                          <a:effectLst/>
                          <a:latin typeface="+mj-lt"/>
                        </a:rPr>
                        <a:t>SARDINA</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dirty="0">
                          <a:solidFill>
                            <a:srgbClr val="FF0000"/>
                          </a:solidFill>
                          <a:effectLst/>
                          <a:latin typeface="+mj-lt"/>
                        </a:rPr>
                        <a:t>5069</a:t>
                      </a:r>
                      <a:endParaRPr lang="en-GB" sz="1200" b="0" i="0" u="none" strike="noStrike" dirty="0">
                        <a:solidFill>
                          <a:srgbClr val="FF0000"/>
                        </a:solidFill>
                        <a:effectLst/>
                        <a:latin typeface="+mj-lt"/>
                      </a:endParaRPr>
                    </a:p>
                  </a:txBody>
                  <a:tcPr marL="5129" marR="5129" marT="5129" marB="0" anchor="b"/>
                </a:tc>
              </a:tr>
              <a:tr h="112166">
                <a:tc>
                  <a:txBody>
                    <a:bodyPr/>
                    <a:lstStyle/>
                    <a:p>
                      <a:pPr algn="l" fontAlgn="b"/>
                      <a:r>
                        <a:rPr lang="en-GB" sz="1200" u="none" strike="noStrike">
                          <a:solidFill>
                            <a:schemeClr val="tx1"/>
                          </a:solidFill>
                          <a:effectLst/>
                          <a:latin typeface="+mj-lt"/>
                        </a:rPr>
                        <a:t>TWINSUK</a:t>
                      </a:r>
                      <a:endParaRPr lang="en-GB" sz="1200" b="0" i="0" u="none" strike="noStrike">
                        <a:solidFill>
                          <a:schemeClr val="tx1"/>
                        </a:solidFill>
                        <a:effectLst/>
                        <a:latin typeface="+mj-lt"/>
                      </a:endParaRPr>
                    </a:p>
                  </a:txBody>
                  <a:tcPr marL="5129" marR="5129" marT="5129" marB="0" anchor="b"/>
                </a:tc>
                <a:tc>
                  <a:txBody>
                    <a:bodyPr/>
                    <a:lstStyle/>
                    <a:p>
                      <a:pPr algn="r" fontAlgn="b"/>
                      <a:r>
                        <a:rPr lang="en-GB" sz="1200" u="none" strike="noStrike">
                          <a:effectLst/>
                          <a:latin typeface="+mj-lt"/>
                        </a:rPr>
                        <a:t>878</a:t>
                      </a:r>
                      <a:endParaRPr lang="en-GB" sz="1200" b="0" i="0" u="none" strike="noStrike">
                        <a:solidFill>
                          <a:srgbClr val="000000"/>
                        </a:solidFill>
                        <a:effectLst/>
                        <a:latin typeface="+mj-lt"/>
                      </a:endParaRPr>
                    </a:p>
                  </a:txBody>
                  <a:tcPr marL="5129" marR="5129" marT="5129" marB="0" anchor="b"/>
                </a:tc>
              </a:tr>
              <a:tr h="112166">
                <a:tc>
                  <a:txBody>
                    <a:bodyPr/>
                    <a:lstStyle/>
                    <a:p>
                      <a:pPr algn="l" fontAlgn="b"/>
                      <a:r>
                        <a:rPr lang="en-GB" sz="1200" u="none" strike="noStrike" dirty="0" smtClean="0">
                          <a:solidFill>
                            <a:schemeClr val="tx1"/>
                          </a:solidFill>
                          <a:effectLst/>
                          <a:latin typeface="+mj-lt"/>
                        </a:rPr>
                        <a:t>UK BIOBANK</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dirty="0">
                          <a:solidFill>
                            <a:srgbClr val="FF0000"/>
                          </a:solidFill>
                          <a:effectLst/>
                          <a:latin typeface="+mj-lt"/>
                        </a:rPr>
                        <a:t>73331</a:t>
                      </a:r>
                      <a:endParaRPr lang="en-GB" sz="1200" b="0" i="0" u="none" strike="noStrike" dirty="0">
                        <a:solidFill>
                          <a:srgbClr val="FF0000"/>
                        </a:solidFill>
                        <a:effectLst/>
                        <a:latin typeface="+mj-lt"/>
                      </a:endParaRPr>
                    </a:p>
                  </a:txBody>
                  <a:tcPr marL="5129" marR="5129" marT="5129" marB="0" anchor="b"/>
                </a:tc>
              </a:tr>
              <a:tr h="63525">
                <a:tc>
                  <a:txBody>
                    <a:bodyPr/>
                    <a:lstStyle/>
                    <a:p>
                      <a:pPr algn="l" fontAlgn="b"/>
                      <a:r>
                        <a:rPr lang="en-GB" sz="1200" u="none" strike="noStrike" dirty="0" smtClean="0">
                          <a:solidFill>
                            <a:schemeClr val="tx1"/>
                          </a:solidFill>
                          <a:effectLst/>
                          <a:latin typeface="+mj-lt"/>
                        </a:rPr>
                        <a:t>UK BILEVE</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dirty="0">
                          <a:solidFill>
                            <a:srgbClr val="FF0000"/>
                          </a:solidFill>
                          <a:effectLst/>
                          <a:latin typeface="+mj-lt"/>
                        </a:rPr>
                        <a:t>39480</a:t>
                      </a:r>
                      <a:endParaRPr lang="en-GB" sz="1200" b="0" i="0" u="none" strike="noStrike" dirty="0">
                        <a:solidFill>
                          <a:srgbClr val="FF0000"/>
                        </a:solidFill>
                        <a:effectLst/>
                        <a:latin typeface="+mj-lt"/>
                      </a:endParaRPr>
                    </a:p>
                  </a:txBody>
                  <a:tcPr marL="5129" marR="5129" marT="5129" marB="0" anchor="b"/>
                </a:tc>
              </a:tr>
              <a:tr h="0">
                <a:tc>
                  <a:txBody>
                    <a:bodyPr/>
                    <a:lstStyle/>
                    <a:p>
                      <a:pPr algn="l" fontAlgn="b"/>
                      <a:r>
                        <a:rPr lang="en-GB" sz="1200" b="0" i="0" u="none" strike="noStrike" dirty="0" smtClean="0">
                          <a:solidFill>
                            <a:schemeClr val="tx1"/>
                          </a:solidFill>
                          <a:effectLst/>
                          <a:latin typeface="+mj-lt"/>
                        </a:rPr>
                        <a:t>GFG</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b="0" i="0" u="none" strike="noStrike" dirty="0" smtClean="0">
                          <a:solidFill>
                            <a:schemeClr val="tx1"/>
                          </a:solidFill>
                          <a:effectLst/>
                          <a:latin typeface="+mj-lt"/>
                        </a:rPr>
                        <a:t>2994</a:t>
                      </a:r>
                      <a:endParaRPr lang="en-GB" sz="1200" b="0" i="0" u="none" strike="noStrike" dirty="0">
                        <a:solidFill>
                          <a:schemeClr val="tx1"/>
                        </a:solidFill>
                        <a:effectLst/>
                        <a:latin typeface="+mj-lt"/>
                      </a:endParaRPr>
                    </a:p>
                  </a:txBody>
                  <a:tcPr marL="5129" marR="5129" marT="5129" marB="0" anchor="b"/>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289602397"/>
              </p:ext>
            </p:extLst>
          </p:nvPr>
        </p:nvGraphicFramePr>
        <p:xfrm>
          <a:off x="4317183" y="3573016"/>
          <a:ext cx="1508344" cy="1874961"/>
        </p:xfrm>
        <a:graphic>
          <a:graphicData uri="http://schemas.openxmlformats.org/drawingml/2006/table">
            <a:tbl>
              <a:tblPr>
                <a:tableStyleId>{5C22544A-7EE6-4342-B048-85BDC9FD1C3A}</a:tableStyleId>
              </a:tblPr>
              <a:tblGrid>
                <a:gridCol w="1038958"/>
                <a:gridCol w="469386"/>
              </a:tblGrid>
              <a:tr h="63525">
                <a:tc>
                  <a:txBody>
                    <a:bodyPr/>
                    <a:lstStyle/>
                    <a:p>
                      <a:pPr algn="l" fontAlgn="b"/>
                      <a:r>
                        <a:rPr lang="en-GB" sz="1200" b="1" i="0" u="none" strike="noStrike" dirty="0" err="1" smtClean="0">
                          <a:solidFill>
                            <a:schemeClr val="tx1"/>
                          </a:solidFill>
                          <a:effectLst/>
                          <a:latin typeface="+mj-lt"/>
                        </a:rPr>
                        <a:t>CHDExome</a:t>
                      </a:r>
                      <a:r>
                        <a:rPr lang="en-GB" sz="1200" b="1" i="0" u="none" strike="noStrike" dirty="0" smtClean="0">
                          <a:solidFill>
                            <a:schemeClr val="tx1"/>
                          </a:solidFill>
                          <a:effectLst/>
                          <a:latin typeface="+mj-lt"/>
                        </a:rPr>
                        <a:t>+ Cohort</a:t>
                      </a:r>
                      <a:endParaRPr lang="en-GB" sz="1200" b="1" i="0" u="none" strike="noStrike" dirty="0">
                        <a:solidFill>
                          <a:schemeClr val="tx1"/>
                        </a:solidFill>
                        <a:effectLst/>
                        <a:latin typeface="+mj-lt"/>
                      </a:endParaRPr>
                    </a:p>
                  </a:txBody>
                  <a:tcPr marL="5129" marR="5129" marT="5129" marB="0" anchor="b"/>
                </a:tc>
                <a:tc>
                  <a:txBody>
                    <a:bodyPr/>
                    <a:lstStyle/>
                    <a:p>
                      <a:pPr algn="l" fontAlgn="b"/>
                      <a:r>
                        <a:rPr lang="en-GB" sz="1200" b="1" i="0" u="none" strike="noStrike" dirty="0" smtClean="0">
                          <a:solidFill>
                            <a:schemeClr val="tx1"/>
                          </a:solidFill>
                          <a:effectLst/>
                          <a:latin typeface="+mj-lt"/>
                        </a:rPr>
                        <a:t>SI</a:t>
                      </a:r>
                      <a:endParaRPr lang="en-GB" sz="1200" b="1" i="0" u="none" strike="noStrike" dirty="0">
                        <a:solidFill>
                          <a:schemeClr val="tx1"/>
                        </a:solidFill>
                        <a:effectLst/>
                        <a:latin typeface="+mj-lt"/>
                      </a:endParaRPr>
                    </a:p>
                  </a:txBody>
                  <a:tcPr marL="5129" marR="5129" marT="5129" marB="0"/>
                </a:tc>
              </a:tr>
              <a:tr h="0">
                <a:tc>
                  <a:txBody>
                    <a:bodyPr/>
                    <a:lstStyle/>
                    <a:p>
                      <a:pPr algn="l" fontAlgn="b"/>
                      <a:r>
                        <a:rPr lang="en-GB" sz="1200" u="none" strike="noStrike" dirty="0">
                          <a:solidFill>
                            <a:schemeClr val="tx1"/>
                          </a:solidFill>
                          <a:effectLst/>
                          <a:latin typeface="+mj-lt"/>
                        </a:rPr>
                        <a:t>BRAVE</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dirty="0">
                          <a:solidFill>
                            <a:srgbClr val="FF0000"/>
                          </a:solidFill>
                          <a:effectLst/>
                          <a:latin typeface="+mj-lt"/>
                        </a:rPr>
                        <a:t>5543</a:t>
                      </a:r>
                      <a:endParaRPr lang="en-GB" sz="1200" b="0" i="0" u="none" strike="noStrike" dirty="0">
                        <a:solidFill>
                          <a:srgbClr val="FF0000"/>
                        </a:solidFill>
                        <a:effectLst/>
                        <a:latin typeface="+mj-lt"/>
                      </a:endParaRPr>
                    </a:p>
                  </a:txBody>
                  <a:tcPr marL="5129" marR="5129" marT="5129" marB="0" anchor="b"/>
                </a:tc>
              </a:tr>
              <a:tr h="112166">
                <a:tc>
                  <a:txBody>
                    <a:bodyPr/>
                    <a:lstStyle/>
                    <a:p>
                      <a:pPr algn="l" fontAlgn="b"/>
                      <a:r>
                        <a:rPr lang="en-GB" sz="1200" u="none" strike="noStrike" dirty="0">
                          <a:solidFill>
                            <a:schemeClr val="tx1"/>
                          </a:solidFill>
                          <a:effectLst/>
                          <a:latin typeface="+mj-lt"/>
                        </a:rPr>
                        <a:t>CCHS</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dirty="0">
                          <a:solidFill>
                            <a:srgbClr val="FF0000"/>
                          </a:solidFill>
                          <a:effectLst/>
                          <a:latin typeface="+mj-lt"/>
                        </a:rPr>
                        <a:t>6287</a:t>
                      </a:r>
                      <a:endParaRPr lang="en-GB" sz="1200" b="0" i="0" u="none" strike="noStrike" dirty="0">
                        <a:solidFill>
                          <a:srgbClr val="FF0000"/>
                        </a:solidFill>
                        <a:effectLst/>
                        <a:latin typeface="+mj-lt"/>
                      </a:endParaRPr>
                    </a:p>
                  </a:txBody>
                  <a:tcPr marL="5129" marR="5129" marT="5129" marB="0" anchor="b"/>
                </a:tc>
              </a:tr>
              <a:tr h="112166">
                <a:tc>
                  <a:txBody>
                    <a:bodyPr/>
                    <a:lstStyle/>
                    <a:p>
                      <a:pPr algn="l" fontAlgn="b"/>
                      <a:r>
                        <a:rPr lang="en-GB" sz="1200" u="none" strike="noStrike" dirty="0">
                          <a:solidFill>
                            <a:schemeClr val="tx1"/>
                          </a:solidFill>
                          <a:effectLst/>
                          <a:latin typeface="+mj-lt"/>
                        </a:rPr>
                        <a:t>CGPS</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dirty="0">
                          <a:solidFill>
                            <a:srgbClr val="FF0000"/>
                          </a:solidFill>
                          <a:effectLst/>
                          <a:latin typeface="+mj-lt"/>
                        </a:rPr>
                        <a:t>11781</a:t>
                      </a:r>
                      <a:endParaRPr lang="en-GB" sz="1200" b="0" i="0" u="none" strike="noStrike" dirty="0">
                        <a:solidFill>
                          <a:srgbClr val="FF0000"/>
                        </a:solidFill>
                        <a:effectLst/>
                        <a:latin typeface="+mj-lt"/>
                      </a:endParaRPr>
                    </a:p>
                  </a:txBody>
                  <a:tcPr marL="5129" marR="5129" marT="5129" marB="0" anchor="b"/>
                </a:tc>
              </a:tr>
              <a:tr h="112166">
                <a:tc>
                  <a:txBody>
                    <a:bodyPr/>
                    <a:lstStyle/>
                    <a:p>
                      <a:pPr algn="l" fontAlgn="b"/>
                      <a:r>
                        <a:rPr lang="en-GB" sz="1200" u="none" strike="noStrike" dirty="0">
                          <a:solidFill>
                            <a:schemeClr val="tx1"/>
                          </a:solidFill>
                          <a:effectLst/>
                          <a:latin typeface="+mj-lt"/>
                        </a:rPr>
                        <a:t>CIHDS</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a:effectLst/>
                          <a:latin typeface="+mj-lt"/>
                        </a:rPr>
                        <a:t>3434</a:t>
                      </a:r>
                      <a:endParaRPr lang="en-GB" sz="1200" b="0" i="0" u="none" strike="noStrike">
                        <a:solidFill>
                          <a:srgbClr val="000000"/>
                        </a:solidFill>
                        <a:effectLst/>
                        <a:latin typeface="+mj-lt"/>
                      </a:endParaRPr>
                    </a:p>
                  </a:txBody>
                  <a:tcPr marL="5129" marR="5129" marT="5129" marB="0" anchor="b"/>
                </a:tc>
              </a:tr>
              <a:tr h="59715">
                <a:tc>
                  <a:txBody>
                    <a:bodyPr/>
                    <a:lstStyle/>
                    <a:p>
                      <a:pPr algn="l" fontAlgn="b"/>
                      <a:r>
                        <a:rPr lang="en-GB" sz="1200" u="none" strike="noStrike" dirty="0">
                          <a:solidFill>
                            <a:schemeClr val="tx1"/>
                          </a:solidFill>
                          <a:effectLst/>
                          <a:latin typeface="+mj-lt"/>
                        </a:rPr>
                        <a:t>PROSPER</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u="none" strike="noStrike" dirty="0">
                          <a:effectLst/>
                          <a:latin typeface="+mj-lt"/>
                        </a:rPr>
                        <a:t>1279</a:t>
                      </a:r>
                      <a:endParaRPr lang="en-GB" sz="1200" b="0" i="0" u="none" strike="noStrike" dirty="0">
                        <a:solidFill>
                          <a:srgbClr val="000000"/>
                        </a:solidFill>
                        <a:effectLst/>
                        <a:latin typeface="+mj-lt"/>
                      </a:endParaRPr>
                    </a:p>
                  </a:txBody>
                  <a:tcPr marL="5129" marR="5129" marT="5129" marB="0" anchor="b"/>
                </a:tc>
              </a:tr>
              <a:tr h="63525">
                <a:tc>
                  <a:txBody>
                    <a:bodyPr/>
                    <a:lstStyle/>
                    <a:p>
                      <a:pPr algn="l" fontAlgn="b"/>
                      <a:r>
                        <a:rPr lang="en-GB" sz="1200" b="0" i="0" u="none" strike="noStrike" dirty="0" smtClean="0">
                          <a:solidFill>
                            <a:schemeClr val="tx1"/>
                          </a:solidFill>
                          <a:effectLst/>
                          <a:latin typeface="+mj-lt"/>
                        </a:rPr>
                        <a:t>EPIC-CVD</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b="0" i="0" u="none" strike="noStrike" dirty="0" smtClean="0">
                          <a:solidFill>
                            <a:srgbClr val="FF0000"/>
                          </a:solidFill>
                          <a:effectLst/>
                          <a:latin typeface="+mj-lt"/>
                        </a:rPr>
                        <a:t>21475</a:t>
                      </a:r>
                      <a:endParaRPr lang="en-GB" sz="1200" b="0" i="0" u="none" strike="noStrike" dirty="0">
                        <a:solidFill>
                          <a:srgbClr val="FF0000"/>
                        </a:solidFill>
                        <a:effectLst/>
                        <a:latin typeface="+mj-lt"/>
                      </a:endParaRPr>
                    </a:p>
                  </a:txBody>
                  <a:tcPr marL="5129" marR="5129" marT="5129" marB="0" anchor="b"/>
                </a:tc>
              </a:tr>
              <a:tr h="63525">
                <a:tc>
                  <a:txBody>
                    <a:bodyPr/>
                    <a:lstStyle/>
                    <a:p>
                      <a:pPr algn="l" fontAlgn="b"/>
                      <a:r>
                        <a:rPr lang="en-GB" sz="1200" b="0" i="0" u="none" strike="noStrike" dirty="0" smtClean="0">
                          <a:solidFill>
                            <a:schemeClr val="tx1"/>
                          </a:solidFill>
                          <a:effectLst/>
                          <a:latin typeface="+mj-lt"/>
                        </a:rPr>
                        <a:t>INTERVAL</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b="0" i="0" u="none" strike="noStrike" dirty="0" smtClean="0">
                          <a:solidFill>
                            <a:srgbClr val="FF0000"/>
                          </a:solidFill>
                          <a:effectLst/>
                          <a:latin typeface="+mj-lt"/>
                        </a:rPr>
                        <a:t>?</a:t>
                      </a:r>
                      <a:endParaRPr lang="en-GB" sz="1200" b="0" i="0" u="none" strike="noStrike" dirty="0">
                        <a:solidFill>
                          <a:srgbClr val="FF0000"/>
                        </a:solidFill>
                        <a:effectLst/>
                        <a:latin typeface="+mj-lt"/>
                      </a:endParaRPr>
                    </a:p>
                  </a:txBody>
                  <a:tcPr marL="5129" marR="5129" marT="5129" marB="0" anchor="b"/>
                </a:tc>
              </a:tr>
              <a:tr h="0">
                <a:tc>
                  <a:txBody>
                    <a:bodyPr/>
                    <a:lstStyle/>
                    <a:p>
                      <a:pPr algn="l" fontAlgn="b"/>
                      <a:r>
                        <a:rPr lang="en-GB" sz="1200" b="0" i="0" u="none" strike="noStrike" dirty="0" smtClean="0">
                          <a:solidFill>
                            <a:schemeClr val="tx1"/>
                          </a:solidFill>
                          <a:effectLst/>
                          <a:latin typeface="+mj-lt"/>
                        </a:rPr>
                        <a:t>PROMIS</a:t>
                      </a:r>
                      <a:endParaRPr lang="en-GB" sz="1200" b="0" i="0" u="none" strike="noStrike" dirty="0">
                        <a:solidFill>
                          <a:schemeClr val="tx1"/>
                        </a:solidFill>
                        <a:effectLst/>
                        <a:latin typeface="+mj-lt"/>
                      </a:endParaRPr>
                    </a:p>
                  </a:txBody>
                  <a:tcPr marL="5129" marR="5129" marT="5129" marB="0" anchor="b"/>
                </a:tc>
                <a:tc>
                  <a:txBody>
                    <a:bodyPr/>
                    <a:lstStyle/>
                    <a:p>
                      <a:pPr algn="r" fontAlgn="b"/>
                      <a:r>
                        <a:rPr lang="en-GB" sz="1200" b="0" i="0" u="none" strike="noStrike" dirty="0" smtClean="0">
                          <a:solidFill>
                            <a:srgbClr val="FF0000"/>
                          </a:solidFill>
                          <a:effectLst/>
                          <a:latin typeface="+mj-lt"/>
                        </a:rPr>
                        <a:t>9005</a:t>
                      </a:r>
                      <a:endParaRPr lang="en-GB" sz="1200" b="0" i="0" u="none" strike="noStrike" dirty="0">
                        <a:solidFill>
                          <a:srgbClr val="FF0000"/>
                        </a:solidFill>
                        <a:effectLst/>
                        <a:latin typeface="+mj-lt"/>
                      </a:endParaRPr>
                    </a:p>
                  </a:txBody>
                  <a:tcPr marL="5129" marR="5129" marT="5129" marB="0" anchor="b"/>
                </a:tc>
              </a:tr>
            </a:tbl>
          </a:graphicData>
        </a:graphic>
      </p:graphicFrame>
      <p:sp>
        <p:nvSpPr>
          <p:cNvPr id="3" name="Slide Number Placeholder 2"/>
          <p:cNvSpPr>
            <a:spLocks noGrp="1"/>
          </p:cNvSpPr>
          <p:nvPr>
            <p:ph type="sldNum" sz="quarter" idx="12"/>
          </p:nvPr>
        </p:nvSpPr>
        <p:spPr/>
        <p:txBody>
          <a:bodyPr/>
          <a:lstStyle/>
          <a:p>
            <a:fld id="{01186F5E-C15D-4D77-835E-44B16F21F441}" type="slidenum">
              <a:rPr lang="en-GB" smtClean="0"/>
              <a:t>14</a:t>
            </a:fld>
            <a:endParaRPr lang="en-GB"/>
          </a:p>
        </p:txBody>
      </p:sp>
      <p:sp>
        <p:nvSpPr>
          <p:cNvPr id="11" name="Rectangle 10"/>
          <p:cNvSpPr/>
          <p:nvPr/>
        </p:nvSpPr>
        <p:spPr>
          <a:xfrm>
            <a:off x="1020052" y="6536377"/>
            <a:ext cx="2687852" cy="276999"/>
          </a:xfrm>
          <a:prstGeom prst="rect">
            <a:avLst/>
          </a:prstGeom>
        </p:spPr>
        <p:txBody>
          <a:bodyPr wrap="none">
            <a:spAutoFit/>
          </a:bodyPr>
          <a:lstStyle/>
          <a:p>
            <a:r>
              <a:rPr lang="en-GB" sz="1200" dirty="0">
                <a:solidFill>
                  <a:srgbClr val="FF0000"/>
                </a:solidFill>
              </a:rPr>
              <a:t>Red</a:t>
            </a:r>
            <a:r>
              <a:rPr lang="en-GB" sz="1200" dirty="0"/>
              <a:t>: Relatively large sample sizes (n&gt;5k)</a:t>
            </a:r>
          </a:p>
        </p:txBody>
      </p:sp>
      <p:sp>
        <p:nvSpPr>
          <p:cNvPr id="12" name="Rectangle 11"/>
          <p:cNvSpPr/>
          <p:nvPr/>
        </p:nvSpPr>
        <p:spPr>
          <a:xfrm>
            <a:off x="35496" y="5797713"/>
            <a:ext cx="1041908" cy="1015663"/>
          </a:xfrm>
          <a:prstGeom prst="rect">
            <a:avLst/>
          </a:prstGeom>
        </p:spPr>
        <p:txBody>
          <a:bodyPr wrap="square">
            <a:spAutoFit/>
          </a:bodyPr>
          <a:lstStyle/>
          <a:p>
            <a:r>
              <a:rPr lang="nl-NL" sz="1200" dirty="0"/>
              <a:t>UK </a:t>
            </a:r>
            <a:r>
              <a:rPr lang="nl-NL" sz="1200" dirty="0" smtClean="0"/>
              <a:t>BiLEVE: UK </a:t>
            </a:r>
            <a:r>
              <a:rPr lang="nl-NL" sz="1200" dirty="0"/>
              <a:t>Biobank Lung Exome Variant </a:t>
            </a:r>
            <a:r>
              <a:rPr lang="nl-NL" sz="1200" dirty="0" smtClean="0"/>
              <a:t>Evaluation</a:t>
            </a:r>
            <a:endParaRPr lang="nl-NL" sz="1200" dirty="0"/>
          </a:p>
        </p:txBody>
      </p:sp>
    </p:spTree>
    <p:extLst>
      <p:ext uri="{BB962C8B-B14F-4D97-AF65-F5344CB8AC3E}">
        <p14:creationId xmlns:p14="http://schemas.microsoft.com/office/powerpoint/2010/main" val="37774885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9917"/>
            <a:ext cx="8027240" cy="1143000"/>
          </a:xfrm>
        </p:spPr>
        <p:txBody>
          <a:bodyPr>
            <a:noAutofit/>
          </a:bodyPr>
          <a:lstStyle/>
          <a:p>
            <a:r>
              <a:rPr lang="en-GB" sz="3400" dirty="0" smtClean="0"/>
              <a:t>Quality Control (QC) steps – within studies</a:t>
            </a:r>
            <a:endParaRPr lang="en-GB" sz="3400" dirty="0"/>
          </a:p>
        </p:txBody>
      </p:sp>
      <p:pic>
        <p:nvPicPr>
          <p:cNvPr id="9" name="Picture 8"/>
          <p:cNvPicPr>
            <a:picLocks noChangeAspect="1"/>
          </p:cNvPicPr>
          <p:nvPr/>
        </p:nvPicPr>
        <p:blipFill>
          <a:blip r:embed="rId3"/>
          <a:stretch>
            <a:fillRect/>
          </a:stretch>
        </p:blipFill>
        <p:spPr>
          <a:xfrm>
            <a:off x="1475656" y="1106603"/>
            <a:ext cx="6336704" cy="5706773"/>
          </a:xfrm>
          <a:prstGeom prst="rect">
            <a:avLst/>
          </a:prstGeom>
        </p:spPr>
      </p:pic>
      <p:sp>
        <p:nvSpPr>
          <p:cNvPr id="3" name="Slide Number Placeholder 2"/>
          <p:cNvSpPr>
            <a:spLocks noGrp="1"/>
          </p:cNvSpPr>
          <p:nvPr>
            <p:ph type="sldNum" sz="quarter" idx="12"/>
          </p:nvPr>
        </p:nvSpPr>
        <p:spPr/>
        <p:txBody>
          <a:bodyPr/>
          <a:lstStyle/>
          <a:p>
            <a:fld id="{01186F5E-C15D-4D77-835E-44B16F21F441}" type="slidenum">
              <a:rPr lang="en-GB" smtClean="0"/>
              <a:t>15</a:t>
            </a:fld>
            <a:endParaRPr lang="en-GB"/>
          </a:p>
        </p:txBody>
      </p:sp>
      <p:sp>
        <p:nvSpPr>
          <p:cNvPr id="4" name="Rectangle 3"/>
          <p:cNvSpPr/>
          <p:nvPr/>
        </p:nvSpPr>
        <p:spPr>
          <a:xfrm>
            <a:off x="7567" y="5229200"/>
            <a:ext cx="1036041" cy="1631216"/>
          </a:xfrm>
          <a:prstGeom prst="rect">
            <a:avLst/>
          </a:prstGeom>
        </p:spPr>
        <p:txBody>
          <a:bodyPr wrap="square">
            <a:spAutoFit/>
          </a:bodyPr>
          <a:lstStyle/>
          <a:p>
            <a:r>
              <a:rPr lang="en-GB" sz="1000" b="1" dirty="0" smtClean="0"/>
              <a:t>U-statistics</a:t>
            </a:r>
          </a:p>
          <a:p>
            <a:r>
              <a:rPr lang="en-GB" sz="1000" dirty="0" smtClean="0"/>
              <a:t>summarize </a:t>
            </a:r>
            <a:r>
              <a:rPr lang="en-GB" sz="1000" dirty="0"/>
              <a:t>the genomic similarity between pair of individuals and link </a:t>
            </a:r>
            <a:r>
              <a:rPr lang="en-GB" sz="1000" dirty="0" smtClean="0"/>
              <a:t>this </a:t>
            </a:r>
            <a:r>
              <a:rPr lang="en-GB" sz="1000" dirty="0"/>
              <a:t>similarity to phenotype similarity</a:t>
            </a:r>
          </a:p>
        </p:txBody>
      </p:sp>
    </p:spTree>
    <p:extLst>
      <p:ext uri="{BB962C8B-B14F-4D97-AF65-F5344CB8AC3E}">
        <p14:creationId xmlns:p14="http://schemas.microsoft.com/office/powerpoint/2010/main" val="14488246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3"/>
          <a:stretch>
            <a:fillRect/>
          </a:stretch>
        </p:blipFill>
        <p:spPr>
          <a:xfrm>
            <a:off x="1140416" y="1124744"/>
            <a:ext cx="8088464" cy="3993954"/>
          </a:xfrm>
          <a:prstGeom prst="rect">
            <a:avLst/>
          </a:prstGeom>
        </p:spPr>
      </p:pic>
      <p:sp>
        <p:nvSpPr>
          <p:cNvPr id="3" name="Slide Number Placeholder 2"/>
          <p:cNvSpPr>
            <a:spLocks noGrp="1"/>
          </p:cNvSpPr>
          <p:nvPr>
            <p:ph type="sldNum" sz="quarter" idx="12"/>
          </p:nvPr>
        </p:nvSpPr>
        <p:spPr/>
        <p:txBody>
          <a:bodyPr/>
          <a:lstStyle/>
          <a:p>
            <a:fld id="{01186F5E-C15D-4D77-835E-44B16F21F441}" type="slidenum">
              <a:rPr lang="en-GB" smtClean="0"/>
              <a:t>16</a:t>
            </a:fld>
            <a:endParaRPr lang="en-GB"/>
          </a:p>
        </p:txBody>
      </p:sp>
      <p:sp>
        <p:nvSpPr>
          <p:cNvPr id="5" name="Rectangle 4"/>
          <p:cNvSpPr/>
          <p:nvPr/>
        </p:nvSpPr>
        <p:spPr>
          <a:xfrm>
            <a:off x="1187624" y="5368639"/>
            <a:ext cx="7560840" cy="1200329"/>
          </a:xfrm>
          <a:prstGeom prst="rect">
            <a:avLst/>
          </a:prstGeom>
        </p:spPr>
        <p:txBody>
          <a:bodyPr wrap="square">
            <a:spAutoFit/>
          </a:bodyPr>
          <a:lstStyle/>
          <a:p>
            <a:r>
              <a:rPr lang="en-GB" dirty="0" smtClean="0"/>
              <a:t>Quantile-Quantile </a:t>
            </a:r>
            <a:r>
              <a:rPr lang="en-GB" dirty="0"/>
              <a:t>plots show the expected distribution of association test statistics </a:t>
            </a:r>
            <a:r>
              <a:rPr lang="en-GB" dirty="0" smtClean="0"/>
              <a:t>across </a:t>
            </a:r>
            <a:r>
              <a:rPr lang="en-GB" dirty="0"/>
              <a:t>the </a:t>
            </a:r>
            <a:r>
              <a:rPr lang="en-GB" dirty="0" smtClean="0"/>
              <a:t>hundreds of thousands of </a:t>
            </a:r>
            <a:r>
              <a:rPr lang="en-GB" dirty="0"/>
              <a:t>SNPs compared to the observed </a:t>
            </a:r>
            <a:r>
              <a:rPr lang="en-GB" dirty="0" smtClean="0"/>
              <a:t>values. </a:t>
            </a:r>
            <a:r>
              <a:rPr lang="en-GB" dirty="0"/>
              <a:t>Any deviation from the X=Y line implies a consistent difference between cases and controls across the genome</a:t>
            </a:r>
            <a:r>
              <a:rPr lang="en-GB" dirty="0" smtClean="0"/>
              <a:t>.</a:t>
            </a:r>
            <a:endParaRPr lang="en-GB" dirty="0"/>
          </a:p>
        </p:txBody>
      </p:sp>
      <p:sp>
        <p:nvSpPr>
          <p:cNvPr id="6" name="Title 1"/>
          <p:cNvSpPr txBox="1">
            <a:spLocks/>
          </p:cNvSpPr>
          <p:nvPr/>
        </p:nvSpPr>
        <p:spPr>
          <a:xfrm>
            <a:off x="1043608" y="19917"/>
            <a:ext cx="8027240" cy="1143000"/>
          </a:xfrm>
          <a:prstGeom prst="rect">
            <a:avLst/>
          </a:prstGeom>
        </p:spPr>
        <p:txBody>
          <a:bodyPr anchor="ct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GB" sz="3400" dirty="0" smtClean="0"/>
              <a:t>QC steps – within studies</a:t>
            </a:r>
            <a:endParaRPr lang="en-GB" sz="3400" dirty="0"/>
          </a:p>
        </p:txBody>
      </p:sp>
      <p:sp>
        <p:nvSpPr>
          <p:cNvPr id="7" name="TextBox 6"/>
          <p:cNvSpPr txBox="1"/>
          <p:nvPr/>
        </p:nvSpPr>
        <p:spPr>
          <a:xfrm>
            <a:off x="2339752" y="1052736"/>
            <a:ext cx="4248472" cy="323165"/>
          </a:xfrm>
          <a:prstGeom prst="rect">
            <a:avLst/>
          </a:prstGeom>
          <a:noFill/>
        </p:spPr>
        <p:txBody>
          <a:bodyPr wrap="square" rtlCol="0">
            <a:spAutoFit/>
          </a:bodyPr>
          <a:lstStyle/>
          <a:p>
            <a:r>
              <a:rPr lang="en-GB" sz="1500" dirty="0" smtClean="0"/>
              <a:t>(a simple way to observe confounding effects)</a:t>
            </a:r>
            <a:endParaRPr lang="en-GB" sz="1500" dirty="0"/>
          </a:p>
        </p:txBody>
      </p:sp>
    </p:spTree>
    <p:extLst>
      <p:ext uri="{BB962C8B-B14F-4D97-AF65-F5344CB8AC3E}">
        <p14:creationId xmlns:p14="http://schemas.microsoft.com/office/powerpoint/2010/main" val="3615700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58151" y="1124744"/>
            <a:ext cx="7970161" cy="5688632"/>
          </a:xfrm>
          <a:prstGeom prst="rect">
            <a:avLst/>
          </a:prstGeom>
        </p:spPr>
      </p:pic>
      <p:sp>
        <p:nvSpPr>
          <p:cNvPr id="2" name="Slide Number Placeholder 1"/>
          <p:cNvSpPr>
            <a:spLocks noGrp="1"/>
          </p:cNvSpPr>
          <p:nvPr>
            <p:ph type="sldNum" sz="quarter" idx="12"/>
          </p:nvPr>
        </p:nvSpPr>
        <p:spPr/>
        <p:txBody>
          <a:bodyPr/>
          <a:lstStyle/>
          <a:p>
            <a:fld id="{01186F5E-C15D-4D77-835E-44B16F21F441}" type="slidenum">
              <a:rPr lang="en-GB" smtClean="0"/>
              <a:t>17</a:t>
            </a:fld>
            <a:endParaRPr lang="en-GB"/>
          </a:p>
        </p:txBody>
      </p:sp>
      <p:sp>
        <p:nvSpPr>
          <p:cNvPr id="4" name="Title 1"/>
          <p:cNvSpPr>
            <a:spLocks noGrp="1"/>
          </p:cNvSpPr>
          <p:nvPr>
            <p:ph type="title"/>
          </p:nvPr>
        </p:nvSpPr>
        <p:spPr>
          <a:xfrm>
            <a:off x="1043608" y="19917"/>
            <a:ext cx="8027240" cy="1143000"/>
          </a:xfrm>
        </p:spPr>
        <p:txBody>
          <a:bodyPr>
            <a:noAutofit/>
          </a:bodyPr>
          <a:lstStyle/>
          <a:p>
            <a:r>
              <a:rPr lang="en-GB" sz="3400" dirty="0" smtClean="0"/>
              <a:t>QC steps – across studies</a:t>
            </a:r>
            <a:endParaRPr lang="en-GB" sz="3400" dirty="0"/>
          </a:p>
        </p:txBody>
      </p:sp>
    </p:spTree>
    <p:extLst>
      <p:ext uri="{BB962C8B-B14F-4D97-AF65-F5344CB8AC3E}">
        <p14:creationId xmlns:p14="http://schemas.microsoft.com/office/powerpoint/2010/main" val="9530554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15616" y="1340768"/>
            <a:ext cx="7987321" cy="3656160"/>
          </a:xfrm>
          <a:prstGeom prst="rect">
            <a:avLst/>
          </a:prstGeom>
        </p:spPr>
      </p:pic>
      <p:sp>
        <p:nvSpPr>
          <p:cNvPr id="2" name="Slide Number Placeholder 1"/>
          <p:cNvSpPr>
            <a:spLocks noGrp="1"/>
          </p:cNvSpPr>
          <p:nvPr>
            <p:ph type="sldNum" sz="quarter" idx="12"/>
          </p:nvPr>
        </p:nvSpPr>
        <p:spPr/>
        <p:txBody>
          <a:bodyPr/>
          <a:lstStyle/>
          <a:p>
            <a:fld id="{01186F5E-C15D-4D77-835E-44B16F21F441}" type="slidenum">
              <a:rPr lang="en-GB" smtClean="0"/>
              <a:t>18</a:t>
            </a:fld>
            <a:endParaRPr lang="en-GB"/>
          </a:p>
        </p:txBody>
      </p:sp>
      <p:sp>
        <p:nvSpPr>
          <p:cNvPr id="3" name="Rectangle 2"/>
          <p:cNvSpPr/>
          <p:nvPr/>
        </p:nvSpPr>
        <p:spPr>
          <a:xfrm>
            <a:off x="1259632" y="5189574"/>
            <a:ext cx="7704856" cy="1015663"/>
          </a:xfrm>
          <a:prstGeom prst="rect">
            <a:avLst/>
          </a:prstGeom>
        </p:spPr>
        <p:txBody>
          <a:bodyPr wrap="square">
            <a:spAutoFit/>
          </a:bodyPr>
          <a:lstStyle/>
          <a:p>
            <a:r>
              <a:rPr lang="en-GB" sz="2000" dirty="0">
                <a:latin typeface="+mj-lt"/>
              </a:rPr>
              <a:t>The </a:t>
            </a:r>
            <a:r>
              <a:rPr lang="en-GB" sz="2000" i="1" dirty="0" smtClean="0">
                <a:latin typeface="+mj-lt"/>
              </a:rPr>
              <a:t>y</a:t>
            </a:r>
            <a:r>
              <a:rPr lang="en-GB" sz="2000" dirty="0" smtClean="0">
                <a:latin typeface="+mj-lt"/>
              </a:rPr>
              <a:t>-axis </a:t>
            </a:r>
            <a:r>
              <a:rPr lang="en-GB" sz="2000" dirty="0">
                <a:latin typeface="+mj-lt"/>
              </a:rPr>
              <a:t>shows the −log</a:t>
            </a:r>
            <a:r>
              <a:rPr lang="en-GB" sz="2000" baseline="-25000" dirty="0">
                <a:latin typeface="+mj-lt"/>
              </a:rPr>
              <a:t>10</a:t>
            </a:r>
            <a:r>
              <a:rPr lang="en-GB" sz="2000" dirty="0">
                <a:latin typeface="+mj-lt"/>
              </a:rPr>
              <a:t> </a:t>
            </a:r>
            <a:r>
              <a:rPr lang="en-GB" sz="2000" i="1" dirty="0">
                <a:latin typeface="+mj-lt"/>
              </a:rPr>
              <a:t>P</a:t>
            </a:r>
            <a:r>
              <a:rPr lang="en-GB" sz="2000" dirty="0">
                <a:latin typeface="+mj-lt"/>
              </a:rPr>
              <a:t> values of </a:t>
            </a:r>
            <a:r>
              <a:rPr lang="en-GB" sz="2000" dirty="0" smtClean="0">
                <a:latin typeface="+mj-lt"/>
              </a:rPr>
              <a:t>~1,000,000 </a:t>
            </a:r>
            <a:r>
              <a:rPr lang="en-GB" sz="2000" dirty="0">
                <a:latin typeface="+mj-lt"/>
              </a:rPr>
              <a:t>SNPs, and the </a:t>
            </a:r>
            <a:r>
              <a:rPr lang="en-GB" sz="2000" i="1" dirty="0" smtClean="0">
                <a:latin typeface="+mj-lt"/>
              </a:rPr>
              <a:t>x</a:t>
            </a:r>
            <a:r>
              <a:rPr lang="en-GB" sz="2000" dirty="0" smtClean="0">
                <a:latin typeface="+mj-lt"/>
              </a:rPr>
              <a:t>-axis </a:t>
            </a:r>
            <a:r>
              <a:rPr lang="en-GB" sz="2000" dirty="0">
                <a:latin typeface="+mj-lt"/>
              </a:rPr>
              <a:t>shows their chromosomal positions</a:t>
            </a:r>
            <a:r>
              <a:rPr lang="en-GB" sz="2000" dirty="0" smtClean="0">
                <a:latin typeface="+mj-lt"/>
              </a:rPr>
              <a:t>. SNPs with </a:t>
            </a:r>
            <a:r>
              <a:rPr lang="en-GB" sz="2000" i="1" dirty="0" smtClean="0">
                <a:latin typeface="+mj-lt"/>
              </a:rPr>
              <a:t>P</a:t>
            </a:r>
            <a:r>
              <a:rPr lang="en-GB" sz="2000" dirty="0" smtClean="0">
                <a:latin typeface="+mj-lt"/>
              </a:rPr>
              <a:t>&lt;5e-8 are highlighted in green.</a:t>
            </a:r>
            <a:endParaRPr lang="en-GB" sz="2000" dirty="0">
              <a:latin typeface="+mj-lt"/>
            </a:endParaRPr>
          </a:p>
        </p:txBody>
      </p:sp>
      <p:sp>
        <p:nvSpPr>
          <p:cNvPr id="5" name="Title 1"/>
          <p:cNvSpPr>
            <a:spLocks noGrp="1"/>
          </p:cNvSpPr>
          <p:nvPr>
            <p:ph type="title"/>
          </p:nvPr>
        </p:nvSpPr>
        <p:spPr>
          <a:xfrm>
            <a:off x="1081264" y="19917"/>
            <a:ext cx="8027240" cy="1143000"/>
          </a:xfrm>
        </p:spPr>
        <p:txBody>
          <a:bodyPr>
            <a:noAutofit/>
          </a:bodyPr>
          <a:lstStyle/>
          <a:p>
            <a:r>
              <a:rPr lang="en-GB" sz="3400" dirty="0" smtClean="0"/>
              <a:t>QC steps – positive controls</a:t>
            </a:r>
            <a:endParaRPr lang="en-GB" sz="3400" dirty="0"/>
          </a:p>
        </p:txBody>
      </p:sp>
    </p:spTree>
    <p:extLst>
      <p:ext uri="{BB962C8B-B14F-4D97-AF65-F5344CB8AC3E}">
        <p14:creationId xmlns:p14="http://schemas.microsoft.com/office/powerpoint/2010/main" val="28144076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510" y="5671"/>
            <a:ext cx="7498080" cy="1143000"/>
          </a:xfrm>
        </p:spPr>
        <p:txBody>
          <a:bodyPr/>
          <a:lstStyle/>
          <a:p>
            <a:r>
              <a:rPr lang="en-GB" dirty="0" smtClean="0"/>
              <a:t>Excluded datasets &amp; reasons</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19</a:t>
            </a:fld>
            <a:endParaRPr lang="en-GB"/>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4011172085"/>
              </p:ext>
            </p:extLst>
          </p:nvPr>
        </p:nvGraphicFramePr>
        <p:xfrm>
          <a:off x="1342898" y="1148671"/>
          <a:ext cx="7499350" cy="5064760"/>
        </p:xfrm>
        <a:graphic>
          <a:graphicData uri="http://schemas.openxmlformats.org/drawingml/2006/table">
            <a:tbl>
              <a:tblPr firstRow="1" bandRow="1">
                <a:tableStyleId>{5C22544A-7EE6-4342-B048-85BDC9FD1C3A}</a:tableStyleId>
              </a:tblPr>
              <a:tblGrid>
                <a:gridCol w="1499870"/>
                <a:gridCol w="1499870"/>
                <a:gridCol w="1499870"/>
                <a:gridCol w="1499870"/>
                <a:gridCol w="1499870"/>
              </a:tblGrid>
              <a:tr h="370840">
                <a:tc>
                  <a:txBody>
                    <a:bodyPr/>
                    <a:lstStyle/>
                    <a:p>
                      <a:endParaRPr lang="en-GB" dirty="0"/>
                    </a:p>
                  </a:txBody>
                  <a:tcPr/>
                </a:tc>
                <a:tc>
                  <a:txBody>
                    <a:bodyPr/>
                    <a:lstStyle/>
                    <a:p>
                      <a:r>
                        <a:rPr lang="en-GB" dirty="0" smtClean="0"/>
                        <a:t>SI</a:t>
                      </a:r>
                      <a:endParaRPr lang="en-GB" dirty="0"/>
                    </a:p>
                  </a:txBody>
                  <a:tcPr/>
                </a:tc>
                <a:tc>
                  <a:txBody>
                    <a:bodyPr/>
                    <a:lstStyle/>
                    <a:p>
                      <a:r>
                        <a:rPr lang="en-GB" dirty="0" smtClean="0"/>
                        <a:t>SC</a:t>
                      </a:r>
                      <a:endParaRPr lang="en-GB" dirty="0"/>
                    </a:p>
                  </a:txBody>
                  <a:tcPr/>
                </a:tc>
                <a:tc>
                  <a:txBody>
                    <a:bodyPr/>
                    <a:lstStyle/>
                    <a:p>
                      <a:r>
                        <a:rPr lang="en-GB" dirty="0" smtClean="0"/>
                        <a:t>CPD</a:t>
                      </a:r>
                      <a:endParaRPr lang="en-GB" dirty="0"/>
                    </a:p>
                  </a:txBody>
                  <a:tcPr/>
                </a:tc>
                <a:tc>
                  <a:txBody>
                    <a:bodyPr/>
                    <a:lstStyle/>
                    <a:p>
                      <a:r>
                        <a:rPr lang="en-GB" dirty="0" smtClean="0"/>
                        <a:t>PY</a:t>
                      </a:r>
                      <a:endParaRPr lang="en-GB" dirty="0"/>
                    </a:p>
                  </a:txBody>
                  <a:tcPr/>
                </a:tc>
              </a:tr>
              <a:tr h="370840">
                <a:tc>
                  <a:txBody>
                    <a:bodyPr/>
                    <a:lstStyle/>
                    <a:p>
                      <a:r>
                        <a:rPr lang="en-GB" dirty="0" smtClean="0"/>
                        <a:t>BRAVE</a:t>
                      </a:r>
                      <a:endParaRPr lang="en-GB" dirty="0"/>
                    </a:p>
                  </a:txBody>
                  <a:tcPr/>
                </a:tc>
                <a:tc>
                  <a:txBody>
                    <a:bodyPr/>
                    <a:lstStyle/>
                    <a:p>
                      <a:r>
                        <a:rPr lang="en-GB" sz="1300" dirty="0" smtClean="0">
                          <a:solidFill>
                            <a:srgbClr val="FF0000"/>
                          </a:solidFill>
                        </a:rPr>
                        <a:t>South Asian sample </a:t>
                      </a:r>
                      <a:r>
                        <a:rPr lang="en-GB" sz="1300" dirty="0" smtClean="0"/>
                        <a:t>&amp; Non-normally distributed</a:t>
                      </a:r>
                      <a:r>
                        <a:rPr lang="en-GB" sz="1300" baseline="0" dirty="0" smtClean="0"/>
                        <a:t> </a:t>
                      </a:r>
                      <a:r>
                        <a:rPr lang="el-GR" sz="1300" baseline="0" dirty="0" smtClean="0">
                          <a:latin typeface="Calibri" panose="020F0502020204030204" pitchFamily="34" charset="0"/>
                        </a:rPr>
                        <a:t>β</a:t>
                      </a:r>
                      <a:endParaRPr lang="en-GB" sz="1300" dirty="0"/>
                    </a:p>
                  </a:txBody>
                  <a:tcPr/>
                </a:tc>
                <a:tc>
                  <a:txBody>
                    <a:bodyPr/>
                    <a:lstStyle/>
                    <a:p>
                      <a:r>
                        <a:rPr lang="en-GB" sz="1300" dirty="0" smtClean="0"/>
                        <a:t>South Asian sample &amp; Non-normally distributed</a:t>
                      </a:r>
                      <a:r>
                        <a:rPr lang="en-GB" sz="1300" baseline="0" dirty="0" smtClean="0"/>
                        <a:t> </a:t>
                      </a:r>
                      <a:r>
                        <a:rPr lang="el-GR" sz="1300" baseline="0" dirty="0" smtClean="0">
                          <a:latin typeface="Calibri" panose="020F0502020204030204" pitchFamily="34" charset="0"/>
                        </a:rPr>
                        <a:t>β</a:t>
                      </a:r>
                      <a:endParaRPr lang="en-GB" sz="1300" dirty="0"/>
                    </a:p>
                  </a:txBody>
                  <a:tcPr/>
                </a:tc>
                <a:tc>
                  <a:txBody>
                    <a:bodyPr/>
                    <a:lstStyle/>
                    <a:p>
                      <a:r>
                        <a:rPr lang="en-GB" sz="1300" dirty="0" smtClean="0"/>
                        <a:t>South Asian sample</a:t>
                      </a:r>
                      <a:endParaRPr lang="en-GB" sz="13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smtClean="0"/>
                        <a:t>South Asian sample</a:t>
                      </a:r>
                    </a:p>
                  </a:txBody>
                  <a:tcPr/>
                </a:tc>
              </a:tr>
              <a:tr h="370840">
                <a:tc>
                  <a:txBody>
                    <a:bodyPr/>
                    <a:lstStyle/>
                    <a:p>
                      <a:r>
                        <a:rPr lang="en-GB" dirty="0" smtClean="0"/>
                        <a:t>PROMIS</a:t>
                      </a:r>
                      <a:endParaRPr lang="en-GB" dirty="0"/>
                    </a:p>
                  </a:txBody>
                  <a:tcPr/>
                </a:tc>
                <a:tc>
                  <a:txBody>
                    <a:bodyPr/>
                    <a:lstStyle/>
                    <a:p>
                      <a:r>
                        <a:rPr lang="en-GB" sz="1300" dirty="0" smtClean="0"/>
                        <a:t>South Asian sample</a:t>
                      </a:r>
                      <a:endParaRPr lang="en-GB" sz="1300" dirty="0"/>
                    </a:p>
                  </a:txBody>
                  <a:tcPr/>
                </a:tc>
                <a:tc>
                  <a:txBody>
                    <a:bodyPr/>
                    <a:lstStyle/>
                    <a:p>
                      <a:r>
                        <a:rPr lang="en-GB" sz="1300" dirty="0" smtClean="0"/>
                        <a:t>South Asian sample &amp; </a:t>
                      </a:r>
                      <a:r>
                        <a:rPr lang="en-GB" sz="1300" dirty="0" smtClean="0">
                          <a:solidFill>
                            <a:srgbClr val="FF0000"/>
                          </a:solidFill>
                        </a:rPr>
                        <a:t>Non-normally distributed</a:t>
                      </a:r>
                      <a:r>
                        <a:rPr lang="en-GB" sz="1300" baseline="0" dirty="0" smtClean="0">
                          <a:solidFill>
                            <a:srgbClr val="FF0000"/>
                          </a:solidFill>
                        </a:rPr>
                        <a:t> </a:t>
                      </a:r>
                      <a:r>
                        <a:rPr lang="el-GR" sz="1300" baseline="0" dirty="0" smtClean="0">
                          <a:solidFill>
                            <a:srgbClr val="FF0000"/>
                          </a:solidFill>
                          <a:latin typeface="Calibri" panose="020F0502020204030204" pitchFamily="34" charset="0"/>
                        </a:rPr>
                        <a:t>β</a:t>
                      </a:r>
                      <a:endParaRPr lang="en-GB" sz="1300" dirty="0">
                        <a:solidFill>
                          <a:srgbClr val="FF0000"/>
                        </a:solidFill>
                      </a:endParaRPr>
                    </a:p>
                  </a:txBody>
                  <a:tcPr/>
                </a:tc>
                <a:tc>
                  <a:txBody>
                    <a:bodyPr/>
                    <a:lstStyle/>
                    <a:p>
                      <a:r>
                        <a:rPr lang="en-GB" sz="1300" dirty="0" smtClean="0"/>
                        <a:t>South Asian sample</a:t>
                      </a:r>
                      <a:endParaRPr lang="en-GB" sz="1300" dirty="0"/>
                    </a:p>
                  </a:txBody>
                  <a:tcPr/>
                </a:tc>
                <a:tc>
                  <a:txBody>
                    <a:bodyPr/>
                    <a:lstStyle/>
                    <a:p>
                      <a:r>
                        <a:rPr lang="en-GB" sz="1300" dirty="0" smtClean="0"/>
                        <a:t>South Asian sample</a:t>
                      </a:r>
                      <a:endParaRPr lang="en-GB" sz="1300" dirty="0"/>
                    </a:p>
                  </a:txBody>
                  <a:tcPr/>
                </a:tc>
              </a:tr>
              <a:tr h="370840">
                <a:tc>
                  <a:txBody>
                    <a:bodyPr/>
                    <a:lstStyle/>
                    <a:p>
                      <a:r>
                        <a:rPr lang="en-GB" dirty="0" smtClean="0"/>
                        <a:t>INTERVAL</a:t>
                      </a:r>
                      <a:endParaRPr lang="en-GB" dirty="0"/>
                    </a:p>
                  </a:txBody>
                  <a:tcPr/>
                </a:tc>
                <a:tc>
                  <a:txBody>
                    <a:bodyPr/>
                    <a:lstStyle/>
                    <a:p>
                      <a:r>
                        <a:rPr lang="en-GB" sz="1300" baseline="0" dirty="0" smtClean="0"/>
                        <a:t>Missing many RAREMETAL columns &amp; </a:t>
                      </a:r>
                      <a:r>
                        <a:rPr lang="en-GB" sz="1300" dirty="0" smtClean="0"/>
                        <a:t>Very low lambda (0.068)</a:t>
                      </a:r>
                      <a:endParaRPr lang="en-GB" sz="1300" dirty="0"/>
                    </a:p>
                  </a:txBody>
                  <a:tcPr/>
                </a:tc>
                <a:tc>
                  <a:txBody>
                    <a:bodyPr/>
                    <a:lstStyle/>
                    <a:p>
                      <a:r>
                        <a:rPr lang="en-GB" sz="1300" baseline="0" dirty="0" smtClean="0"/>
                        <a:t>Missing many RAREMETAL columns &amp; </a:t>
                      </a:r>
                      <a:r>
                        <a:rPr lang="en-GB" sz="1300" dirty="0" smtClean="0"/>
                        <a:t>Very low lambda (0.21)</a:t>
                      </a:r>
                      <a:endParaRPr lang="en-GB" sz="1300" dirty="0"/>
                    </a:p>
                  </a:txBody>
                  <a:tcPr/>
                </a:tc>
                <a:tc>
                  <a:txBody>
                    <a:bodyPr/>
                    <a:lstStyle/>
                    <a:p>
                      <a:r>
                        <a:rPr lang="en-GB" sz="1300" baseline="0" dirty="0" smtClean="0"/>
                        <a:t>Missing many RAREMETAL columns &amp; </a:t>
                      </a:r>
                      <a:r>
                        <a:rPr lang="en-GB" sz="1300" dirty="0" smtClean="0"/>
                        <a:t>Very low lambda (0.042)</a:t>
                      </a:r>
                      <a:endParaRPr lang="en-GB" sz="1300" dirty="0"/>
                    </a:p>
                  </a:txBody>
                  <a:tcPr/>
                </a:tc>
                <a:tc>
                  <a:txBody>
                    <a:bodyPr/>
                    <a:lstStyle/>
                    <a:p>
                      <a:r>
                        <a:rPr lang="en-GB" sz="1300" baseline="0" dirty="0" smtClean="0">
                          <a:solidFill>
                            <a:srgbClr val="FF0000"/>
                          </a:solidFill>
                        </a:rPr>
                        <a:t>Missing many RAREMETAL columns </a:t>
                      </a:r>
                      <a:r>
                        <a:rPr lang="en-GB" sz="1300" baseline="0" dirty="0" smtClean="0"/>
                        <a:t>&amp; </a:t>
                      </a:r>
                      <a:r>
                        <a:rPr lang="en-GB" sz="1300" dirty="0" smtClean="0"/>
                        <a:t>Very low lambda (0.047)</a:t>
                      </a:r>
                      <a:endParaRPr lang="en-GB" sz="1300" dirty="0"/>
                    </a:p>
                  </a:txBody>
                  <a:tcPr/>
                </a:tc>
              </a:tr>
              <a:tr h="370840">
                <a:tc>
                  <a:txBody>
                    <a:bodyPr/>
                    <a:lstStyle/>
                    <a:p>
                      <a:r>
                        <a:rPr lang="en-GB" dirty="0" smtClean="0"/>
                        <a:t>LRGP</a:t>
                      </a:r>
                      <a:endParaRPr lang="en-GB" dirty="0"/>
                    </a:p>
                  </a:txBody>
                  <a:tcPr/>
                </a:tc>
                <a:tc>
                  <a:txBody>
                    <a:bodyPr/>
                    <a:lstStyle/>
                    <a:p>
                      <a:r>
                        <a:rPr lang="en-GB" sz="1300" dirty="0" smtClean="0"/>
                        <a:t>Non-normally distributed</a:t>
                      </a:r>
                      <a:r>
                        <a:rPr lang="en-GB" sz="1300" baseline="0" dirty="0" smtClean="0"/>
                        <a:t> </a:t>
                      </a:r>
                      <a:r>
                        <a:rPr lang="el-GR" sz="1300" baseline="0" dirty="0" smtClean="0">
                          <a:latin typeface="Calibri" panose="020F0502020204030204" pitchFamily="34" charset="0"/>
                        </a:rPr>
                        <a:t>β</a:t>
                      </a:r>
                      <a:endParaRPr lang="en-GB" sz="13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smtClean="0"/>
                        <a:t>Non-normally distributed</a:t>
                      </a:r>
                      <a:r>
                        <a:rPr lang="en-GB" sz="1300" baseline="0" dirty="0" smtClean="0"/>
                        <a:t> </a:t>
                      </a:r>
                      <a:r>
                        <a:rPr lang="el-GR" sz="1300" baseline="0" dirty="0" smtClean="0">
                          <a:latin typeface="Calibri" panose="020F0502020204030204" pitchFamily="34" charset="0"/>
                        </a:rPr>
                        <a:t>β</a:t>
                      </a:r>
                      <a:endParaRPr lang="en-GB" sz="1300" dirty="0" smtClean="0"/>
                    </a:p>
                  </a:txBody>
                  <a:tcPr/>
                </a:tc>
                <a:tc>
                  <a:txBody>
                    <a:bodyPr/>
                    <a:lstStyle/>
                    <a:p>
                      <a:endParaRPr lang="en-GB" sz="1300"/>
                    </a:p>
                  </a:txBody>
                  <a:tcPr/>
                </a:tc>
                <a:tc>
                  <a:txBody>
                    <a:bodyPr/>
                    <a:lstStyle/>
                    <a:p>
                      <a:r>
                        <a:rPr lang="en-GB" sz="1300" dirty="0" smtClean="0"/>
                        <a:t>Non-normally distributed</a:t>
                      </a:r>
                      <a:r>
                        <a:rPr lang="en-GB" sz="1300" baseline="0" dirty="0" smtClean="0"/>
                        <a:t> </a:t>
                      </a:r>
                      <a:r>
                        <a:rPr lang="el-GR" sz="1300" baseline="0" dirty="0" smtClean="0">
                          <a:latin typeface="Calibri" panose="020F0502020204030204" pitchFamily="34" charset="0"/>
                        </a:rPr>
                        <a:t>β</a:t>
                      </a:r>
                      <a:endParaRPr lang="en-GB" sz="1300" dirty="0"/>
                    </a:p>
                  </a:txBody>
                  <a:tcPr/>
                </a:tc>
              </a:tr>
              <a:tr h="185420">
                <a:tc>
                  <a:txBody>
                    <a:bodyPr/>
                    <a:lstStyle/>
                    <a:p>
                      <a:r>
                        <a:rPr lang="en-GB" dirty="0" smtClean="0"/>
                        <a:t>PROSPER</a:t>
                      </a:r>
                      <a:endParaRPr lang="en-GB" dirty="0"/>
                    </a:p>
                  </a:txBody>
                  <a:tcPr/>
                </a:tc>
                <a:tc>
                  <a:txBody>
                    <a:bodyPr/>
                    <a:lstStyle/>
                    <a:p>
                      <a:r>
                        <a:rPr lang="en-GB" sz="1300" dirty="0" smtClean="0"/>
                        <a:t>Non-normally distributed</a:t>
                      </a:r>
                      <a:r>
                        <a:rPr lang="en-GB" sz="1300" baseline="0" dirty="0" smtClean="0"/>
                        <a:t> </a:t>
                      </a:r>
                      <a:r>
                        <a:rPr lang="el-GR" sz="1300" baseline="0" dirty="0" smtClean="0">
                          <a:latin typeface="Calibri" panose="020F0502020204030204" pitchFamily="34" charset="0"/>
                        </a:rPr>
                        <a:t>β</a:t>
                      </a:r>
                      <a:endParaRPr lang="en-GB" sz="1300" dirty="0"/>
                    </a:p>
                  </a:txBody>
                  <a:tcPr/>
                </a:tc>
                <a:tc>
                  <a:txBody>
                    <a:bodyPr/>
                    <a:lstStyle/>
                    <a:p>
                      <a:endParaRPr lang="en-GB" sz="1300"/>
                    </a:p>
                  </a:txBody>
                  <a:tcPr/>
                </a:tc>
                <a:tc>
                  <a:txBody>
                    <a:bodyPr/>
                    <a:lstStyle/>
                    <a:p>
                      <a:endParaRPr lang="en-GB" sz="1300"/>
                    </a:p>
                  </a:txBody>
                  <a:tcPr/>
                </a:tc>
                <a:tc>
                  <a:txBody>
                    <a:bodyPr/>
                    <a:lstStyle/>
                    <a:p>
                      <a:endParaRPr lang="en-GB" sz="1300" dirty="0"/>
                    </a:p>
                  </a:txBody>
                  <a:tcPr/>
                </a:tc>
              </a:tr>
              <a:tr h="121920">
                <a:tc>
                  <a:txBody>
                    <a:bodyPr/>
                    <a:lstStyle/>
                    <a:p>
                      <a:r>
                        <a:rPr lang="en-GB" dirty="0" smtClean="0"/>
                        <a:t>CCHS</a:t>
                      </a:r>
                      <a:endParaRPr lang="en-GB" dirty="0"/>
                    </a:p>
                  </a:txBody>
                  <a:tcPr/>
                </a:tc>
                <a:tc>
                  <a:txBody>
                    <a:bodyPr/>
                    <a:lstStyle/>
                    <a:p>
                      <a:endParaRPr lang="en-GB" sz="13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smtClean="0"/>
                        <a:t>Non-normally distributed</a:t>
                      </a:r>
                      <a:r>
                        <a:rPr lang="en-GB" sz="1300" baseline="0" dirty="0" smtClean="0"/>
                        <a:t> </a:t>
                      </a:r>
                      <a:r>
                        <a:rPr lang="el-GR" sz="1300" baseline="0" dirty="0" smtClean="0">
                          <a:latin typeface="Calibri" panose="020F0502020204030204" pitchFamily="34" charset="0"/>
                        </a:rPr>
                        <a:t>β</a:t>
                      </a:r>
                      <a:endParaRPr lang="en-GB" sz="1300" dirty="0" smtClean="0"/>
                    </a:p>
                  </a:txBody>
                  <a:tcPr/>
                </a:tc>
                <a:tc>
                  <a:txBody>
                    <a:bodyPr/>
                    <a:lstStyle/>
                    <a:p>
                      <a:endParaRPr lang="en-GB" sz="1300"/>
                    </a:p>
                  </a:txBody>
                  <a:tcPr/>
                </a:tc>
                <a:tc>
                  <a:txBody>
                    <a:bodyPr/>
                    <a:lstStyle/>
                    <a:p>
                      <a:endParaRPr lang="en-GB" sz="1300" dirty="0"/>
                    </a:p>
                  </a:txBody>
                  <a:tcPr/>
                </a:tc>
              </a:tr>
              <a:tr h="243840">
                <a:tc>
                  <a:txBody>
                    <a:bodyPr/>
                    <a:lstStyle/>
                    <a:p>
                      <a:r>
                        <a:rPr lang="en-GB" dirty="0" smtClean="0"/>
                        <a:t>EPIC</a:t>
                      </a:r>
                      <a:endParaRPr lang="en-GB" dirty="0"/>
                    </a:p>
                  </a:txBody>
                  <a:tcPr/>
                </a:tc>
                <a:tc>
                  <a:txBody>
                    <a:bodyPr/>
                    <a:lstStyle/>
                    <a:p>
                      <a:endParaRPr lang="en-GB" sz="1300" dirty="0"/>
                    </a:p>
                  </a:txBody>
                  <a:tcPr/>
                </a:tc>
                <a:tc>
                  <a:txBody>
                    <a:bodyPr/>
                    <a:lstStyle/>
                    <a:p>
                      <a:r>
                        <a:rPr lang="en-GB" sz="1300" dirty="0" smtClean="0">
                          <a:solidFill>
                            <a:srgbClr val="FF0000"/>
                          </a:solidFill>
                        </a:rPr>
                        <a:t>Very low lambda</a:t>
                      </a:r>
                    </a:p>
                    <a:p>
                      <a:r>
                        <a:rPr lang="en-GB" sz="1300" dirty="0" smtClean="0"/>
                        <a:t>(0.17)</a:t>
                      </a:r>
                      <a:endParaRPr lang="en-GB" sz="1300" dirty="0"/>
                    </a:p>
                  </a:txBody>
                  <a:tcPr/>
                </a:tc>
                <a:tc>
                  <a:txBody>
                    <a:bodyPr/>
                    <a:lstStyle/>
                    <a:p>
                      <a:endParaRPr lang="en-GB" sz="1300"/>
                    </a:p>
                  </a:txBody>
                  <a:tcPr/>
                </a:tc>
                <a:tc>
                  <a:txBody>
                    <a:bodyPr/>
                    <a:lstStyle/>
                    <a:p>
                      <a:endParaRPr lang="en-GB" sz="1300" dirty="0"/>
                    </a:p>
                  </a:txBody>
                  <a:tcPr/>
                </a:tc>
              </a:tr>
              <a:tr h="121920">
                <a:tc>
                  <a:txBody>
                    <a:bodyPr/>
                    <a:lstStyle/>
                    <a:p>
                      <a:r>
                        <a:rPr lang="en-GB" b="1" dirty="0" smtClean="0"/>
                        <a:t>TOTAL</a:t>
                      </a:r>
                      <a:endParaRPr lang="en-GB" b="1" dirty="0"/>
                    </a:p>
                  </a:txBody>
                  <a:tcPr/>
                </a:tc>
                <a:tc>
                  <a:txBody>
                    <a:bodyPr/>
                    <a:lstStyle/>
                    <a:p>
                      <a:r>
                        <a:rPr lang="en-GB" sz="1300" dirty="0" smtClean="0"/>
                        <a:t>50</a:t>
                      </a:r>
                      <a:r>
                        <a:rPr lang="en-GB" sz="1300" baseline="0" dirty="0" smtClean="0"/>
                        <a:t> cohorts (n=286425)</a:t>
                      </a:r>
                      <a:endParaRPr lang="en-GB" sz="1300" dirty="0"/>
                    </a:p>
                  </a:txBody>
                  <a:tcPr/>
                </a:tc>
                <a:tc>
                  <a:txBody>
                    <a:bodyPr/>
                    <a:lstStyle/>
                    <a:p>
                      <a:r>
                        <a:rPr lang="en-GB" sz="1300" dirty="0" smtClean="0"/>
                        <a:t>36 cohorts (n=98977)</a:t>
                      </a:r>
                      <a:endParaRPr lang="en-GB" sz="1300" dirty="0"/>
                    </a:p>
                  </a:txBody>
                  <a:tcPr/>
                </a:tc>
                <a:tc>
                  <a:txBody>
                    <a:bodyPr/>
                    <a:lstStyle/>
                    <a:p>
                      <a:r>
                        <a:rPr lang="en-GB" sz="1300" dirty="0" smtClean="0"/>
                        <a:t>50 cohorts (n=109323)</a:t>
                      </a:r>
                      <a:endParaRPr lang="en-GB" sz="1300" dirty="0"/>
                    </a:p>
                  </a:txBody>
                  <a:tcPr/>
                </a:tc>
                <a:tc>
                  <a:txBody>
                    <a:bodyPr/>
                    <a:lstStyle/>
                    <a:p>
                      <a:r>
                        <a:rPr lang="en-GB" sz="1300" dirty="0" smtClean="0"/>
                        <a:t>45 cohorts (n=108397)</a:t>
                      </a:r>
                      <a:endParaRPr lang="en-GB" sz="1300" dirty="0"/>
                    </a:p>
                  </a:txBody>
                  <a:tcPr/>
                </a:tc>
              </a:tr>
            </a:tbl>
          </a:graphicData>
        </a:graphic>
      </p:graphicFrame>
    </p:spTree>
    <p:extLst>
      <p:ext uri="{BB962C8B-B14F-4D97-AF65-F5344CB8AC3E}">
        <p14:creationId xmlns:p14="http://schemas.microsoft.com/office/powerpoint/2010/main" val="15420482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0"/>
            <a:ext cx="7920880" cy="1143000"/>
          </a:xfrm>
        </p:spPr>
        <p:txBody>
          <a:bodyPr>
            <a:normAutofit/>
          </a:bodyPr>
          <a:lstStyle/>
          <a:p>
            <a:r>
              <a:rPr lang="en-GB" dirty="0" smtClean="0"/>
              <a:t>Problematic datasets</a:t>
            </a:r>
            <a:endParaRPr lang="en-GB" dirty="0"/>
          </a:p>
        </p:txBody>
      </p:sp>
      <p:sp>
        <p:nvSpPr>
          <p:cNvPr id="3" name="Content Placeholder 2"/>
          <p:cNvSpPr>
            <a:spLocks noGrp="1"/>
          </p:cNvSpPr>
          <p:nvPr>
            <p:ph idx="1"/>
          </p:nvPr>
        </p:nvSpPr>
        <p:spPr>
          <a:xfrm>
            <a:off x="1187624" y="1052736"/>
            <a:ext cx="7498080" cy="504056"/>
          </a:xfrm>
        </p:spPr>
        <p:txBody>
          <a:bodyPr>
            <a:normAutofit lnSpcReduction="10000"/>
          </a:bodyPr>
          <a:lstStyle/>
          <a:p>
            <a:pPr lvl="1"/>
            <a:r>
              <a:rPr lang="en-GB" dirty="0" smtClean="0"/>
              <a:t>CCHS – SC dataset (n=4021)</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1772816"/>
            <a:ext cx="4572000" cy="4572000"/>
          </a:xfrm>
          <a:prstGeom prst="rect">
            <a:avLst/>
          </a:prstGeom>
        </p:spPr>
      </p:pic>
      <p:sp>
        <p:nvSpPr>
          <p:cNvPr id="7" name="TextBox 6"/>
          <p:cNvSpPr txBox="1"/>
          <p:nvPr/>
        </p:nvSpPr>
        <p:spPr>
          <a:xfrm>
            <a:off x="1070094" y="6416824"/>
            <a:ext cx="2664296" cy="323165"/>
          </a:xfrm>
          <a:prstGeom prst="rect">
            <a:avLst/>
          </a:prstGeom>
          <a:noFill/>
        </p:spPr>
        <p:txBody>
          <a:bodyPr wrap="square" rtlCol="0">
            <a:spAutoFit/>
          </a:bodyPr>
          <a:lstStyle/>
          <a:p>
            <a:r>
              <a:rPr lang="en-GB" sz="1500" dirty="0" smtClean="0"/>
              <a:t>Parameter: MAC≥3</a:t>
            </a:r>
            <a:endParaRPr lang="en-GB" sz="1500" dirty="0"/>
          </a:p>
        </p:txBody>
      </p:sp>
      <p:sp>
        <p:nvSpPr>
          <p:cNvPr id="4" name="Slide Number Placeholder 3"/>
          <p:cNvSpPr>
            <a:spLocks noGrp="1"/>
          </p:cNvSpPr>
          <p:nvPr>
            <p:ph type="sldNum" sz="quarter" idx="12"/>
          </p:nvPr>
        </p:nvSpPr>
        <p:spPr/>
        <p:txBody>
          <a:bodyPr/>
          <a:lstStyle/>
          <a:p>
            <a:fld id="{01186F5E-C15D-4D77-835E-44B16F21F441}" type="slidenum">
              <a:rPr lang="en-GB" smtClean="0"/>
              <a:t>20</a:t>
            </a:fld>
            <a:endParaRPr lang="en-GB"/>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3541" y="2439018"/>
            <a:ext cx="2348707" cy="3239595"/>
          </a:xfrm>
          <a:prstGeom prst="rect">
            <a:avLst/>
          </a:prstGeom>
        </p:spPr>
      </p:pic>
    </p:spTree>
    <p:extLst>
      <p:ext uri="{BB962C8B-B14F-4D97-AF65-F5344CB8AC3E}">
        <p14:creationId xmlns:p14="http://schemas.microsoft.com/office/powerpoint/2010/main" val="23432364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568" y="59582"/>
            <a:ext cx="7498080" cy="1143000"/>
          </a:xfrm>
        </p:spPr>
        <p:txBody>
          <a:bodyPr/>
          <a:lstStyle/>
          <a:p>
            <a:r>
              <a:rPr lang="en-GB" dirty="0" smtClean="0"/>
              <a:t>Results: Previous signals</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4193311254"/>
              </p:ext>
            </p:extLst>
          </p:nvPr>
        </p:nvGraphicFramePr>
        <p:xfrm>
          <a:off x="1259630" y="1202582"/>
          <a:ext cx="7492095" cy="4711819"/>
        </p:xfrm>
        <a:graphic>
          <a:graphicData uri="http://schemas.openxmlformats.org/drawingml/2006/table">
            <a:tbl>
              <a:tblPr firstRow="1" bandRow="1">
                <a:tableStyleId>{5C22544A-7EE6-4342-B048-85BDC9FD1C3A}</a:tableStyleId>
              </a:tblPr>
              <a:tblGrid>
                <a:gridCol w="1159553"/>
                <a:gridCol w="568639"/>
                <a:gridCol w="1584176"/>
                <a:gridCol w="1440160"/>
                <a:gridCol w="763905"/>
                <a:gridCol w="692326"/>
                <a:gridCol w="822643"/>
                <a:gridCol w="460693"/>
              </a:tblGrid>
              <a:tr h="576064">
                <a:tc>
                  <a:txBody>
                    <a:bodyPr/>
                    <a:lstStyle/>
                    <a:p>
                      <a:r>
                        <a:rPr lang="en-GB" sz="1300" dirty="0" smtClean="0"/>
                        <a:t>Loci</a:t>
                      </a:r>
                      <a:endParaRPr lang="en-GB" sz="1300" dirty="0"/>
                    </a:p>
                  </a:txBody>
                  <a:tcPr/>
                </a:tc>
                <a:tc>
                  <a:txBody>
                    <a:bodyPr/>
                    <a:lstStyle/>
                    <a:p>
                      <a:r>
                        <a:rPr lang="en-GB" sz="1300" dirty="0" smtClean="0"/>
                        <a:t>Trait</a:t>
                      </a:r>
                      <a:endParaRPr lang="en-GB" sz="1300" dirty="0"/>
                    </a:p>
                  </a:txBody>
                  <a:tcPr/>
                </a:tc>
                <a:tc>
                  <a:txBody>
                    <a:bodyPr/>
                    <a:lstStyle/>
                    <a:p>
                      <a:r>
                        <a:rPr lang="en-GB" sz="1300" dirty="0" smtClean="0"/>
                        <a:t>Reported SNP (UK </a:t>
                      </a:r>
                      <a:r>
                        <a:rPr lang="en-GB" sz="1300" dirty="0" err="1" smtClean="0"/>
                        <a:t>BiLEVE</a:t>
                      </a:r>
                      <a:r>
                        <a:rPr lang="en-GB" sz="1300" baseline="0" dirty="0" smtClean="0"/>
                        <a:t>)</a:t>
                      </a:r>
                      <a:endParaRPr lang="en-GB" sz="1300" dirty="0"/>
                    </a:p>
                  </a:txBody>
                  <a:tcPr/>
                </a:tc>
                <a:tc>
                  <a:txBody>
                    <a:bodyPr/>
                    <a:lstStyle/>
                    <a:p>
                      <a:r>
                        <a:rPr lang="en-GB" sz="1300" dirty="0" smtClean="0"/>
                        <a:t>Proxy</a:t>
                      </a:r>
                    </a:p>
                    <a:p>
                      <a:r>
                        <a:rPr lang="en-GB" sz="1300" dirty="0" err="1" smtClean="0"/>
                        <a:t>Chr:Pos</a:t>
                      </a:r>
                      <a:endParaRPr lang="en-GB" sz="1300" dirty="0"/>
                    </a:p>
                  </a:txBody>
                  <a:tcPr/>
                </a:tc>
                <a:tc>
                  <a:txBody>
                    <a:bodyPr/>
                    <a:lstStyle/>
                    <a:p>
                      <a:r>
                        <a:rPr lang="en-GB" sz="1300" dirty="0" smtClean="0"/>
                        <a:t>Proxy </a:t>
                      </a:r>
                      <a:r>
                        <a:rPr lang="en-GB" sz="1300" dirty="0" err="1" smtClean="0"/>
                        <a:t>Ref:Alt</a:t>
                      </a:r>
                      <a:endParaRPr lang="en-GB" sz="1300" dirty="0"/>
                    </a:p>
                  </a:txBody>
                  <a:tcPr/>
                </a:tc>
                <a:tc>
                  <a:txBody>
                    <a:bodyPr/>
                    <a:lstStyle/>
                    <a:p>
                      <a:r>
                        <a:rPr lang="en-GB" sz="1300" dirty="0" smtClean="0"/>
                        <a:t>Proxy Beta</a:t>
                      </a:r>
                      <a:endParaRPr lang="en-GB" sz="1300" dirty="0"/>
                    </a:p>
                  </a:txBody>
                  <a:tcPr/>
                </a:tc>
                <a:tc>
                  <a:txBody>
                    <a:bodyPr/>
                    <a:lstStyle/>
                    <a:p>
                      <a:r>
                        <a:rPr lang="en-GB" sz="1300" dirty="0" smtClean="0"/>
                        <a:t>P</a:t>
                      </a:r>
                      <a:r>
                        <a:rPr lang="en-GB" sz="1300" baseline="0" dirty="0" smtClean="0"/>
                        <a:t> </a:t>
                      </a:r>
                      <a:r>
                        <a:rPr lang="en-GB" sz="1300" dirty="0" smtClean="0"/>
                        <a:t>value</a:t>
                      </a:r>
                      <a:endParaRPr lang="en-GB" sz="1300" dirty="0"/>
                    </a:p>
                  </a:txBody>
                  <a:tcPr/>
                </a:tc>
                <a:tc>
                  <a:txBody>
                    <a:bodyPr/>
                    <a:lstStyle/>
                    <a:p>
                      <a:r>
                        <a:rPr lang="en-GB" sz="1300" dirty="0" smtClean="0"/>
                        <a:t>R2</a:t>
                      </a:r>
                      <a:endParaRPr lang="en-GB" sz="1300" dirty="0"/>
                    </a:p>
                  </a:txBody>
                  <a:tcPr/>
                </a:tc>
              </a:tr>
              <a:tr h="309736">
                <a:tc>
                  <a:txBody>
                    <a:bodyPr/>
                    <a:lstStyle/>
                    <a:p>
                      <a:pPr algn="ctr"/>
                      <a:r>
                        <a:rPr lang="en-GB" sz="1100" b="0" dirty="0" smtClean="0">
                          <a:latin typeface="+mj-lt"/>
                        </a:rPr>
                        <a:t>15q25 (</a:t>
                      </a:r>
                      <a:r>
                        <a:rPr lang="en-GB" sz="1100" b="0" i="1" dirty="0" smtClean="0">
                          <a:latin typeface="+mj-lt"/>
                        </a:rPr>
                        <a:t>CHRNA3</a:t>
                      </a:r>
                      <a:r>
                        <a:rPr lang="en-GB" sz="1100" b="0" dirty="0" smtClean="0">
                          <a:latin typeface="+mj-lt"/>
                        </a:rPr>
                        <a:t>)</a:t>
                      </a:r>
                      <a:endParaRPr lang="en-GB" sz="1100" b="0" dirty="0">
                        <a:latin typeface="+mj-lt"/>
                      </a:endParaRPr>
                    </a:p>
                  </a:txBody>
                  <a:tcPr/>
                </a:tc>
                <a:tc>
                  <a:txBody>
                    <a:bodyPr/>
                    <a:lstStyle/>
                    <a:p>
                      <a:r>
                        <a:rPr lang="en-GB" sz="1100" dirty="0" smtClean="0">
                          <a:latin typeface="+mj-lt"/>
                        </a:rPr>
                        <a:t>CPD</a:t>
                      </a:r>
                      <a:endParaRPr lang="en-GB" sz="1100" dirty="0">
                        <a:latin typeface="+mj-lt"/>
                      </a:endParaRPr>
                    </a:p>
                  </a:txBody>
                  <a:tcPr/>
                </a:tc>
                <a:tc>
                  <a:txBody>
                    <a:bodyPr/>
                    <a:lstStyle/>
                    <a:p>
                      <a:r>
                        <a:rPr lang="en-GB" sz="1100" dirty="0" smtClean="0">
                          <a:latin typeface="+mj-lt"/>
                        </a:rPr>
                        <a:t>rs1051730 (rs71448806)</a:t>
                      </a:r>
                    </a:p>
                  </a:txBody>
                  <a:tcPr/>
                </a:tc>
                <a:tc>
                  <a:txBody>
                    <a:bodyPr/>
                    <a:lstStyle/>
                    <a:p>
                      <a:pPr algn="l" fontAlgn="b"/>
                      <a:r>
                        <a:rPr lang="en-GB" sz="1100" b="0" i="0" u="none" strike="noStrike" dirty="0" smtClean="0">
                          <a:solidFill>
                            <a:srgbClr val="000000"/>
                          </a:solidFill>
                          <a:effectLst/>
                          <a:latin typeface="+mj-lt"/>
                        </a:rPr>
                        <a:t>15:78894339 (rs1051730)</a:t>
                      </a:r>
                      <a:endParaRPr lang="en-GB" sz="1100" b="0" i="0" u="none" strike="noStrike" dirty="0">
                        <a:solidFill>
                          <a:srgbClr val="000000"/>
                        </a:solidFill>
                        <a:effectLst/>
                        <a:latin typeface="+mj-lt"/>
                      </a:endParaRPr>
                    </a:p>
                  </a:txBody>
                  <a:tcPr marL="9525" marR="9525" marT="9525" marB="0"/>
                </a:tc>
                <a:tc>
                  <a:txBody>
                    <a:bodyPr/>
                    <a:lstStyle/>
                    <a:p>
                      <a:r>
                        <a:rPr lang="en-GB" sz="1100" dirty="0" smtClean="0">
                          <a:latin typeface="+mj-lt"/>
                        </a:rPr>
                        <a:t>G&gt;A</a:t>
                      </a:r>
                      <a:endParaRPr lang="en-GB" sz="1100" dirty="0">
                        <a:latin typeface="+mj-lt"/>
                      </a:endParaRPr>
                    </a:p>
                  </a:txBody>
                  <a:tcPr/>
                </a:tc>
                <a:tc>
                  <a:txBody>
                    <a:bodyPr/>
                    <a:lstStyle/>
                    <a:p>
                      <a:r>
                        <a:rPr lang="en-GB" sz="1100" dirty="0" smtClean="0">
                          <a:latin typeface="+mj-lt"/>
                        </a:rPr>
                        <a:t>0.08</a:t>
                      </a:r>
                      <a:endParaRPr lang="en-GB" sz="1100" dirty="0">
                        <a:latin typeface="+mj-lt"/>
                      </a:endParaRPr>
                    </a:p>
                  </a:txBody>
                  <a:tcPr/>
                </a:tc>
                <a:tc>
                  <a:txBody>
                    <a:bodyPr/>
                    <a:lstStyle/>
                    <a:p>
                      <a:r>
                        <a:rPr lang="en-GB" sz="1100" b="1" dirty="0" smtClean="0">
                          <a:solidFill>
                            <a:srgbClr val="FF0000"/>
                          </a:solidFill>
                          <a:latin typeface="+mj-lt"/>
                        </a:rPr>
                        <a:t>1.99e-30</a:t>
                      </a:r>
                      <a:endParaRPr lang="en-GB" sz="1100" b="1" dirty="0">
                        <a:solidFill>
                          <a:srgbClr val="FF0000"/>
                        </a:solidFill>
                        <a:latin typeface="+mj-lt"/>
                      </a:endParaRPr>
                    </a:p>
                  </a:txBody>
                  <a:tcPr/>
                </a:tc>
                <a:tc>
                  <a:txBody>
                    <a:bodyPr/>
                    <a:lstStyle/>
                    <a:p>
                      <a:r>
                        <a:rPr lang="en-GB" sz="1100" dirty="0" smtClean="0">
                          <a:latin typeface="+mj-lt"/>
                        </a:rPr>
                        <a:t>0.99</a:t>
                      </a:r>
                      <a:endParaRPr lang="en-GB" sz="1100" dirty="0">
                        <a:latin typeface="+mj-lt"/>
                      </a:endParaRPr>
                    </a:p>
                  </a:txBody>
                  <a:tcPr/>
                </a:tc>
              </a:tr>
              <a:tr h="179432">
                <a:tc>
                  <a:txBody>
                    <a:bodyPr/>
                    <a:lstStyle/>
                    <a:p>
                      <a:pPr algn="ctr"/>
                      <a:r>
                        <a:rPr lang="en-GB" sz="1100" b="0" dirty="0" smtClean="0">
                          <a:latin typeface="+mj-lt"/>
                        </a:rPr>
                        <a:t>7p14 (</a:t>
                      </a:r>
                      <a:r>
                        <a:rPr lang="en-GB" sz="1100" b="0" i="1" dirty="0" smtClean="0">
                          <a:latin typeface="+mj-lt"/>
                        </a:rPr>
                        <a:t>PDE1C</a:t>
                      </a:r>
                      <a:r>
                        <a:rPr lang="en-GB" sz="1100" b="0" dirty="0" smtClean="0">
                          <a:latin typeface="+mj-lt"/>
                        </a:rPr>
                        <a:t>)</a:t>
                      </a:r>
                      <a:endParaRPr lang="en-GB" sz="1100" b="0" dirty="0">
                        <a:latin typeface="+mj-lt"/>
                      </a:endParaRPr>
                    </a:p>
                  </a:txBody>
                  <a:tcPr/>
                </a:tc>
                <a:tc>
                  <a:txBody>
                    <a:bodyPr/>
                    <a:lstStyle/>
                    <a:p>
                      <a:r>
                        <a:rPr lang="en-GB" sz="1100" dirty="0" smtClean="0">
                          <a:latin typeface="+mj-lt"/>
                        </a:rPr>
                        <a:t>CPD (PY)</a:t>
                      </a:r>
                      <a:endParaRPr lang="en-GB" sz="1100" dirty="0">
                        <a:latin typeface="+mj-lt"/>
                      </a:endParaRPr>
                    </a:p>
                  </a:txBody>
                  <a:tcPr/>
                </a:tc>
                <a:tc>
                  <a:txBody>
                    <a:bodyPr/>
                    <a:lstStyle/>
                    <a:p>
                      <a:r>
                        <a:rPr lang="en-GB" sz="1100" dirty="0" smtClean="0">
                          <a:latin typeface="+mj-lt"/>
                        </a:rPr>
                        <a:t>rs215605 (rs215600)</a:t>
                      </a:r>
                    </a:p>
                  </a:txBody>
                  <a:tcPr/>
                </a:tc>
                <a:tc>
                  <a:txBody>
                    <a:bodyPr/>
                    <a:lstStyle/>
                    <a:p>
                      <a:pPr algn="l" fontAlgn="b"/>
                      <a:r>
                        <a:rPr lang="en-GB" sz="1100" b="0" i="0" u="none" strike="noStrike" dirty="0" smtClean="0">
                          <a:solidFill>
                            <a:srgbClr val="000000"/>
                          </a:solidFill>
                          <a:effectLst/>
                          <a:latin typeface="+mj-lt"/>
                        </a:rPr>
                        <a:t>7:32338337 (rs215607)</a:t>
                      </a:r>
                      <a:endParaRPr lang="en-GB" sz="1100" b="0" i="0" u="none" strike="noStrike" dirty="0">
                        <a:solidFill>
                          <a:srgbClr val="FF0000"/>
                        </a:solidFill>
                        <a:effectLst/>
                        <a:latin typeface="+mj-lt"/>
                      </a:endParaRPr>
                    </a:p>
                  </a:txBody>
                  <a:tcPr marL="9525" marR="9525" marT="9525" marB="0"/>
                </a:tc>
                <a:tc>
                  <a:txBody>
                    <a:bodyPr/>
                    <a:lstStyle/>
                    <a:p>
                      <a:r>
                        <a:rPr lang="en-GB" sz="1100" dirty="0" smtClean="0">
                          <a:latin typeface="+mj-lt"/>
                        </a:rPr>
                        <a:t>G&gt;A</a:t>
                      </a:r>
                      <a:endParaRPr lang="en-GB" sz="1100" dirty="0">
                        <a:latin typeface="+mj-lt"/>
                      </a:endParaRPr>
                    </a:p>
                  </a:txBody>
                  <a:tcPr/>
                </a:tc>
                <a:tc>
                  <a:txBody>
                    <a:bodyPr/>
                    <a:lstStyle/>
                    <a:p>
                      <a:r>
                        <a:rPr lang="en-GB" sz="1100" dirty="0" smtClean="0">
                          <a:latin typeface="+mj-lt"/>
                        </a:rPr>
                        <a:t>-0.01</a:t>
                      </a:r>
                      <a:endParaRPr lang="en-GB" sz="1100" dirty="0">
                        <a:latin typeface="+mj-lt"/>
                      </a:endParaRPr>
                    </a:p>
                  </a:txBody>
                  <a:tcPr/>
                </a:tc>
                <a:tc>
                  <a:txBody>
                    <a:bodyPr/>
                    <a:lstStyle/>
                    <a:p>
                      <a:r>
                        <a:rPr lang="en-GB" sz="1100" dirty="0" smtClean="0">
                          <a:solidFill>
                            <a:srgbClr val="FF0000"/>
                          </a:solidFill>
                          <a:latin typeface="+mj-lt"/>
                        </a:rPr>
                        <a:t>0.027 (1.69e-07)</a:t>
                      </a:r>
                      <a:endParaRPr lang="en-GB" sz="1100" dirty="0">
                        <a:solidFill>
                          <a:srgbClr val="FF0000"/>
                        </a:solidFill>
                        <a:latin typeface="+mj-lt"/>
                      </a:endParaRPr>
                    </a:p>
                  </a:txBody>
                  <a:tcPr/>
                </a:tc>
                <a:tc>
                  <a:txBody>
                    <a:bodyPr/>
                    <a:lstStyle/>
                    <a:p>
                      <a:r>
                        <a:rPr lang="en-GB" sz="1100" dirty="0" smtClean="0">
                          <a:solidFill>
                            <a:srgbClr val="FF0000"/>
                          </a:solidFill>
                          <a:latin typeface="+mj-lt"/>
                        </a:rPr>
                        <a:t>0.30</a:t>
                      </a:r>
                      <a:endParaRPr lang="en-GB" sz="1100" dirty="0">
                        <a:solidFill>
                          <a:srgbClr val="FF0000"/>
                        </a:solidFill>
                        <a:latin typeface="+mj-lt"/>
                      </a:endParaRPr>
                    </a:p>
                  </a:txBody>
                  <a:tcPr/>
                </a:tc>
              </a:tr>
              <a:tr h="121136">
                <a:tc>
                  <a:txBody>
                    <a:bodyPr/>
                    <a:lstStyle/>
                    <a:p>
                      <a:pPr algn="ctr" fontAlgn="b"/>
                      <a:r>
                        <a:rPr lang="en-GB" sz="1100" b="0" i="0" u="none" strike="noStrike" dirty="0">
                          <a:solidFill>
                            <a:srgbClr val="000000"/>
                          </a:solidFill>
                          <a:effectLst/>
                          <a:latin typeface="+mj-lt"/>
                        </a:rPr>
                        <a:t>8p11 (</a:t>
                      </a:r>
                      <a:r>
                        <a:rPr lang="en-GB" sz="1100" b="0" i="1" u="none" strike="noStrike" dirty="0">
                          <a:solidFill>
                            <a:srgbClr val="000000"/>
                          </a:solidFill>
                          <a:effectLst/>
                          <a:latin typeface="+mj-lt"/>
                        </a:rPr>
                        <a:t>CHRNB3</a:t>
                      </a:r>
                      <a:r>
                        <a:rPr lang="en-GB" sz="1100" b="0" i="0" u="none" strike="noStrike" dirty="0">
                          <a:solidFill>
                            <a:srgbClr val="000000"/>
                          </a:solidFill>
                          <a:effectLst/>
                          <a:latin typeface="+mj-lt"/>
                        </a:rPr>
                        <a:t>)</a:t>
                      </a:r>
                    </a:p>
                  </a:txBody>
                  <a:tcPr marL="9525" marR="9525" marT="9525" marB="0"/>
                </a:tc>
                <a:tc>
                  <a:txBody>
                    <a:bodyPr/>
                    <a:lstStyle/>
                    <a:p>
                      <a:r>
                        <a:rPr lang="en-GB" sz="1100" dirty="0" smtClean="0">
                          <a:latin typeface="+mj-lt"/>
                        </a:rPr>
                        <a:t>CPD</a:t>
                      </a:r>
                      <a:endParaRPr lang="en-GB" sz="1100" dirty="0">
                        <a:latin typeface="+mj-lt"/>
                      </a:endParaRPr>
                    </a:p>
                  </a:txBody>
                  <a:tcPr/>
                </a:tc>
                <a:tc>
                  <a:txBody>
                    <a:bodyPr/>
                    <a:lstStyle/>
                    <a:p>
                      <a:pPr algn="l" fontAlgn="b"/>
                      <a:r>
                        <a:rPr lang="en-GB" sz="1100" b="0" i="0" u="none" strike="noStrike" dirty="0" smtClean="0">
                          <a:solidFill>
                            <a:srgbClr val="000000"/>
                          </a:solidFill>
                          <a:effectLst/>
                          <a:latin typeface="+mj-lt"/>
                        </a:rPr>
                        <a:t>rs13280604</a:t>
                      </a:r>
                      <a:endParaRPr lang="en-GB" sz="1100" b="0" i="0" u="none" strike="noStrike" dirty="0">
                        <a:solidFill>
                          <a:srgbClr val="000000"/>
                        </a:solidFill>
                        <a:effectLst/>
                        <a:latin typeface="+mj-lt"/>
                      </a:endParaRPr>
                    </a:p>
                  </a:txBody>
                  <a:tcPr marL="9525" marR="9525" marT="9525" marB="0"/>
                </a:tc>
                <a:tc>
                  <a:txBody>
                    <a:bodyPr/>
                    <a:lstStyle/>
                    <a:p>
                      <a:pPr algn="l" fontAlgn="b"/>
                      <a:r>
                        <a:rPr lang="en-GB" sz="1100" b="0" i="0" u="none" strike="noStrike" dirty="0" smtClean="0">
                          <a:solidFill>
                            <a:srgbClr val="000000"/>
                          </a:solidFill>
                          <a:effectLst/>
                          <a:latin typeface="+mj-lt"/>
                        </a:rPr>
                        <a:t>8:42559586 (rs13280604)</a:t>
                      </a:r>
                      <a:endParaRPr lang="en-GB" sz="1100" b="0" i="0" u="none" strike="noStrike" dirty="0">
                        <a:solidFill>
                          <a:srgbClr val="000000"/>
                        </a:solidFill>
                        <a:effectLst/>
                        <a:latin typeface="+mj-lt"/>
                      </a:endParaRPr>
                    </a:p>
                  </a:txBody>
                  <a:tcPr marL="9525" marR="9525" marT="9525" marB="0"/>
                </a:tc>
                <a:tc>
                  <a:txBody>
                    <a:bodyPr/>
                    <a:lstStyle/>
                    <a:p>
                      <a:r>
                        <a:rPr lang="en-GB" sz="1100" dirty="0" smtClean="0">
                          <a:latin typeface="+mj-lt"/>
                        </a:rPr>
                        <a:t>G&gt;T</a:t>
                      </a:r>
                      <a:endParaRPr lang="en-GB" sz="1100" dirty="0">
                        <a:latin typeface="+mj-lt"/>
                      </a:endParaRPr>
                    </a:p>
                  </a:txBody>
                  <a:tcPr/>
                </a:tc>
                <a:tc>
                  <a:txBody>
                    <a:bodyPr/>
                    <a:lstStyle/>
                    <a:p>
                      <a:r>
                        <a:rPr lang="en-GB" sz="1100" dirty="0" smtClean="0">
                          <a:latin typeface="+mj-lt"/>
                        </a:rPr>
                        <a:t>-0.027</a:t>
                      </a:r>
                      <a:endParaRPr lang="en-GB" sz="1100" dirty="0">
                        <a:latin typeface="+mj-lt"/>
                      </a:endParaRPr>
                    </a:p>
                  </a:txBody>
                  <a:tcPr/>
                </a:tc>
                <a:tc>
                  <a:txBody>
                    <a:bodyPr/>
                    <a:lstStyle/>
                    <a:p>
                      <a:r>
                        <a:rPr lang="en-GB" sz="1100" b="1" dirty="0" smtClean="0">
                          <a:solidFill>
                            <a:srgbClr val="FF0000"/>
                          </a:solidFill>
                          <a:latin typeface="+mj-lt"/>
                        </a:rPr>
                        <a:t>5.68e-10</a:t>
                      </a:r>
                      <a:endParaRPr lang="en-GB" sz="1100" b="1" dirty="0">
                        <a:solidFill>
                          <a:srgbClr val="FF0000"/>
                        </a:solidFill>
                        <a:latin typeface="+mj-lt"/>
                      </a:endParaRPr>
                    </a:p>
                  </a:txBody>
                  <a:tcPr/>
                </a:tc>
                <a:tc>
                  <a:txBody>
                    <a:bodyPr/>
                    <a:lstStyle/>
                    <a:p>
                      <a:r>
                        <a:rPr lang="en-GB" sz="1100" dirty="0" smtClean="0">
                          <a:latin typeface="+mj-lt"/>
                        </a:rPr>
                        <a:t>1</a:t>
                      </a:r>
                      <a:endParaRPr lang="en-GB" sz="1100" dirty="0">
                        <a:latin typeface="+mj-lt"/>
                      </a:endParaRPr>
                    </a:p>
                  </a:txBody>
                  <a:tcPr/>
                </a:tc>
              </a:tr>
              <a:tr h="134848">
                <a:tc>
                  <a:txBody>
                    <a:bodyPr/>
                    <a:lstStyle/>
                    <a:p>
                      <a:pPr algn="ctr" fontAlgn="b"/>
                      <a:r>
                        <a:rPr lang="en-GB" sz="1100" b="0" i="1" u="none" strike="noStrike" dirty="0">
                          <a:solidFill>
                            <a:srgbClr val="000000"/>
                          </a:solidFill>
                          <a:effectLst/>
                          <a:latin typeface="+mj-lt"/>
                        </a:rPr>
                        <a:t>LOC100188947</a:t>
                      </a:r>
                    </a:p>
                  </a:txBody>
                  <a:tcPr marL="9525" marR="9525" marT="9525" marB="0"/>
                </a:tc>
                <a:tc>
                  <a:txBody>
                    <a:bodyPr/>
                    <a:lstStyle/>
                    <a:p>
                      <a:r>
                        <a:rPr lang="en-GB" sz="1100" dirty="0" smtClean="0">
                          <a:latin typeface="+mj-lt"/>
                        </a:rPr>
                        <a:t>CPD</a:t>
                      </a:r>
                      <a:endParaRPr lang="en-GB" sz="1100" dirty="0">
                        <a:latin typeface="+mj-lt"/>
                      </a:endParaRPr>
                    </a:p>
                  </a:txBody>
                  <a:tcPr/>
                </a:tc>
                <a:tc>
                  <a:txBody>
                    <a:bodyPr/>
                    <a:lstStyle/>
                    <a:p>
                      <a:pPr algn="l" fontAlgn="b"/>
                      <a:r>
                        <a:rPr lang="en-GB" sz="1100" b="0" i="0" u="none" strike="noStrike" dirty="0" smtClean="0">
                          <a:solidFill>
                            <a:srgbClr val="000000"/>
                          </a:solidFill>
                          <a:effectLst/>
                          <a:latin typeface="+mj-lt"/>
                        </a:rPr>
                        <a:t>rs1329650</a:t>
                      </a:r>
                      <a:endParaRPr lang="en-GB" sz="1100" b="0" i="0" u="none" strike="noStrike" dirty="0">
                        <a:solidFill>
                          <a:srgbClr val="000000"/>
                        </a:solidFill>
                        <a:effectLst/>
                        <a:latin typeface="+mj-lt"/>
                      </a:endParaRPr>
                    </a:p>
                  </a:txBody>
                  <a:tcPr marL="9525" marR="9525" marT="9525" marB="0"/>
                </a:tc>
                <a:tc>
                  <a:txBody>
                    <a:bodyPr/>
                    <a:lstStyle/>
                    <a:p>
                      <a:pPr algn="l" fontAlgn="b"/>
                      <a:r>
                        <a:rPr lang="en-GB" sz="1100" b="0" i="0" u="none" strike="noStrike" dirty="0" smtClean="0">
                          <a:solidFill>
                            <a:srgbClr val="000000"/>
                          </a:solidFill>
                          <a:effectLst/>
                          <a:latin typeface="+mj-lt"/>
                        </a:rPr>
                        <a:t>10:93348120 (rs1329650)</a:t>
                      </a:r>
                      <a:endParaRPr lang="en-GB" sz="1100" b="0" i="0" u="none" strike="noStrike" dirty="0">
                        <a:solidFill>
                          <a:srgbClr val="000000"/>
                        </a:solidFill>
                        <a:effectLst/>
                        <a:latin typeface="+mj-lt"/>
                      </a:endParaRPr>
                    </a:p>
                  </a:txBody>
                  <a:tcPr marL="9525" marR="9525" marT="9525" marB="0"/>
                </a:tc>
                <a:tc>
                  <a:txBody>
                    <a:bodyPr/>
                    <a:lstStyle/>
                    <a:p>
                      <a:r>
                        <a:rPr lang="en-GB" sz="1100" dirty="0" smtClean="0">
                          <a:latin typeface="+mj-lt"/>
                        </a:rPr>
                        <a:t>G&gt;T</a:t>
                      </a:r>
                      <a:endParaRPr lang="en-GB" sz="1100" dirty="0">
                        <a:latin typeface="+mj-lt"/>
                      </a:endParaRPr>
                    </a:p>
                  </a:txBody>
                  <a:tcPr/>
                </a:tc>
                <a:tc>
                  <a:txBody>
                    <a:bodyPr/>
                    <a:lstStyle/>
                    <a:p>
                      <a:r>
                        <a:rPr lang="en-GB" sz="1100" dirty="0" smtClean="0">
                          <a:latin typeface="+mj-lt"/>
                        </a:rPr>
                        <a:t>-0.005</a:t>
                      </a:r>
                      <a:endParaRPr lang="en-GB" sz="1100" dirty="0">
                        <a:latin typeface="+mj-lt"/>
                      </a:endParaRPr>
                    </a:p>
                  </a:txBody>
                  <a:tcPr/>
                </a:tc>
                <a:tc>
                  <a:txBody>
                    <a:bodyPr/>
                    <a:lstStyle/>
                    <a:p>
                      <a:r>
                        <a:rPr lang="en-GB" sz="1100" dirty="0" smtClean="0">
                          <a:solidFill>
                            <a:srgbClr val="FF0000"/>
                          </a:solidFill>
                          <a:latin typeface="+mj-lt"/>
                        </a:rPr>
                        <a:t>0.04</a:t>
                      </a:r>
                      <a:endParaRPr lang="en-GB" sz="1100" dirty="0">
                        <a:solidFill>
                          <a:srgbClr val="FF0000"/>
                        </a:solidFill>
                        <a:latin typeface="+mj-lt"/>
                      </a:endParaRPr>
                    </a:p>
                  </a:txBody>
                  <a:tcPr/>
                </a:tc>
                <a:tc>
                  <a:txBody>
                    <a:bodyPr/>
                    <a:lstStyle/>
                    <a:p>
                      <a:r>
                        <a:rPr lang="en-GB" sz="1100" dirty="0" smtClean="0">
                          <a:latin typeface="+mj-lt"/>
                        </a:rPr>
                        <a:t>1</a:t>
                      </a:r>
                      <a:endParaRPr lang="en-GB" sz="1100" dirty="0">
                        <a:latin typeface="+mj-lt"/>
                      </a:endParaRPr>
                    </a:p>
                  </a:txBody>
                  <a:tcPr/>
                </a:tc>
              </a:tr>
              <a:tr h="148560">
                <a:tc>
                  <a:txBody>
                    <a:bodyPr/>
                    <a:lstStyle/>
                    <a:p>
                      <a:pPr algn="ctr" fontAlgn="b"/>
                      <a:r>
                        <a:rPr lang="en-GB" sz="1100" b="0" i="1" u="none" strike="noStrike" dirty="0">
                          <a:solidFill>
                            <a:srgbClr val="000000"/>
                          </a:solidFill>
                          <a:effectLst/>
                          <a:latin typeface="+mj-lt"/>
                        </a:rPr>
                        <a:t>EGLN2</a:t>
                      </a:r>
                    </a:p>
                  </a:txBody>
                  <a:tcPr marL="9525" marR="9525" marT="9525" marB="0"/>
                </a:tc>
                <a:tc>
                  <a:txBody>
                    <a:bodyPr/>
                    <a:lstStyle/>
                    <a:p>
                      <a:r>
                        <a:rPr lang="en-GB" sz="1100" dirty="0" smtClean="0">
                          <a:latin typeface="+mj-lt"/>
                        </a:rPr>
                        <a:t>CPD</a:t>
                      </a:r>
                      <a:endParaRPr lang="en-GB" sz="1100" dirty="0">
                        <a:latin typeface="+mj-lt"/>
                      </a:endParaRPr>
                    </a:p>
                  </a:txBody>
                  <a:tcPr/>
                </a:tc>
                <a:tc>
                  <a:txBody>
                    <a:bodyPr/>
                    <a:lstStyle/>
                    <a:p>
                      <a:pPr algn="l" fontAlgn="b"/>
                      <a:r>
                        <a:rPr lang="en-GB" sz="1100" b="0" i="0" u="none" strike="noStrike" dirty="0" smtClean="0">
                          <a:solidFill>
                            <a:srgbClr val="000000"/>
                          </a:solidFill>
                          <a:effectLst/>
                          <a:latin typeface="+mj-lt"/>
                        </a:rPr>
                        <a:t>rs3733829</a:t>
                      </a:r>
                      <a:endParaRPr lang="en-GB" sz="1100" b="0" i="0" u="none" strike="noStrike" dirty="0">
                        <a:solidFill>
                          <a:srgbClr val="000000"/>
                        </a:solidFill>
                        <a:effectLst/>
                        <a:latin typeface="+mj-lt"/>
                      </a:endParaRPr>
                    </a:p>
                  </a:txBody>
                  <a:tcPr marL="9525" marR="9525" marT="9525" marB="0"/>
                </a:tc>
                <a:tc>
                  <a:txBody>
                    <a:bodyPr/>
                    <a:lstStyle/>
                    <a:p>
                      <a:pPr algn="l" fontAlgn="b"/>
                      <a:r>
                        <a:rPr lang="en-GB" sz="1100" b="0" i="0" u="none" strike="noStrike" dirty="0" smtClean="0">
                          <a:solidFill>
                            <a:srgbClr val="000000"/>
                          </a:solidFill>
                          <a:effectLst/>
                          <a:latin typeface="+mj-lt"/>
                        </a:rPr>
                        <a:t>NA</a:t>
                      </a:r>
                      <a:endParaRPr lang="en-GB" sz="1100" b="0" i="0" u="none" strike="noStrike" dirty="0">
                        <a:solidFill>
                          <a:srgbClr val="000000"/>
                        </a:solidFill>
                        <a:effectLst/>
                        <a:latin typeface="+mj-lt"/>
                      </a:endParaRPr>
                    </a:p>
                  </a:txBody>
                  <a:tcPr marL="9525" marR="9525" marT="9525" marB="0"/>
                </a:tc>
                <a:tc>
                  <a:txBody>
                    <a:bodyPr/>
                    <a:lstStyle/>
                    <a:p>
                      <a:r>
                        <a:rPr lang="en-GB" sz="1100" dirty="0" smtClean="0">
                          <a:latin typeface="+mj-lt"/>
                        </a:rPr>
                        <a:t>NA</a:t>
                      </a:r>
                      <a:endParaRPr lang="en-GB" sz="1100" dirty="0">
                        <a:latin typeface="+mj-lt"/>
                      </a:endParaRPr>
                    </a:p>
                  </a:txBody>
                  <a:tcPr/>
                </a:tc>
                <a:tc>
                  <a:txBody>
                    <a:bodyPr/>
                    <a:lstStyle/>
                    <a:p>
                      <a:r>
                        <a:rPr lang="en-GB" sz="1100" dirty="0" smtClean="0">
                          <a:latin typeface="+mj-lt"/>
                        </a:rPr>
                        <a:t>NA</a:t>
                      </a:r>
                      <a:endParaRPr lang="en-GB" sz="1100" dirty="0">
                        <a:latin typeface="+mj-lt"/>
                      </a:endParaRPr>
                    </a:p>
                  </a:txBody>
                  <a:tcPr/>
                </a:tc>
                <a:tc>
                  <a:txBody>
                    <a:bodyPr/>
                    <a:lstStyle/>
                    <a:p>
                      <a:r>
                        <a:rPr lang="en-GB" sz="1100" dirty="0" smtClean="0">
                          <a:latin typeface="+mj-lt"/>
                        </a:rPr>
                        <a:t>NA</a:t>
                      </a:r>
                      <a:endParaRPr lang="en-GB" sz="1100" dirty="0">
                        <a:latin typeface="+mj-lt"/>
                      </a:endParaRPr>
                    </a:p>
                  </a:txBody>
                  <a:tcPr/>
                </a:tc>
                <a:tc>
                  <a:txBody>
                    <a:bodyPr/>
                    <a:lstStyle/>
                    <a:p>
                      <a:r>
                        <a:rPr lang="en-GB" sz="1100" dirty="0" smtClean="0">
                          <a:latin typeface="+mj-lt"/>
                        </a:rPr>
                        <a:t>NA</a:t>
                      </a:r>
                      <a:endParaRPr lang="en-GB" sz="1100" dirty="0">
                        <a:latin typeface="+mj-lt"/>
                      </a:endParaRPr>
                    </a:p>
                  </a:txBody>
                  <a:tcPr/>
                </a:tc>
              </a:tr>
              <a:tr h="0">
                <a:tc>
                  <a:txBody>
                    <a:bodyPr/>
                    <a:lstStyle/>
                    <a:p>
                      <a:pPr algn="ctr" fontAlgn="b"/>
                      <a:r>
                        <a:rPr lang="en-GB" sz="1100" b="0" i="0" u="none" strike="noStrike" dirty="0">
                          <a:solidFill>
                            <a:srgbClr val="000000"/>
                          </a:solidFill>
                          <a:effectLst/>
                          <a:latin typeface="+mj-lt"/>
                        </a:rPr>
                        <a:t>19q13 (</a:t>
                      </a:r>
                      <a:r>
                        <a:rPr lang="en-GB" sz="1100" b="0" i="1" u="none" strike="noStrike" dirty="0">
                          <a:solidFill>
                            <a:srgbClr val="000000"/>
                          </a:solidFill>
                          <a:effectLst/>
                          <a:latin typeface="+mj-lt"/>
                        </a:rPr>
                        <a:t>RAB4B</a:t>
                      </a:r>
                      <a:r>
                        <a:rPr lang="en-GB" sz="1100" b="0" i="0" u="none" strike="noStrike" dirty="0">
                          <a:solidFill>
                            <a:srgbClr val="000000"/>
                          </a:solidFill>
                          <a:effectLst/>
                          <a:latin typeface="+mj-lt"/>
                        </a:rPr>
                        <a:t>)</a:t>
                      </a:r>
                    </a:p>
                  </a:txBody>
                  <a:tcPr marL="9525" marR="9525" marT="9525" marB="0"/>
                </a:tc>
                <a:tc>
                  <a:txBody>
                    <a:bodyPr/>
                    <a:lstStyle/>
                    <a:p>
                      <a:r>
                        <a:rPr lang="en-GB" sz="1100" dirty="0" smtClean="0">
                          <a:latin typeface="+mj-lt"/>
                        </a:rPr>
                        <a:t>CPD</a:t>
                      </a:r>
                      <a:endParaRPr lang="en-GB" sz="1100" dirty="0">
                        <a:latin typeface="+mj-lt"/>
                      </a:endParaRPr>
                    </a:p>
                  </a:txBody>
                  <a:tcPr/>
                </a:tc>
                <a:tc>
                  <a:txBody>
                    <a:bodyPr/>
                    <a:lstStyle/>
                    <a:p>
                      <a:pPr algn="l" fontAlgn="b"/>
                      <a:r>
                        <a:rPr lang="en-GB" sz="1100" b="0" i="0" u="none" strike="noStrike" dirty="0" smtClean="0">
                          <a:solidFill>
                            <a:srgbClr val="000000"/>
                          </a:solidFill>
                          <a:effectLst/>
                          <a:latin typeface="+mj-lt"/>
                        </a:rPr>
                        <a:t>rs7937</a:t>
                      </a:r>
                      <a:endParaRPr lang="en-GB" sz="1100" b="0" i="0" u="none" strike="noStrike" dirty="0">
                        <a:solidFill>
                          <a:srgbClr val="000000"/>
                        </a:solidFill>
                        <a:effectLst/>
                        <a:latin typeface="+mj-lt"/>
                      </a:endParaRPr>
                    </a:p>
                  </a:txBody>
                  <a:tcPr marL="9525" marR="9525" marT="9525" marB="0"/>
                </a:tc>
                <a:tc>
                  <a:txBody>
                    <a:bodyPr/>
                    <a:lstStyle/>
                    <a:p>
                      <a:pPr algn="l" fontAlgn="b"/>
                      <a:r>
                        <a:rPr lang="en-GB" sz="1100" b="0" i="0" u="none" strike="noStrike" dirty="0" smtClean="0">
                          <a:solidFill>
                            <a:srgbClr val="000000"/>
                          </a:solidFill>
                          <a:effectLst/>
                          <a:latin typeface="+mj-lt"/>
                        </a:rPr>
                        <a:t>19:41310571 (rs3733829)</a:t>
                      </a:r>
                      <a:endParaRPr lang="en-GB" sz="1100" b="0" i="0" u="none" strike="noStrike" dirty="0">
                        <a:solidFill>
                          <a:srgbClr val="000000"/>
                        </a:solidFill>
                        <a:effectLst/>
                        <a:latin typeface="+mj-lt"/>
                      </a:endParaRPr>
                    </a:p>
                  </a:txBody>
                  <a:tcPr marL="9525" marR="9525" marT="9525" marB="0"/>
                </a:tc>
                <a:tc>
                  <a:txBody>
                    <a:bodyPr/>
                    <a:lstStyle/>
                    <a:p>
                      <a:r>
                        <a:rPr lang="en-GB" sz="1100" dirty="0" smtClean="0">
                          <a:latin typeface="+mj-lt"/>
                        </a:rPr>
                        <a:t>A&gt;G</a:t>
                      </a:r>
                      <a:endParaRPr lang="en-GB" sz="1100" dirty="0">
                        <a:latin typeface="+mj-lt"/>
                      </a:endParaRPr>
                    </a:p>
                  </a:txBody>
                  <a:tcPr/>
                </a:tc>
                <a:tc>
                  <a:txBody>
                    <a:bodyPr/>
                    <a:lstStyle/>
                    <a:p>
                      <a:r>
                        <a:rPr lang="en-GB" sz="1100" dirty="0" smtClean="0">
                          <a:latin typeface="+mj-lt"/>
                        </a:rPr>
                        <a:t>0.005</a:t>
                      </a:r>
                      <a:endParaRPr lang="en-GB" sz="1100" dirty="0">
                        <a:latin typeface="+mj-lt"/>
                      </a:endParaRPr>
                    </a:p>
                  </a:txBody>
                  <a:tcPr/>
                </a:tc>
                <a:tc>
                  <a:txBody>
                    <a:bodyPr/>
                    <a:lstStyle/>
                    <a:p>
                      <a:r>
                        <a:rPr lang="en-GB" sz="1100" dirty="0" smtClean="0">
                          <a:solidFill>
                            <a:srgbClr val="FF0000"/>
                          </a:solidFill>
                          <a:latin typeface="+mj-lt"/>
                        </a:rPr>
                        <a:t>0.005</a:t>
                      </a:r>
                      <a:endParaRPr lang="en-GB" sz="1100" dirty="0">
                        <a:solidFill>
                          <a:srgbClr val="FF0000"/>
                        </a:solidFill>
                        <a:latin typeface="+mj-lt"/>
                      </a:endParaRPr>
                    </a:p>
                  </a:txBody>
                  <a:tcPr/>
                </a:tc>
                <a:tc>
                  <a:txBody>
                    <a:bodyPr/>
                    <a:lstStyle/>
                    <a:p>
                      <a:r>
                        <a:rPr lang="en-GB" sz="1100" dirty="0" smtClean="0">
                          <a:solidFill>
                            <a:srgbClr val="FF0000"/>
                          </a:solidFill>
                          <a:latin typeface="+mj-lt"/>
                        </a:rPr>
                        <a:t>0.34</a:t>
                      </a:r>
                    </a:p>
                  </a:txBody>
                  <a:tcPr/>
                </a:tc>
              </a:tr>
              <a:tr h="0">
                <a:tc>
                  <a:txBody>
                    <a:bodyPr/>
                    <a:lstStyle/>
                    <a:p>
                      <a:pPr algn="ctr" fontAlgn="b"/>
                      <a:r>
                        <a:rPr lang="en-GB" sz="1100" b="0" i="1" u="none" strike="noStrike" dirty="0">
                          <a:solidFill>
                            <a:srgbClr val="000000"/>
                          </a:solidFill>
                          <a:effectLst/>
                          <a:latin typeface="+mj-lt"/>
                        </a:rPr>
                        <a:t>DBH</a:t>
                      </a:r>
                    </a:p>
                  </a:txBody>
                  <a:tcPr marL="9525" marR="9525" marT="9525" marB="0"/>
                </a:tc>
                <a:tc>
                  <a:txBody>
                    <a:bodyPr/>
                    <a:lstStyle/>
                    <a:p>
                      <a:r>
                        <a:rPr lang="en-GB" sz="1100" dirty="0" smtClean="0">
                          <a:latin typeface="+mj-lt"/>
                        </a:rPr>
                        <a:t>SC</a:t>
                      </a:r>
                      <a:endParaRPr lang="en-GB" sz="1100" dirty="0">
                        <a:latin typeface="+mj-lt"/>
                      </a:endParaRPr>
                    </a:p>
                  </a:txBody>
                  <a:tcPr/>
                </a:tc>
                <a:tc>
                  <a:txBody>
                    <a:bodyPr/>
                    <a:lstStyle/>
                    <a:p>
                      <a:pPr algn="l" fontAlgn="b"/>
                      <a:r>
                        <a:rPr lang="en-GB" sz="1100" b="0" i="0" u="none" strike="noStrike" dirty="0">
                          <a:solidFill>
                            <a:srgbClr val="000000"/>
                          </a:solidFill>
                          <a:effectLst/>
                          <a:latin typeface="+mj-lt"/>
                        </a:rPr>
                        <a:t>rs3025343 (rs111280114)</a:t>
                      </a:r>
                    </a:p>
                  </a:txBody>
                  <a:tcPr marL="9525" marR="9525" marT="9525" marB="0"/>
                </a:tc>
                <a:tc>
                  <a:txBody>
                    <a:bodyPr/>
                    <a:lstStyle/>
                    <a:p>
                      <a:pPr algn="l" fontAlgn="b"/>
                      <a:r>
                        <a:rPr lang="en-GB" sz="1100" b="0" i="0" u="none" strike="noStrike" dirty="0" smtClean="0">
                          <a:solidFill>
                            <a:srgbClr val="000000"/>
                          </a:solidFill>
                          <a:effectLst/>
                          <a:latin typeface="+mj-lt"/>
                        </a:rPr>
                        <a:t>9:136478355 (</a:t>
                      </a:r>
                      <a:r>
                        <a:rPr kumimoji="0" lang="en-GB" sz="1100" b="0" i="0" u="none" strike="noStrike" kern="1200" dirty="0" smtClean="0">
                          <a:solidFill>
                            <a:srgbClr val="000000"/>
                          </a:solidFill>
                          <a:effectLst/>
                          <a:latin typeface="+mn-lt"/>
                          <a:ea typeface="+mn-ea"/>
                          <a:cs typeface="+mn-cs"/>
                        </a:rPr>
                        <a:t>rs3025343)</a:t>
                      </a:r>
                      <a:endParaRPr lang="en-GB" sz="1100" b="0" i="0" u="none" strike="noStrike" dirty="0">
                        <a:solidFill>
                          <a:srgbClr val="000000"/>
                        </a:solidFill>
                        <a:effectLst/>
                        <a:latin typeface="+mj-lt"/>
                      </a:endParaRPr>
                    </a:p>
                  </a:txBody>
                  <a:tcPr marL="9525" marR="9525" marT="9525" marB="0"/>
                </a:tc>
                <a:tc>
                  <a:txBody>
                    <a:bodyPr/>
                    <a:lstStyle/>
                    <a:p>
                      <a:pPr algn="l"/>
                      <a:r>
                        <a:rPr lang="en-GB" sz="1100" dirty="0" smtClean="0">
                          <a:latin typeface="+mj-lt"/>
                        </a:rPr>
                        <a:t>G&gt;A</a:t>
                      </a:r>
                      <a:endParaRPr lang="en-GB" sz="1100" dirty="0">
                        <a:latin typeface="+mj-lt"/>
                      </a:endParaRPr>
                    </a:p>
                  </a:txBody>
                  <a:tcPr/>
                </a:tc>
                <a:tc>
                  <a:txBody>
                    <a:bodyPr/>
                    <a:lstStyle/>
                    <a:p>
                      <a:pPr algn="l"/>
                      <a:r>
                        <a:rPr lang="en-GB" sz="1100" dirty="0" smtClean="0">
                          <a:latin typeface="+mj-lt"/>
                        </a:rPr>
                        <a:t>-0.021</a:t>
                      </a:r>
                      <a:endParaRPr lang="en-GB" sz="1100" dirty="0">
                        <a:latin typeface="+mj-lt"/>
                      </a:endParaRPr>
                    </a:p>
                  </a:txBody>
                  <a:tcPr/>
                </a:tc>
                <a:tc>
                  <a:txBody>
                    <a:bodyPr/>
                    <a:lstStyle/>
                    <a:p>
                      <a:pPr algn="l"/>
                      <a:r>
                        <a:rPr lang="en-GB" sz="1100" b="1" dirty="0" smtClean="0">
                          <a:solidFill>
                            <a:srgbClr val="FF0000"/>
                          </a:solidFill>
                          <a:latin typeface="+mj-lt"/>
                        </a:rPr>
                        <a:t>2.64e-05</a:t>
                      </a:r>
                      <a:endParaRPr lang="en-GB" sz="1100" b="1" dirty="0">
                        <a:solidFill>
                          <a:srgbClr val="FF0000"/>
                        </a:solidFill>
                        <a:latin typeface="+mj-lt"/>
                      </a:endParaRPr>
                    </a:p>
                  </a:txBody>
                  <a:tcPr/>
                </a:tc>
                <a:tc>
                  <a:txBody>
                    <a:bodyPr/>
                    <a:lstStyle/>
                    <a:p>
                      <a:pPr algn="l"/>
                      <a:r>
                        <a:rPr lang="en-GB" sz="1100" dirty="0" smtClean="0">
                          <a:latin typeface="+mj-lt"/>
                        </a:rPr>
                        <a:t>1</a:t>
                      </a:r>
                      <a:endParaRPr lang="en-GB" sz="1100" dirty="0">
                        <a:latin typeface="+mj-lt"/>
                      </a:endParaRPr>
                    </a:p>
                  </a:txBody>
                  <a:tcPr/>
                </a:tc>
              </a:tr>
              <a:tr h="181610">
                <a:tc>
                  <a:txBody>
                    <a:bodyPr/>
                    <a:lstStyle/>
                    <a:p>
                      <a:pPr algn="ctr" fontAlgn="b"/>
                      <a:r>
                        <a:rPr lang="en-GB" sz="1100" b="0" i="1" u="none" strike="noStrike">
                          <a:solidFill>
                            <a:srgbClr val="000000"/>
                          </a:solidFill>
                          <a:effectLst/>
                          <a:latin typeface="+mj-lt"/>
                        </a:rPr>
                        <a:t>BDNF</a:t>
                      </a: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algn="l" fontAlgn="b"/>
                      <a:r>
                        <a:rPr lang="en-GB" sz="1100" b="0" i="0" u="none" strike="noStrike" dirty="0">
                          <a:solidFill>
                            <a:srgbClr val="000000"/>
                          </a:solidFill>
                          <a:effectLst/>
                          <a:latin typeface="+mj-lt"/>
                        </a:rPr>
                        <a:t>rs6265 (rs2049045)</a:t>
                      </a:r>
                    </a:p>
                  </a:txBody>
                  <a:tcPr marL="9525" marR="9525" marT="9525" marB="0"/>
                </a:tc>
                <a:tc>
                  <a:txBody>
                    <a:bodyPr/>
                    <a:lstStyle/>
                    <a:p>
                      <a:pPr algn="l" fontAlgn="b"/>
                      <a:r>
                        <a:rPr lang="en-GB" sz="1100" b="0" i="0" u="none" strike="noStrike" dirty="0" smtClean="0">
                          <a:solidFill>
                            <a:srgbClr val="000000"/>
                          </a:solidFill>
                          <a:effectLst/>
                          <a:latin typeface="+mj-lt"/>
                        </a:rPr>
                        <a:t>11:27679916 (</a:t>
                      </a:r>
                      <a:r>
                        <a:rPr kumimoji="0" lang="en-GB" sz="1100" b="0" i="0" u="none" strike="noStrike" kern="1200" dirty="0" smtClean="0">
                          <a:solidFill>
                            <a:srgbClr val="000000"/>
                          </a:solidFill>
                          <a:effectLst/>
                          <a:latin typeface="+mn-lt"/>
                          <a:ea typeface="+mn-ea"/>
                          <a:cs typeface="+mn-cs"/>
                        </a:rPr>
                        <a:t>rs6265)</a:t>
                      </a:r>
                      <a:endParaRPr lang="en-GB" sz="1100" b="0" i="0" u="none" strike="noStrike" dirty="0">
                        <a:solidFill>
                          <a:srgbClr val="000000"/>
                        </a:solidFill>
                        <a:effectLst/>
                        <a:latin typeface="+mj-lt"/>
                      </a:endParaRPr>
                    </a:p>
                  </a:txBody>
                  <a:tcPr marL="9525" marR="9525" marT="9525" marB="0"/>
                </a:tc>
                <a:tc>
                  <a:txBody>
                    <a:bodyPr/>
                    <a:lstStyle/>
                    <a:p>
                      <a:pPr algn="l"/>
                      <a:r>
                        <a:rPr lang="en-GB" sz="1100" dirty="0" smtClean="0">
                          <a:latin typeface="+mj-lt"/>
                        </a:rPr>
                        <a:t>C&gt;T</a:t>
                      </a:r>
                      <a:endParaRPr lang="en-GB" sz="1100" dirty="0">
                        <a:latin typeface="+mj-lt"/>
                      </a:endParaRPr>
                    </a:p>
                  </a:txBody>
                  <a:tcPr/>
                </a:tc>
                <a:tc>
                  <a:txBody>
                    <a:bodyPr/>
                    <a:lstStyle/>
                    <a:p>
                      <a:pPr algn="l"/>
                      <a:r>
                        <a:rPr lang="en-GB" sz="1100" dirty="0" smtClean="0">
                          <a:latin typeface="+mj-lt"/>
                        </a:rPr>
                        <a:t>-0.01</a:t>
                      </a:r>
                      <a:endParaRPr lang="en-GB" sz="1100" dirty="0">
                        <a:latin typeface="+mj-lt"/>
                      </a:endParaRPr>
                    </a:p>
                  </a:txBody>
                  <a:tcPr/>
                </a:tc>
                <a:tc>
                  <a:txBody>
                    <a:bodyPr/>
                    <a:lstStyle/>
                    <a:p>
                      <a:pPr algn="l"/>
                      <a:r>
                        <a:rPr lang="en-GB" sz="1100" b="1" dirty="0" smtClean="0">
                          <a:solidFill>
                            <a:srgbClr val="FF0000"/>
                          </a:solidFill>
                          <a:latin typeface="+mj-lt"/>
                        </a:rPr>
                        <a:t>1.63e-06</a:t>
                      </a:r>
                      <a:endParaRPr lang="en-GB" sz="1100" b="1" dirty="0">
                        <a:solidFill>
                          <a:srgbClr val="FF0000"/>
                        </a:solidFill>
                        <a:latin typeface="+mj-lt"/>
                      </a:endParaRPr>
                    </a:p>
                  </a:txBody>
                  <a:tcPr/>
                </a:tc>
                <a:tc>
                  <a:txBody>
                    <a:bodyPr/>
                    <a:lstStyle/>
                    <a:p>
                      <a:pPr algn="l"/>
                      <a:r>
                        <a:rPr lang="en-GB" sz="1100" dirty="0" smtClean="0">
                          <a:latin typeface="+mj-lt"/>
                        </a:rPr>
                        <a:t>1</a:t>
                      </a:r>
                      <a:endParaRPr lang="en-GB" sz="1100" dirty="0">
                        <a:latin typeface="+mj-lt"/>
                      </a:endParaRPr>
                    </a:p>
                  </a:txBody>
                  <a:tcPr/>
                </a:tc>
              </a:tr>
              <a:tr h="0">
                <a:tc>
                  <a:txBody>
                    <a:bodyPr/>
                    <a:lstStyle/>
                    <a:p>
                      <a:pPr algn="ctr" fontAlgn="b"/>
                      <a:r>
                        <a:rPr lang="en-GB" sz="1100" b="0" i="1" u="none" strike="noStrike" dirty="0">
                          <a:solidFill>
                            <a:srgbClr val="000000"/>
                          </a:solidFill>
                          <a:effectLst/>
                          <a:latin typeface="+mj-lt"/>
                        </a:rPr>
                        <a:t>NCAM1</a:t>
                      </a: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algn="l" fontAlgn="b"/>
                      <a:r>
                        <a:rPr lang="en-GB" sz="1100" b="0" i="0" u="none" strike="noStrike" dirty="0" smtClean="0">
                          <a:solidFill>
                            <a:srgbClr val="000000"/>
                          </a:solidFill>
                          <a:effectLst/>
                          <a:latin typeface="+mj-lt"/>
                        </a:rPr>
                        <a:t>(</a:t>
                      </a:r>
                      <a:r>
                        <a:rPr lang="en-GB" sz="1100" b="0" i="0" u="none" strike="noStrike" dirty="0">
                          <a:solidFill>
                            <a:srgbClr val="000000"/>
                          </a:solidFill>
                          <a:effectLst/>
                          <a:latin typeface="+mj-lt"/>
                        </a:rPr>
                        <a:t>rs4466874)</a:t>
                      </a:r>
                    </a:p>
                  </a:txBody>
                  <a:tcPr marL="9525" marR="9525" marT="9525" marB="0"/>
                </a:tc>
                <a:tc>
                  <a:txBody>
                    <a:bodyPr/>
                    <a:lstStyle/>
                    <a:p>
                      <a:pPr algn="l" fontAlgn="b"/>
                      <a:r>
                        <a:rPr lang="en-GB" sz="1100" b="0" i="0" u="none" strike="noStrike" dirty="0" smtClean="0">
                          <a:solidFill>
                            <a:srgbClr val="000000"/>
                          </a:solidFill>
                          <a:effectLst/>
                          <a:latin typeface="+mj-lt"/>
                        </a:rPr>
                        <a:t>11:112866456 (rs4144892)</a:t>
                      </a:r>
                      <a:r>
                        <a:rPr kumimoji="0" lang="en-GB" sz="1100" b="0" i="0" u="none" strike="noStrike" kern="1200" dirty="0" smtClean="0">
                          <a:solidFill>
                            <a:srgbClr val="FF0000"/>
                          </a:solidFill>
                          <a:effectLst/>
                          <a:latin typeface="+mn-lt"/>
                          <a:ea typeface="+mn-ea"/>
                          <a:cs typeface="+mn-cs"/>
                        </a:rPr>
                        <a:t> (non H-Ex)</a:t>
                      </a:r>
                      <a:endParaRPr lang="en-GB" sz="1100" b="0" i="0" u="none" strike="noStrike" dirty="0" smtClean="0">
                        <a:solidFill>
                          <a:srgbClr val="000000"/>
                        </a:solidFill>
                        <a:effectLst/>
                        <a:latin typeface="+mj-lt"/>
                      </a:endParaRPr>
                    </a:p>
                  </a:txBody>
                  <a:tcPr marL="9525" marR="9525" marT="9525" marB="0"/>
                </a:tc>
                <a:tc>
                  <a:txBody>
                    <a:bodyPr/>
                    <a:lstStyle/>
                    <a:p>
                      <a:r>
                        <a:rPr lang="en-GB" sz="1100" dirty="0" smtClean="0">
                          <a:latin typeface="+mj-lt"/>
                        </a:rPr>
                        <a:t>C&gt;T</a:t>
                      </a:r>
                      <a:endParaRPr lang="en-GB" sz="1100" dirty="0">
                        <a:latin typeface="+mj-lt"/>
                      </a:endParaRPr>
                    </a:p>
                  </a:txBody>
                  <a:tcPr/>
                </a:tc>
                <a:tc>
                  <a:txBody>
                    <a:bodyPr/>
                    <a:lstStyle/>
                    <a:p>
                      <a:r>
                        <a:rPr lang="en-GB" sz="1100" dirty="0" smtClean="0">
                          <a:latin typeface="+mj-lt"/>
                        </a:rPr>
                        <a:t>0.055</a:t>
                      </a:r>
                      <a:endParaRPr lang="en-GB" sz="1100" dirty="0">
                        <a:latin typeface="+mj-lt"/>
                      </a:endParaRPr>
                    </a:p>
                  </a:txBody>
                  <a:tcPr/>
                </a:tc>
                <a:tc>
                  <a:txBody>
                    <a:bodyPr/>
                    <a:lstStyle/>
                    <a:p>
                      <a:r>
                        <a:rPr lang="en-GB" sz="1100" b="1" dirty="0" smtClean="0">
                          <a:solidFill>
                            <a:srgbClr val="FF0000"/>
                          </a:solidFill>
                          <a:latin typeface="+mj-lt"/>
                        </a:rPr>
                        <a:t>4.73e-10</a:t>
                      </a:r>
                    </a:p>
                  </a:txBody>
                  <a:tcPr/>
                </a:tc>
                <a:tc>
                  <a:txBody>
                    <a:bodyPr/>
                    <a:lstStyle/>
                    <a:p>
                      <a:r>
                        <a:rPr lang="en-GB" sz="1100" dirty="0" smtClean="0">
                          <a:latin typeface="+mj-lt"/>
                        </a:rPr>
                        <a:t>1</a:t>
                      </a:r>
                      <a:endParaRPr lang="en-GB" sz="1100" dirty="0">
                        <a:latin typeface="+mj-lt"/>
                      </a:endParaRPr>
                    </a:p>
                  </a:txBody>
                  <a:tcPr/>
                </a:tc>
              </a:tr>
              <a:tr h="0">
                <a:tc>
                  <a:txBody>
                    <a:bodyPr/>
                    <a:lstStyle/>
                    <a:p>
                      <a:pPr algn="ctr" fontAlgn="b"/>
                      <a:r>
                        <a:rPr lang="en-GB" sz="1100" b="0" i="1" u="none" strike="noStrike" dirty="0">
                          <a:solidFill>
                            <a:srgbClr val="000000"/>
                          </a:solidFill>
                          <a:effectLst/>
                          <a:latin typeface="+mj-lt"/>
                        </a:rPr>
                        <a:t>TEX41</a:t>
                      </a:r>
                      <a:r>
                        <a:rPr lang="en-GB" sz="1100" b="0" i="0" u="none" strike="noStrike" dirty="0">
                          <a:solidFill>
                            <a:srgbClr val="000000"/>
                          </a:solidFill>
                          <a:effectLst/>
                          <a:latin typeface="+mj-lt"/>
                        </a:rPr>
                        <a:t>/</a:t>
                      </a:r>
                      <a:r>
                        <a:rPr lang="en-GB" sz="1100" b="0" i="1" u="none" strike="noStrike" dirty="0">
                          <a:solidFill>
                            <a:srgbClr val="000000"/>
                          </a:solidFill>
                          <a:effectLst/>
                          <a:latin typeface="+mj-lt"/>
                        </a:rPr>
                        <a:t>PABPC1P2</a:t>
                      </a: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algn="l" fontAlgn="b"/>
                      <a:r>
                        <a:rPr lang="en-GB" sz="1100" b="0" i="0" u="none" strike="noStrike" dirty="0" smtClean="0">
                          <a:solidFill>
                            <a:srgbClr val="000000"/>
                          </a:solidFill>
                          <a:effectLst/>
                          <a:latin typeface="+mj-lt"/>
                        </a:rPr>
                        <a:t>(</a:t>
                      </a:r>
                      <a:r>
                        <a:rPr lang="en-GB" sz="1100" b="0" i="0" u="none" strike="noStrike" dirty="0">
                          <a:solidFill>
                            <a:srgbClr val="000000"/>
                          </a:solidFill>
                          <a:effectLst/>
                          <a:latin typeface="+mj-lt"/>
                        </a:rPr>
                        <a:t>rs10193706)</a:t>
                      </a:r>
                    </a:p>
                  </a:txBody>
                  <a:tcPr marL="9525" marR="9525" marT="9525" marB="0"/>
                </a:tc>
                <a:tc>
                  <a:txBody>
                    <a:bodyPr/>
                    <a:lstStyle/>
                    <a:p>
                      <a:pPr algn="l" fontAlgn="b"/>
                      <a:r>
                        <a:rPr lang="en-GB" sz="1100" b="0" i="0" u="none" strike="noStrike" dirty="0" smtClean="0">
                          <a:solidFill>
                            <a:srgbClr val="000000"/>
                          </a:solidFill>
                          <a:effectLst/>
                          <a:latin typeface="+mj-lt"/>
                        </a:rPr>
                        <a:t>2:146125523 (rs10427255)</a:t>
                      </a:r>
                      <a:endParaRPr lang="en-GB" sz="1100" b="0" i="0" u="none" strike="noStrike" dirty="0">
                        <a:solidFill>
                          <a:srgbClr val="000000"/>
                        </a:solidFill>
                        <a:effectLst/>
                        <a:latin typeface="+mj-lt"/>
                      </a:endParaRPr>
                    </a:p>
                  </a:txBody>
                  <a:tcPr marL="9525" marR="9525" marT="9525" marB="0"/>
                </a:tc>
                <a:tc>
                  <a:txBody>
                    <a:bodyPr/>
                    <a:lstStyle/>
                    <a:p>
                      <a:r>
                        <a:rPr lang="en-GB" sz="1100" dirty="0" smtClean="0">
                          <a:latin typeface="+mj-lt"/>
                        </a:rPr>
                        <a:t>C&gt;T</a:t>
                      </a:r>
                      <a:endParaRPr lang="en-GB" sz="1100" dirty="0">
                        <a:latin typeface="+mj-lt"/>
                      </a:endParaRPr>
                    </a:p>
                  </a:txBody>
                  <a:tcPr/>
                </a:tc>
                <a:tc>
                  <a:txBody>
                    <a:bodyPr/>
                    <a:lstStyle/>
                    <a:p>
                      <a:r>
                        <a:rPr lang="en-GB" sz="1100" dirty="0" smtClean="0">
                          <a:latin typeface="+mj-lt"/>
                        </a:rPr>
                        <a:t>-0.014</a:t>
                      </a:r>
                      <a:endParaRPr lang="en-GB" sz="1100" dirty="0">
                        <a:latin typeface="+mj-lt"/>
                      </a:endParaRPr>
                    </a:p>
                  </a:txBody>
                  <a:tcPr/>
                </a:tc>
                <a:tc>
                  <a:txBody>
                    <a:bodyPr/>
                    <a:lstStyle/>
                    <a:p>
                      <a:r>
                        <a:rPr lang="en-GB" sz="1100" b="1" dirty="0" smtClean="0">
                          <a:solidFill>
                            <a:srgbClr val="FF0000"/>
                          </a:solidFill>
                          <a:latin typeface="+mj-lt"/>
                        </a:rPr>
                        <a:t>1.74e-13</a:t>
                      </a:r>
                      <a:endParaRPr lang="en-GB" sz="1100" b="1" dirty="0">
                        <a:solidFill>
                          <a:srgbClr val="FF0000"/>
                        </a:solidFill>
                        <a:latin typeface="+mj-lt"/>
                      </a:endParaRPr>
                    </a:p>
                  </a:txBody>
                  <a:tcPr/>
                </a:tc>
                <a:tc>
                  <a:txBody>
                    <a:bodyPr/>
                    <a:lstStyle/>
                    <a:p>
                      <a:r>
                        <a:rPr lang="en-GB" sz="1100" dirty="0" smtClean="0">
                          <a:solidFill>
                            <a:srgbClr val="FF0000"/>
                          </a:solidFill>
                          <a:latin typeface="+mj-lt"/>
                        </a:rPr>
                        <a:t>0.49</a:t>
                      </a:r>
                      <a:endParaRPr lang="en-GB" sz="1100" dirty="0">
                        <a:solidFill>
                          <a:srgbClr val="FF0000"/>
                        </a:solidFill>
                        <a:latin typeface="+mj-lt"/>
                      </a:endParaRPr>
                    </a:p>
                  </a:txBody>
                  <a:tcPr/>
                </a:tc>
              </a:tr>
              <a:tr h="258604">
                <a:tc>
                  <a:txBody>
                    <a:bodyPr/>
                    <a:lstStyle/>
                    <a:p>
                      <a:pPr algn="ctr" fontAlgn="b"/>
                      <a:r>
                        <a:rPr lang="en-GB" sz="1100" b="0" i="1" u="none" strike="noStrike" dirty="0">
                          <a:solidFill>
                            <a:srgbClr val="000000"/>
                          </a:solidFill>
                          <a:effectLst/>
                          <a:latin typeface="+mj-lt"/>
                        </a:rPr>
                        <a:t>LPPR5</a:t>
                      </a: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algn="l" fontAlgn="b"/>
                      <a:r>
                        <a:rPr lang="en-GB" sz="1100" b="0" i="0" u="none" strike="noStrike" dirty="0" smtClean="0">
                          <a:solidFill>
                            <a:srgbClr val="000000"/>
                          </a:solidFill>
                          <a:effectLst/>
                          <a:latin typeface="+mj-lt"/>
                        </a:rPr>
                        <a:t>(</a:t>
                      </a:r>
                      <a:r>
                        <a:rPr lang="en-GB" sz="1100" b="0" i="0" u="none" strike="noStrike" dirty="0">
                          <a:solidFill>
                            <a:srgbClr val="000000"/>
                          </a:solidFill>
                          <a:effectLst/>
                          <a:latin typeface="+mj-lt"/>
                        </a:rPr>
                        <a:t>rs61784651)</a:t>
                      </a:r>
                    </a:p>
                  </a:txBody>
                  <a:tcPr marL="9525" marR="9525" marT="9525" marB="0"/>
                </a:tc>
                <a:tc>
                  <a:txBody>
                    <a:bodyPr/>
                    <a:lstStyle/>
                    <a:p>
                      <a:pPr algn="l" fontAlgn="b"/>
                      <a:r>
                        <a:rPr lang="en-GB" sz="1100" b="0" i="0" u="none" strike="noStrike" dirty="0" smtClean="0">
                          <a:solidFill>
                            <a:srgbClr val="000000"/>
                          </a:solidFill>
                          <a:effectLst/>
                          <a:latin typeface="+mj-lt"/>
                        </a:rPr>
                        <a:t>1:99445471 </a:t>
                      </a:r>
                      <a:r>
                        <a:rPr lang="en-GB" sz="1100" b="0" i="0" u="none" strike="noStrike" dirty="0" smtClean="0">
                          <a:solidFill>
                            <a:srgbClr val="FF0000"/>
                          </a:solidFill>
                          <a:effectLst/>
                          <a:latin typeface="+mj-lt"/>
                        </a:rPr>
                        <a:t>(non H-Ex)</a:t>
                      </a:r>
                      <a:endParaRPr lang="en-GB" sz="1100" b="0" i="0" u="none" strike="noStrike" dirty="0">
                        <a:solidFill>
                          <a:srgbClr val="FF0000"/>
                        </a:solidFill>
                        <a:effectLst/>
                        <a:latin typeface="+mj-lt"/>
                      </a:endParaRPr>
                    </a:p>
                  </a:txBody>
                  <a:tcPr marL="9525" marR="9525" marT="9525" marB="0"/>
                </a:tc>
                <a:tc>
                  <a:txBody>
                    <a:bodyPr/>
                    <a:lstStyle/>
                    <a:p>
                      <a:r>
                        <a:rPr lang="en-GB" sz="1100" dirty="0" smtClean="0">
                          <a:latin typeface="+mj-lt"/>
                        </a:rPr>
                        <a:t>C&gt;T</a:t>
                      </a:r>
                      <a:endParaRPr lang="en-GB" sz="1100" dirty="0">
                        <a:latin typeface="+mj-lt"/>
                      </a:endParaRPr>
                    </a:p>
                  </a:txBody>
                  <a:tcPr/>
                </a:tc>
                <a:tc>
                  <a:txBody>
                    <a:bodyPr/>
                    <a:lstStyle/>
                    <a:p>
                      <a:r>
                        <a:rPr lang="en-GB" sz="1100" dirty="0" smtClean="0">
                          <a:latin typeface="+mj-lt"/>
                        </a:rPr>
                        <a:t>0.044</a:t>
                      </a:r>
                      <a:endParaRPr lang="en-GB" sz="1100" dirty="0">
                        <a:latin typeface="+mj-lt"/>
                      </a:endParaRPr>
                    </a:p>
                  </a:txBody>
                  <a:tcPr/>
                </a:tc>
                <a:tc>
                  <a:txBody>
                    <a:bodyPr/>
                    <a:lstStyle/>
                    <a:p>
                      <a:r>
                        <a:rPr lang="en-GB" sz="1100" dirty="0" smtClean="0">
                          <a:solidFill>
                            <a:srgbClr val="FF0000"/>
                          </a:solidFill>
                          <a:latin typeface="+mj-lt"/>
                        </a:rPr>
                        <a:t>0.0001</a:t>
                      </a:r>
                      <a:endParaRPr lang="en-GB" sz="1100" dirty="0">
                        <a:solidFill>
                          <a:srgbClr val="FF0000"/>
                        </a:solidFill>
                        <a:latin typeface="+mj-lt"/>
                      </a:endParaRPr>
                    </a:p>
                  </a:txBody>
                  <a:tcPr/>
                </a:tc>
                <a:tc>
                  <a:txBody>
                    <a:bodyPr/>
                    <a:lstStyle/>
                    <a:p>
                      <a:r>
                        <a:rPr lang="en-GB" sz="1100" dirty="0" smtClean="0">
                          <a:latin typeface="+mj-lt"/>
                        </a:rPr>
                        <a:t>1</a:t>
                      </a:r>
                      <a:endParaRPr lang="en-GB" sz="1100" dirty="0">
                        <a:latin typeface="+mj-lt"/>
                      </a:endParaRPr>
                    </a:p>
                  </a:txBody>
                  <a:tcPr/>
                </a:tc>
              </a:tr>
              <a:tr h="0">
                <a:tc>
                  <a:txBody>
                    <a:bodyPr/>
                    <a:lstStyle/>
                    <a:p>
                      <a:pPr algn="ctr" fontAlgn="b"/>
                      <a:r>
                        <a:rPr lang="en-GB" sz="1100" b="0" i="1" u="none" strike="noStrike" dirty="0">
                          <a:solidFill>
                            <a:srgbClr val="000000"/>
                          </a:solidFill>
                          <a:effectLst/>
                          <a:latin typeface="+mj-lt"/>
                        </a:rPr>
                        <a:t>DNAH8</a:t>
                      </a: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algn="l" fontAlgn="b"/>
                      <a:r>
                        <a:rPr lang="en-GB" sz="1100" b="0" i="0" u="none" strike="noStrike" dirty="0" smtClean="0">
                          <a:solidFill>
                            <a:srgbClr val="000000"/>
                          </a:solidFill>
                          <a:effectLst/>
                          <a:latin typeface="+mj-lt"/>
                        </a:rPr>
                        <a:t>(</a:t>
                      </a:r>
                      <a:r>
                        <a:rPr lang="en-GB" sz="1100" b="0" i="0" u="none" strike="noStrike" dirty="0">
                          <a:solidFill>
                            <a:srgbClr val="000000"/>
                          </a:solidFill>
                          <a:effectLst/>
                          <a:latin typeface="+mj-lt"/>
                        </a:rPr>
                        <a:t>rs10807199)</a:t>
                      </a:r>
                    </a:p>
                  </a:txBody>
                  <a:tcPr marL="9525" marR="9525" marT="9525" marB="0"/>
                </a:tc>
                <a:tc>
                  <a:txBody>
                    <a:bodyPr/>
                    <a:lstStyle/>
                    <a:p>
                      <a:pPr algn="l" fontAlgn="b"/>
                      <a:r>
                        <a:rPr lang="en-GB" sz="1100" b="0" i="0" u="none" strike="noStrike" dirty="0" smtClean="0">
                          <a:solidFill>
                            <a:srgbClr val="000000"/>
                          </a:solidFill>
                          <a:effectLst/>
                          <a:latin typeface="+mj-lt"/>
                        </a:rPr>
                        <a:t>NA</a:t>
                      </a:r>
                      <a:endParaRPr lang="en-GB" sz="1100" b="0" i="0" u="none" strike="noStrike" dirty="0">
                        <a:solidFill>
                          <a:srgbClr val="000000"/>
                        </a:solidFill>
                        <a:effectLst/>
                        <a:latin typeface="+mj-lt"/>
                      </a:endParaRPr>
                    </a:p>
                  </a:txBody>
                  <a:tcPr marL="9525" marR="9525" marT="9525" marB="0"/>
                </a:tc>
                <a:tc>
                  <a:txBody>
                    <a:bodyPr/>
                    <a:lstStyle/>
                    <a:p>
                      <a:r>
                        <a:rPr lang="en-GB" sz="1100" dirty="0" smtClean="0">
                          <a:latin typeface="+mj-lt"/>
                        </a:rPr>
                        <a:t>NA</a:t>
                      </a:r>
                      <a:endParaRPr lang="en-GB" sz="1100" dirty="0">
                        <a:latin typeface="+mj-lt"/>
                      </a:endParaRPr>
                    </a:p>
                  </a:txBody>
                  <a:tcPr/>
                </a:tc>
                <a:tc>
                  <a:txBody>
                    <a:bodyPr/>
                    <a:lstStyle/>
                    <a:p>
                      <a:r>
                        <a:rPr lang="en-GB" sz="1100" dirty="0" smtClean="0">
                          <a:latin typeface="+mj-lt"/>
                        </a:rPr>
                        <a:t>NA</a:t>
                      </a:r>
                      <a:endParaRPr lang="en-GB" sz="1100" dirty="0">
                        <a:latin typeface="+mj-lt"/>
                      </a:endParaRPr>
                    </a:p>
                  </a:txBody>
                  <a:tcPr/>
                </a:tc>
                <a:tc>
                  <a:txBody>
                    <a:bodyPr/>
                    <a:lstStyle/>
                    <a:p>
                      <a:r>
                        <a:rPr lang="en-GB" sz="1100" dirty="0" smtClean="0">
                          <a:latin typeface="+mj-lt"/>
                        </a:rPr>
                        <a:t>NA</a:t>
                      </a:r>
                      <a:endParaRPr lang="en-GB" sz="1100" dirty="0">
                        <a:latin typeface="+mj-lt"/>
                      </a:endParaRPr>
                    </a:p>
                  </a:txBody>
                  <a:tcPr/>
                </a:tc>
                <a:tc>
                  <a:txBody>
                    <a:bodyPr/>
                    <a:lstStyle/>
                    <a:p>
                      <a:r>
                        <a:rPr lang="en-GB" sz="1100" dirty="0" smtClean="0">
                          <a:latin typeface="+mj-lt"/>
                        </a:rPr>
                        <a:t>NA</a:t>
                      </a:r>
                      <a:endParaRPr lang="en-GB" sz="1100" dirty="0">
                        <a:latin typeface="+mj-lt"/>
                      </a:endParaRPr>
                    </a:p>
                  </a:txBody>
                  <a:tcPr/>
                </a:tc>
              </a:tr>
              <a:tr h="0">
                <a:tc>
                  <a:txBody>
                    <a:bodyPr/>
                    <a:lstStyle/>
                    <a:p>
                      <a:pPr algn="ctr" fontAlgn="b"/>
                      <a:r>
                        <a:rPr lang="en-GB" sz="1100" b="0" i="1" u="none" strike="noStrike" dirty="0">
                          <a:solidFill>
                            <a:srgbClr val="000000"/>
                          </a:solidFill>
                          <a:effectLst/>
                          <a:latin typeface="+mj-lt"/>
                        </a:rPr>
                        <a:t>NOL4L</a:t>
                      </a: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algn="l" fontAlgn="b"/>
                      <a:r>
                        <a:rPr lang="en-GB" sz="1100" b="0" i="0" u="none" strike="noStrike" dirty="0" smtClean="0">
                          <a:solidFill>
                            <a:srgbClr val="000000"/>
                          </a:solidFill>
                          <a:effectLst/>
                          <a:latin typeface="+mj-lt"/>
                        </a:rPr>
                        <a:t>(</a:t>
                      </a:r>
                      <a:r>
                        <a:rPr lang="en-GB" sz="1100" b="0" i="0" u="none" strike="noStrike" dirty="0">
                          <a:solidFill>
                            <a:srgbClr val="000000"/>
                          </a:solidFill>
                          <a:effectLst/>
                          <a:latin typeface="+mj-lt"/>
                        </a:rPr>
                        <a:t>rs143125561;rs57342388)</a:t>
                      </a:r>
                    </a:p>
                  </a:txBody>
                  <a:tcPr marL="9525" marR="9525" marT="9525" marB="0"/>
                </a:tc>
                <a:tc>
                  <a:txBody>
                    <a:bodyPr/>
                    <a:lstStyle/>
                    <a:p>
                      <a:pPr algn="l" fontAlgn="b"/>
                      <a:r>
                        <a:rPr lang="en-GB" sz="1100" b="0" i="0" u="none" strike="noStrike" dirty="0" smtClean="0">
                          <a:solidFill>
                            <a:srgbClr val="000000"/>
                          </a:solidFill>
                          <a:effectLst/>
                          <a:latin typeface="+mj-lt"/>
                        </a:rPr>
                        <a:t>NA</a:t>
                      </a:r>
                      <a:endParaRPr lang="en-GB" sz="1100" b="0" i="0" u="none" strike="noStrike" dirty="0">
                        <a:solidFill>
                          <a:srgbClr val="000000"/>
                        </a:solidFill>
                        <a:effectLst/>
                        <a:latin typeface="+mj-lt"/>
                      </a:endParaRPr>
                    </a:p>
                  </a:txBody>
                  <a:tcPr marL="9525" marR="9525" marT="9525" marB="0"/>
                </a:tc>
                <a:tc>
                  <a:txBody>
                    <a:bodyPr/>
                    <a:lstStyle/>
                    <a:p>
                      <a:r>
                        <a:rPr lang="en-GB" sz="1100" dirty="0" smtClean="0">
                          <a:latin typeface="+mj-lt"/>
                        </a:rPr>
                        <a:t>NA</a:t>
                      </a:r>
                      <a:endParaRPr lang="en-GB" sz="1100" dirty="0">
                        <a:latin typeface="+mj-lt"/>
                      </a:endParaRPr>
                    </a:p>
                  </a:txBody>
                  <a:tcPr/>
                </a:tc>
                <a:tc>
                  <a:txBody>
                    <a:bodyPr/>
                    <a:lstStyle/>
                    <a:p>
                      <a:r>
                        <a:rPr lang="en-GB" sz="1100" dirty="0" smtClean="0">
                          <a:latin typeface="+mj-lt"/>
                        </a:rPr>
                        <a:t>NA</a:t>
                      </a:r>
                      <a:endParaRPr lang="en-GB" sz="1100" dirty="0">
                        <a:latin typeface="+mj-lt"/>
                      </a:endParaRPr>
                    </a:p>
                  </a:txBody>
                  <a:tcPr/>
                </a:tc>
                <a:tc>
                  <a:txBody>
                    <a:bodyPr/>
                    <a:lstStyle/>
                    <a:p>
                      <a:r>
                        <a:rPr lang="en-GB" sz="1100" dirty="0" smtClean="0">
                          <a:latin typeface="+mj-lt"/>
                        </a:rPr>
                        <a:t>NA</a:t>
                      </a:r>
                      <a:endParaRPr lang="en-GB" sz="1100" dirty="0">
                        <a:latin typeface="+mj-lt"/>
                      </a:endParaRPr>
                    </a:p>
                  </a:txBody>
                  <a:tcPr/>
                </a:tc>
                <a:tc>
                  <a:txBody>
                    <a:bodyPr/>
                    <a:lstStyle/>
                    <a:p>
                      <a:r>
                        <a:rPr lang="en-GB" sz="1100" dirty="0" smtClean="0">
                          <a:latin typeface="+mj-lt"/>
                        </a:rPr>
                        <a:t>NA</a:t>
                      </a:r>
                      <a:endParaRPr lang="en-GB" sz="1100" dirty="0">
                        <a:latin typeface="+mj-lt"/>
                      </a:endParaRPr>
                    </a:p>
                  </a:txBody>
                  <a:tcPr/>
                </a:tc>
              </a:tr>
            </a:tbl>
          </a:graphicData>
        </a:graphic>
      </p:graphicFrame>
      <p:sp>
        <p:nvSpPr>
          <p:cNvPr id="3" name="TextBox 2"/>
          <p:cNvSpPr txBox="1"/>
          <p:nvPr/>
        </p:nvSpPr>
        <p:spPr>
          <a:xfrm>
            <a:off x="1225258" y="6023029"/>
            <a:ext cx="7560840" cy="646331"/>
          </a:xfrm>
          <a:prstGeom prst="rect">
            <a:avLst/>
          </a:prstGeom>
          <a:noFill/>
        </p:spPr>
        <p:txBody>
          <a:bodyPr wrap="square" rtlCol="0">
            <a:spAutoFit/>
          </a:bodyPr>
          <a:lstStyle/>
          <a:p>
            <a:r>
              <a:rPr lang="en-GB" dirty="0" smtClean="0"/>
              <a:t>*r2 value between proxy SNP in Human-exome chip and previously reported SNP is presented in final column</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21</a:t>
            </a:fld>
            <a:endParaRPr lang="en-GB"/>
          </a:p>
        </p:txBody>
      </p:sp>
    </p:spTree>
    <p:extLst>
      <p:ext uri="{BB962C8B-B14F-4D97-AF65-F5344CB8AC3E}">
        <p14:creationId xmlns:p14="http://schemas.microsoft.com/office/powerpoint/2010/main" val="33226020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71400"/>
            <a:ext cx="7498080" cy="1143000"/>
          </a:xfrm>
        </p:spPr>
        <p:txBody>
          <a:bodyPr>
            <a:normAutofit fontScale="90000"/>
          </a:bodyPr>
          <a:lstStyle/>
          <a:p>
            <a:r>
              <a:rPr lang="en-GB" dirty="0" smtClean="0"/>
              <a:t>Results: Novel signals for follow-up?</a:t>
            </a:r>
            <a:endParaRPr lang="en-GB" dirty="0"/>
          </a:p>
        </p:txBody>
      </p:sp>
      <p:graphicFrame>
        <p:nvGraphicFramePr>
          <p:cNvPr id="27" name="Table 26"/>
          <p:cNvGraphicFramePr>
            <a:graphicFrameLocks noGrp="1"/>
          </p:cNvGraphicFramePr>
          <p:nvPr>
            <p:extLst>
              <p:ext uri="{D42A27DB-BD31-4B8C-83A1-F6EECF244321}">
                <p14:modId xmlns:p14="http://schemas.microsoft.com/office/powerpoint/2010/main" val="2176503558"/>
              </p:ext>
            </p:extLst>
          </p:nvPr>
        </p:nvGraphicFramePr>
        <p:xfrm>
          <a:off x="1276185" y="842624"/>
          <a:ext cx="7176222" cy="4928235"/>
        </p:xfrm>
        <a:graphic>
          <a:graphicData uri="http://schemas.openxmlformats.org/drawingml/2006/table">
            <a:tbl>
              <a:tblPr firstRow="1" bandRow="1">
                <a:tableStyleId>{5C22544A-7EE6-4342-B048-85BDC9FD1C3A}</a:tableStyleId>
              </a:tblPr>
              <a:tblGrid>
                <a:gridCol w="660717"/>
                <a:gridCol w="600393"/>
                <a:gridCol w="1043146"/>
                <a:gridCol w="855663"/>
                <a:gridCol w="694119"/>
                <a:gridCol w="674033"/>
                <a:gridCol w="720080"/>
                <a:gridCol w="910166"/>
                <a:gridCol w="1017905"/>
              </a:tblGrid>
              <a:tr h="513184">
                <a:tc>
                  <a:txBody>
                    <a:bodyPr/>
                    <a:lstStyle/>
                    <a:p>
                      <a:r>
                        <a:rPr lang="en-GB" sz="1200" dirty="0" smtClean="0"/>
                        <a:t>Loci</a:t>
                      </a:r>
                      <a:endParaRPr lang="en-GB" sz="1200" dirty="0"/>
                    </a:p>
                  </a:txBody>
                  <a:tcPr/>
                </a:tc>
                <a:tc>
                  <a:txBody>
                    <a:bodyPr/>
                    <a:lstStyle/>
                    <a:p>
                      <a:r>
                        <a:rPr lang="en-GB" sz="1200" dirty="0" smtClean="0"/>
                        <a:t>Trait</a:t>
                      </a:r>
                      <a:endParaRPr lang="en-GB" sz="1200" dirty="0"/>
                    </a:p>
                  </a:txBody>
                  <a:tcPr/>
                </a:tc>
                <a:tc>
                  <a:txBody>
                    <a:bodyPr/>
                    <a:lstStyle/>
                    <a:p>
                      <a:r>
                        <a:rPr lang="en-GB" sz="1200" dirty="0" smtClean="0"/>
                        <a:t>SNP ID</a:t>
                      </a:r>
                      <a:endParaRPr lang="en-GB" sz="1200" dirty="0"/>
                    </a:p>
                  </a:txBody>
                  <a:tcPr/>
                </a:tc>
                <a:tc>
                  <a:txBody>
                    <a:bodyPr/>
                    <a:lstStyle/>
                    <a:p>
                      <a:r>
                        <a:rPr lang="en-GB" sz="1200" dirty="0" err="1" smtClean="0"/>
                        <a:t>Chr:Pos</a:t>
                      </a:r>
                      <a:endParaRPr lang="en-GB" sz="1200" dirty="0"/>
                    </a:p>
                  </a:txBody>
                  <a:tcPr/>
                </a:tc>
                <a:tc>
                  <a:txBody>
                    <a:bodyPr/>
                    <a:lstStyle/>
                    <a:p>
                      <a:r>
                        <a:rPr lang="en-GB" sz="1200" dirty="0" err="1" smtClean="0"/>
                        <a:t>Ref:Alt</a:t>
                      </a:r>
                      <a:endParaRPr lang="en-GB" sz="1200" dirty="0"/>
                    </a:p>
                  </a:txBody>
                  <a:tcPr/>
                </a:tc>
                <a:tc>
                  <a:txBody>
                    <a:bodyPr/>
                    <a:lstStyle/>
                    <a:p>
                      <a:r>
                        <a:rPr lang="en-GB" sz="1200" dirty="0" smtClean="0"/>
                        <a:t>Beta</a:t>
                      </a:r>
                      <a:endParaRPr lang="en-GB" sz="1200" dirty="0"/>
                    </a:p>
                  </a:txBody>
                  <a:tcPr/>
                </a:tc>
                <a:tc>
                  <a:txBody>
                    <a:bodyPr/>
                    <a:lstStyle/>
                    <a:p>
                      <a:r>
                        <a:rPr lang="en-GB" sz="1200" dirty="0" err="1" smtClean="0"/>
                        <a:t>PooledMAF</a:t>
                      </a:r>
                      <a:endParaRPr lang="en-GB" sz="1200" dirty="0"/>
                    </a:p>
                  </a:txBody>
                  <a:tcPr/>
                </a:tc>
                <a:tc>
                  <a:txBody>
                    <a:bodyPr/>
                    <a:lstStyle/>
                    <a:p>
                      <a:r>
                        <a:rPr lang="en-GB" sz="1200" dirty="0" smtClean="0"/>
                        <a:t>P</a:t>
                      </a:r>
                      <a:r>
                        <a:rPr lang="en-GB" sz="1200" baseline="0" dirty="0" smtClean="0"/>
                        <a:t> </a:t>
                      </a:r>
                      <a:r>
                        <a:rPr lang="en-GB" sz="1200" dirty="0" smtClean="0"/>
                        <a:t>value </a:t>
                      </a:r>
                      <a:r>
                        <a:rPr lang="en-GB" sz="1100" dirty="0" smtClean="0"/>
                        <a:t>(not </a:t>
                      </a:r>
                      <a:r>
                        <a:rPr lang="el-GR" sz="1100" dirty="0" smtClean="0">
                          <a:latin typeface="Calibri" panose="020F0502020204030204" pitchFamily="34" charset="0"/>
                        </a:rPr>
                        <a:t>λ</a:t>
                      </a:r>
                      <a:r>
                        <a:rPr lang="en-GB" sz="1100" dirty="0" smtClean="0"/>
                        <a:t> corrected)</a:t>
                      </a:r>
                      <a:endParaRPr lang="en-GB" sz="1100" dirty="0"/>
                    </a:p>
                  </a:txBody>
                  <a:tcPr/>
                </a:tc>
                <a:tc>
                  <a:txBody>
                    <a:bodyPr/>
                    <a:lstStyle/>
                    <a:p>
                      <a:r>
                        <a:rPr lang="en-GB" sz="1000" dirty="0" smtClean="0"/>
                        <a:t>Consequence</a:t>
                      </a:r>
                      <a:endParaRPr lang="en-GB" sz="1000" dirty="0"/>
                    </a:p>
                  </a:txBody>
                  <a:tcPr/>
                </a:tc>
              </a:tr>
              <a:tr h="309736">
                <a:tc>
                  <a:txBody>
                    <a:bodyPr/>
                    <a:lstStyle/>
                    <a:p>
                      <a:pPr algn="ctr"/>
                      <a:r>
                        <a:rPr lang="en-GB" sz="1100" b="0" i="1" dirty="0" smtClean="0">
                          <a:latin typeface="+mj-lt"/>
                        </a:rPr>
                        <a:t>GPR101</a:t>
                      </a:r>
                      <a:endParaRPr lang="en-GB" sz="1100" b="0" i="1" dirty="0">
                        <a:latin typeface="+mj-lt"/>
                      </a:endParaRPr>
                    </a:p>
                  </a:txBody>
                  <a:tcPr/>
                </a:tc>
                <a:tc>
                  <a:txBody>
                    <a:bodyPr/>
                    <a:lstStyle/>
                    <a:p>
                      <a:r>
                        <a:rPr lang="en-GB" sz="1100" dirty="0" smtClean="0">
                          <a:latin typeface="+mj-lt"/>
                        </a:rPr>
                        <a:t>CPD &amp; PY</a:t>
                      </a:r>
                      <a:endParaRPr lang="en-GB" sz="1100" dirty="0">
                        <a:latin typeface="+mj-lt"/>
                      </a:endParaRPr>
                    </a:p>
                  </a:txBody>
                  <a:tcPr/>
                </a:tc>
                <a:tc>
                  <a:txBody>
                    <a:bodyPr/>
                    <a:lstStyle/>
                    <a:p>
                      <a:pPr lvl="0" algn="ctr"/>
                      <a:r>
                        <a:rPr lang="en-GB" sz="1100" dirty="0" smtClean="0">
                          <a:latin typeface="+mj-lt"/>
                        </a:rPr>
                        <a:t>exm1659559 (rs1190736)</a:t>
                      </a:r>
                    </a:p>
                  </a:txBody>
                  <a:tcPr/>
                </a:tc>
                <a:tc>
                  <a:txBody>
                    <a:bodyPr/>
                    <a:lstStyle/>
                    <a:p>
                      <a:pPr lvl="0" algn="l" fontAlgn="b"/>
                      <a:r>
                        <a:rPr lang="en-GB" sz="1100" b="0" i="0" u="none" strike="noStrike" dirty="0" smtClean="0">
                          <a:solidFill>
                            <a:srgbClr val="000000"/>
                          </a:solidFill>
                          <a:effectLst/>
                          <a:latin typeface="+mj-lt"/>
                        </a:rPr>
                        <a:t>X:136113464</a:t>
                      </a:r>
                    </a:p>
                  </a:txBody>
                  <a:tcPr marL="9525" marR="9525" marT="9525" marB="0"/>
                </a:tc>
                <a:tc>
                  <a:txBody>
                    <a:bodyPr/>
                    <a:lstStyle/>
                    <a:p>
                      <a:r>
                        <a:rPr lang="en-GB" sz="1100" dirty="0" smtClean="0">
                          <a:latin typeface="+mj-lt"/>
                        </a:rPr>
                        <a:t>C&gt;A</a:t>
                      </a:r>
                      <a:endParaRPr lang="en-GB" sz="1100" dirty="0">
                        <a:latin typeface="+mj-lt"/>
                      </a:endParaRPr>
                    </a:p>
                  </a:txBody>
                  <a:tcPr/>
                </a:tc>
                <a:tc>
                  <a:txBody>
                    <a:bodyPr/>
                    <a:lstStyle/>
                    <a:p>
                      <a:r>
                        <a:rPr lang="en-GB" sz="1100" dirty="0" smtClean="0">
                          <a:latin typeface="+mj-lt"/>
                        </a:rPr>
                        <a:t>-0.027 &amp; -0.022</a:t>
                      </a:r>
                    </a:p>
                  </a:txBody>
                  <a:tcPr/>
                </a:tc>
                <a:tc>
                  <a:txBody>
                    <a:bodyPr/>
                    <a:lstStyle/>
                    <a:p>
                      <a:r>
                        <a:rPr lang="en-GB" sz="1100" dirty="0" smtClean="0">
                          <a:latin typeface="+mj-lt"/>
                        </a:rPr>
                        <a:t>0.36 &amp; 0.39</a:t>
                      </a:r>
                    </a:p>
                  </a:txBody>
                  <a:tcPr/>
                </a:tc>
                <a:tc>
                  <a:txBody>
                    <a:bodyPr/>
                    <a:lstStyle/>
                    <a:p>
                      <a:r>
                        <a:rPr lang="en-GB" sz="1100" b="1" dirty="0" smtClean="0">
                          <a:solidFill>
                            <a:srgbClr val="FF0000"/>
                          </a:solidFill>
                          <a:latin typeface="+mj-lt"/>
                        </a:rPr>
                        <a:t>1.40e-11 </a:t>
                      </a:r>
                      <a:r>
                        <a:rPr lang="en-GB" sz="1100" b="0" dirty="0" smtClean="0">
                          <a:solidFill>
                            <a:schemeClr val="tx1"/>
                          </a:solidFill>
                          <a:latin typeface="+mj-lt"/>
                        </a:rPr>
                        <a:t>&amp;</a:t>
                      </a:r>
                      <a:r>
                        <a:rPr lang="en-GB" sz="1100" b="1" dirty="0" smtClean="0">
                          <a:solidFill>
                            <a:srgbClr val="FF0000"/>
                          </a:solidFill>
                          <a:latin typeface="+mj-lt"/>
                        </a:rPr>
                        <a:t> 4.98e-09</a:t>
                      </a:r>
                    </a:p>
                  </a:txBody>
                  <a:tcPr/>
                </a:tc>
                <a:tc>
                  <a:txBody>
                    <a:bodyPr/>
                    <a:lstStyle/>
                    <a:p>
                      <a:r>
                        <a:rPr lang="en-GB" sz="1100" b="0" dirty="0" smtClean="0">
                          <a:solidFill>
                            <a:schemeClr val="tx1"/>
                          </a:solidFill>
                          <a:latin typeface="+mj-lt"/>
                        </a:rPr>
                        <a:t>missense</a:t>
                      </a:r>
                    </a:p>
                  </a:txBody>
                  <a:tcPr/>
                </a:tc>
              </a:tr>
              <a:tr h="179432">
                <a:tc>
                  <a:txBody>
                    <a:bodyPr/>
                    <a:lstStyle/>
                    <a:p>
                      <a:pPr algn="ctr"/>
                      <a:r>
                        <a:rPr lang="en-GB" sz="1100" b="0" i="1" dirty="0" smtClean="0">
                          <a:latin typeface="+mj-lt"/>
                        </a:rPr>
                        <a:t>ATF6</a:t>
                      </a:r>
                    </a:p>
                  </a:txBody>
                  <a:tcPr/>
                </a:tc>
                <a:tc>
                  <a:txBody>
                    <a:bodyPr/>
                    <a:lstStyle/>
                    <a:p>
                      <a:r>
                        <a:rPr lang="en-GB" sz="1100" dirty="0" smtClean="0">
                          <a:latin typeface="+mj-lt"/>
                        </a:rPr>
                        <a:t>CPD</a:t>
                      </a:r>
                      <a:endParaRPr lang="en-GB" sz="1100" dirty="0">
                        <a:latin typeface="+mj-lt"/>
                      </a:endParaRPr>
                    </a:p>
                  </a:txBody>
                  <a:tcPr/>
                </a:tc>
                <a:tc>
                  <a:txBody>
                    <a:bodyPr/>
                    <a:lstStyle/>
                    <a:p>
                      <a:pPr lvl="0" algn="ctr"/>
                      <a:r>
                        <a:rPr lang="en-GB" sz="1100" dirty="0" smtClean="0">
                          <a:latin typeface="+mj-lt"/>
                        </a:rPr>
                        <a:t>exm118559 (rs141611945)</a:t>
                      </a:r>
                    </a:p>
                  </a:txBody>
                  <a:tcPr/>
                </a:tc>
                <a:tc>
                  <a:txBody>
                    <a:bodyPr/>
                    <a:lstStyle/>
                    <a:p>
                      <a:pPr lvl="0" algn="l" fontAlgn="b"/>
                      <a:r>
                        <a:rPr lang="en-GB" sz="1100" b="0" i="0" u="none" strike="noStrike" dirty="0" smtClean="0">
                          <a:solidFill>
                            <a:schemeClr val="tx1"/>
                          </a:solidFill>
                          <a:effectLst/>
                          <a:latin typeface="+mj-lt"/>
                        </a:rPr>
                        <a:t>1:161771868</a:t>
                      </a:r>
                    </a:p>
                  </a:txBody>
                  <a:tcPr marL="9525" marR="9525" marT="9525" marB="0"/>
                </a:tc>
                <a:tc>
                  <a:txBody>
                    <a:bodyPr/>
                    <a:lstStyle/>
                    <a:p>
                      <a:r>
                        <a:rPr lang="en-GB" sz="1100" dirty="0" smtClean="0">
                          <a:solidFill>
                            <a:schemeClr val="tx1"/>
                          </a:solidFill>
                          <a:latin typeface="+mj-lt"/>
                        </a:rPr>
                        <a:t>A&gt;G</a:t>
                      </a:r>
                      <a:endParaRPr lang="en-GB" sz="1100" dirty="0">
                        <a:solidFill>
                          <a:schemeClr val="tx1"/>
                        </a:solidFill>
                        <a:latin typeface="+mj-lt"/>
                      </a:endParaRPr>
                    </a:p>
                  </a:txBody>
                  <a:tcPr/>
                </a:tc>
                <a:tc>
                  <a:txBody>
                    <a:bodyPr/>
                    <a:lstStyle/>
                    <a:p>
                      <a:r>
                        <a:rPr lang="en-GB" sz="1100" dirty="0" smtClean="0">
                          <a:solidFill>
                            <a:schemeClr val="tx1"/>
                          </a:solidFill>
                          <a:latin typeface="+mj-lt"/>
                        </a:rPr>
                        <a:t>1.707</a:t>
                      </a:r>
                    </a:p>
                  </a:txBody>
                  <a:tcPr/>
                </a:tc>
                <a:tc>
                  <a:txBody>
                    <a:bodyPr/>
                    <a:lstStyle/>
                    <a:p>
                      <a:r>
                        <a:rPr lang="en-GB" sz="1100" dirty="0" smtClean="0">
                          <a:solidFill>
                            <a:schemeClr val="tx1"/>
                          </a:solidFill>
                          <a:latin typeface="+mj-lt"/>
                        </a:rPr>
                        <a:t>MAC=9 (~113k)</a:t>
                      </a:r>
                      <a:endParaRPr lang="en-GB" sz="1100" dirty="0">
                        <a:solidFill>
                          <a:schemeClr val="tx1"/>
                        </a:solidFill>
                        <a:latin typeface="+mj-lt"/>
                      </a:endParaRPr>
                    </a:p>
                  </a:txBody>
                  <a:tcPr/>
                </a:tc>
                <a:tc>
                  <a:txBody>
                    <a:bodyPr/>
                    <a:lstStyle/>
                    <a:p>
                      <a:r>
                        <a:rPr lang="en-GB" sz="1100" dirty="0" smtClean="0">
                          <a:solidFill>
                            <a:schemeClr val="tx1"/>
                          </a:solidFill>
                          <a:latin typeface="+mj-lt"/>
                        </a:rPr>
                        <a:t>2.95e-07</a:t>
                      </a:r>
                    </a:p>
                  </a:txBody>
                  <a:tcPr/>
                </a:tc>
                <a:tc>
                  <a:txBody>
                    <a:bodyPr/>
                    <a:lstStyle/>
                    <a:p>
                      <a:r>
                        <a:rPr lang="en-GB" sz="1100" dirty="0" smtClean="0">
                          <a:solidFill>
                            <a:schemeClr val="tx1"/>
                          </a:solidFill>
                          <a:latin typeface="+mj-lt"/>
                        </a:rPr>
                        <a:t>missense</a:t>
                      </a:r>
                      <a:endParaRPr lang="en-GB" sz="1100" dirty="0">
                        <a:solidFill>
                          <a:schemeClr val="tx1"/>
                        </a:solidFill>
                        <a:latin typeface="+mj-lt"/>
                      </a:endParaRPr>
                    </a:p>
                  </a:txBody>
                  <a:tcPr/>
                </a:tc>
              </a:tr>
              <a:tr h="121136">
                <a:tc>
                  <a:txBody>
                    <a:bodyPr/>
                    <a:lstStyle/>
                    <a:p>
                      <a:pPr algn="ctr" fontAlgn="b"/>
                      <a:r>
                        <a:rPr lang="en-GB" sz="1100" b="0" i="1" u="none" strike="noStrike" dirty="0" smtClean="0">
                          <a:solidFill>
                            <a:srgbClr val="000000"/>
                          </a:solidFill>
                          <a:effectLst/>
                          <a:latin typeface="+mj-lt"/>
                        </a:rPr>
                        <a:t>CNNM2</a:t>
                      </a:r>
                      <a:endParaRPr lang="en-GB" sz="1100" b="0" i="1" u="none" strike="noStrike" dirty="0">
                        <a:solidFill>
                          <a:srgbClr val="000000"/>
                        </a:solidFill>
                        <a:effectLst/>
                        <a:latin typeface="+mj-lt"/>
                      </a:endParaRP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lvl="0" algn="ctr" fontAlgn="b"/>
                      <a:r>
                        <a:rPr lang="en-GB" sz="1100" b="0" i="0" u="none" strike="noStrike" dirty="0" smtClean="0">
                          <a:solidFill>
                            <a:srgbClr val="000000"/>
                          </a:solidFill>
                          <a:effectLst/>
                          <a:latin typeface="+mj-lt"/>
                        </a:rPr>
                        <a:t>exm-rs7914558 (</a:t>
                      </a:r>
                      <a:r>
                        <a:rPr kumimoji="0" lang="en-GB" sz="1100" b="0" i="0" u="none" strike="noStrike" kern="1200" dirty="0" smtClean="0">
                          <a:solidFill>
                            <a:schemeClr val="tx1"/>
                          </a:solidFill>
                          <a:effectLst/>
                          <a:latin typeface="+mn-lt"/>
                          <a:ea typeface="+mn-ea"/>
                          <a:cs typeface="+mn-cs"/>
                        </a:rPr>
                        <a:t>rs7914558</a:t>
                      </a:r>
                      <a:r>
                        <a:rPr lang="en-GB" sz="1100" b="0" i="0" u="none" strike="noStrike" dirty="0" smtClean="0">
                          <a:solidFill>
                            <a:srgbClr val="000000"/>
                          </a:solidFill>
                          <a:effectLst/>
                          <a:latin typeface="+mj-lt"/>
                        </a:rPr>
                        <a:t>)</a:t>
                      </a:r>
                    </a:p>
                  </a:txBody>
                  <a:tcPr marL="9525" marR="9525" marT="9525" marB="0"/>
                </a:tc>
                <a:tc>
                  <a:txBody>
                    <a:bodyPr/>
                    <a:lstStyle/>
                    <a:p>
                      <a:pPr lvl="0" algn="l" fontAlgn="b"/>
                      <a:r>
                        <a:rPr lang="en-GB" sz="1100" b="0" i="0" u="none" strike="noStrike" dirty="0" smtClean="0">
                          <a:solidFill>
                            <a:schemeClr val="tx1"/>
                          </a:solidFill>
                          <a:effectLst/>
                          <a:latin typeface="+mj-lt"/>
                        </a:rPr>
                        <a:t>10:104775908</a:t>
                      </a:r>
                    </a:p>
                  </a:txBody>
                  <a:tcPr marL="9525" marR="9525" marT="9525" marB="0"/>
                </a:tc>
                <a:tc>
                  <a:txBody>
                    <a:bodyPr/>
                    <a:lstStyle/>
                    <a:p>
                      <a:r>
                        <a:rPr lang="en-GB" sz="1100" dirty="0" smtClean="0">
                          <a:solidFill>
                            <a:schemeClr val="tx1"/>
                          </a:solidFill>
                          <a:latin typeface="+mj-lt"/>
                        </a:rPr>
                        <a:t>G&gt;A</a:t>
                      </a:r>
                      <a:endParaRPr lang="en-GB" sz="1100" dirty="0">
                        <a:solidFill>
                          <a:schemeClr val="tx1"/>
                        </a:solidFill>
                        <a:latin typeface="+mj-lt"/>
                      </a:endParaRPr>
                    </a:p>
                  </a:txBody>
                  <a:tcPr/>
                </a:tc>
                <a:tc>
                  <a:txBody>
                    <a:bodyPr/>
                    <a:lstStyle/>
                    <a:p>
                      <a:r>
                        <a:rPr lang="en-GB" sz="1100" dirty="0" smtClean="0">
                          <a:solidFill>
                            <a:schemeClr val="tx1"/>
                          </a:solidFill>
                          <a:latin typeface="+mj-lt"/>
                        </a:rPr>
                        <a:t>0.0122</a:t>
                      </a:r>
                    </a:p>
                  </a:txBody>
                  <a:tcPr/>
                </a:tc>
                <a:tc>
                  <a:txBody>
                    <a:bodyPr/>
                    <a:lstStyle/>
                    <a:p>
                      <a:r>
                        <a:rPr lang="en-GB" sz="1100" dirty="0" smtClean="0">
                          <a:solidFill>
                            <a:schemeClr val="tx1"/>
                          </a:solidFill>
                          <a:latin typeface="+mj-lt"/>
                        </a:rPr>
                        <a:t>0.397</a:t>
                      </a:r>
                    </a:p>
                  </a:txBody>
                  <a:tcPr/>
                </a:tc>
                <a:tc>
                  <a:txBody>
                    <a:bodyPr/>
                    <a:lstStyle/>
                    <a:p>
                      <a:r>
                        <a:rPr lang="en-GB" sz="1100" b="1" dirty="0" smtClean="0">
                          <a:solidFill>
                            <a:srgbClr val="FF0000"/>
                          </a:solidFill>
                          <a:latin typeface="+mj-lt"/>
                        </a:rPr>
                        <a:t>1.94e-10</a:t>
                      </a:r>
                    </a:p>
                  </a:txBody>
                  <a:tcPr/>
                </a:tc>
                <a:tc>
                  <a:txBody>
                    <a:bodyPr/>
                    <a:lstStyle/>
                    <a:p>
                      <a:r>
                        <a:rPr lang="en-GB" sz="1100" b="0" i="0" dirty="0" err="1" smtClean="0">
                          <a:solidFill>
                            <a:schemeClr val="tx1"/>
                          </a:solidFill>
                          <a:latin typeface="+mj-lt"/>
                        </a:rPr>
                        <a:t>intronic</a:t>
                      </a:r>
                      <a:endParaRPr lang="en-GB" sz="1100" b="0" i="0" dirty="0">
                        <a:solidFill>
                          <a:schemeClr val="tx1"/>
                        </a:solidFill>
                        <a:latin typeface="+mj-lt"/>
                      </a:endParaRPr>
                    </a:p>
                  </a:txBody>
                  <a:tcPr/>
                </a:tc>
              </a:tr>
              <a:tr h="198120">
                <a:tc>
                  <a:txBody>
                    <a:bodyPr/>
                    <a:lstStyle/>
                    <a:p>
                      <a:pPr algn="ctr" fontAlgn="b"/>
                      <a:r>
                        <a:rPr lang="en-GB" sz="1100" b="0" i="1" u="none" strike="noStrike" dirty="0" smtClean="0">
                          <a:solidFill>
                            <a:srgbClr val="000000"/>
                          </a:solidFill>
                          <a:effectLst/>
                          <a:latin typeface="+mj-lt"/>
                        </a:rPr>
                        <a:t>TMEM182-POU3F3</a:t>
                      </a:r>
                      <a:endParaRPr lang="en-GB" sz="1100" b="0" i="1" u="none" strike="noStrike" dirty="0">
                        <a:solidFill>
                          <a:srgbClr val="000000"/>
                        </a:solidFill>
                        <a:effectLst/>
                        <a:latin typeface="+mj-lt"/>
                      </a:endParaRP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lvl="0" algn="ctr" fontAlgn="b"/>
                      <a:r>
                        <a:rPr lang="en-GB" sz="1100" b="0" i="0" u="none" strike="noStrike" dirty="0" smtClean="0">
                          <a:solidFill>
                            <a:srgbClr val="000000"/>
                          </a:solidFill>
                          <a:effectLst/>
                          <a:latin typeface="+mj-lt"/>
                        </a:rPr>
                        <a:t>rs12616219 </a:t>
                      </a:r>
                    </a:p>
                    <a:p>
                      <a:pPr lvl="0" algn="ctr" fontAlgn="b"/>
                      <a:r>
                        <a:rPr lang="en-GB" sz="1100" b="0" i="0" u="none" strike="noStrike" dirty="0" smtClean="0">
                          <a:solidFill>
                            <a:srgbClr val="FF0000"/>
                          </a:solidFill>
                          <a:effectLst/>
                          <a:latin typeface="+mj-lt"/>
                        </a:rPr>
                        <a:t>(non</a:t>
                      </a:r>
                      <a:r>
                        <a:rPr lang="en-GB" sz="1100" b="0" i="0" u="none" strike="noStrike" baseline="0" dirty="0" smtClean="0">
                          <a:solidFill>
                            <a:srgbClr val="FF0000"/>
                          </a:solidFill>
                          <a:effectLst/>
                          <a:latin typeface="+mj-lt"/>
                        </a:rPr>
                        <a:t> </a:t>
                      </a:r>
                      <a:r>
                        <a:rPr lang="en-GB" sz="1100" b="0" i="0" u="none" strike="noStrike" dirty="0" smtClean="0">
                          <a:solidFill>
                            <a:srgbClr val="FF0000"/>
                          </a:solidFill>
                          <a:effectLst/>
                          <a:latin typeface="+mj-lt"/>
                        </a:rPr>
                        <a:t>H-Ex)</a:t>
                      </a:r>
                    </a:p>
                  </a:txBody>
                  <a:tcPr marL="9525" marR="9525" marT="9525" marB="0"/>
                </a:tc>
                <a:tc>
                  <a:txBody>
                    <a:bodyPr/>
                    <a:lstStyle/>
                    <a:p>
                      <a:pPr lvl="0" algn="l" fontAlgn="b"/>
                      <a:r>
                        <a:rPr lang="en-GB" sz="1100" b="0" i="0" u="none" strike="noStrike" dirty="0" smtClean="0">
                          <a:solidFill>
                            <a:schemeClr val="tx1"/>
                          </a:solidFill>
                          <a:effectLst/>
                          <a:latin typeface="+mj-lt"/>
                        </a:rPr>
                        <a:t>2:104352495</a:t>
                      </a:r>
                    </a:p>
                    <a:p>
                      <a:pPr lvl="0" algn="l" fontAlgn="b"/>
                      <a:r>
                        <a:rPr lang="en-GB" sz="900" b="0" i="0" u="none" strike="noStrike" dirty="0" smtClean="0">
                          <a:solidFill>
                            <a:schemeClr val="tx1"/>
                          </a:solidFill>
                          <a:effectLst/>
                          <a:latin typeface="+mj-lt"/>
                        </a:rPr>
                        <a:t>(rs9308868)</a:t>
                      </a:r>
                    </a:p>
                  </a:txBody>
                  <a:tcPr marL="9525" marR="9525" marT="9525" marB="0"/>
                </a:tc>
                <a:tc>
                  <a:txBody>
                    <a:bodyPr/>
                    <a:lstStyle/>
                    <a:p>
                      <a:r>
                        <a:rPr lang="en-GB" sz="1100" dirty="0" smtClean="0">
                          <a:solidFill>
                            <a:schemeClr val="tx1"/>
                          </a:solidFill>
                          <a:latin typeface="+mj-lt"/>
                        </a:rPr>
                        <a:t>C&gt;A</a:t>
                      </a:r>
                      <a:endParaRPr lang="en-GB" sz="1100" dirty="0">
                        <a:solidFill>
                          <a:schemeClr val="tx1"/>
                        </a:solidFill>
                        <a:latin typeface="+mj-lt"/>
                      </a:endParaRPr>
                    </a:p>
                  </a:txBody>
                  <a:tcPr/>
                </a:tc>
                <a:tc>
                  <a:txBody>
                    <a:bodyPr/>
                    <a:lstStyle/>
                    <a:p>
                      <a:r>
                        <a:rPr lang="en-GB" sz="1100" dirty="0" smtClean="0">
                          <a:solidFill>
                            <a:schemeClr val="tx1"/>
                          </a:solidFill>
                          <a:latin typeface="+mj-lt"/>
                        </a:rPr>
                        <a:t>-0.046</a:t>
                      </a:r>
                      <a:endParaRPr lang="en-GB" sz="1100" dirty="0">
                        <a:solidFill>
                          <a:schemeClr val="tx1"/>
                        </a:solidFill>
                        <a:latin typeface="+mj-lt"/>
                      </a:endParaRPr>
                    </a:p>
                  </a:txBody>
                  <a:tcPr/>
                </a:tc>
                <a:tc>
                  <a:txBody>
                    <a:bodyPr/>
                    <a:lstStyle/>
                    <a:p>
                      <a:r>
                        <a:rPr lang="en-GB" sz="1100" dirty="0" smtClean="0">
                          <a:solidFill>
                            <a:schemeClr val="tx1"/>
                          </a:solidFill>
                          <a:latin typeface="+mj-lt"/>
                        </a:rPr>
                        <a:t>0.194</a:t>
                      </a:r>
                    </a:p>
                  </a:txBody>
                  <a:tcPr/>
                </a:tc>
                <a:tc>
                  <a:txBody>
                    <a:bodyPr/>
                    <a:lstStyle/>
                    <a:p>
                      <a:r>
                        <a:rPr lang="en-GB" sz="1100" dirty="0" smtClean="0">
                          <a:solidFill>
                            <a:schemeClr val="tx1"/>
                          </a:solidFill>
                          <a:latin typeface="+mj-lt"/>
                        </a:rPr>
                        <a:t>5.49e-08</a:t>
                      </a:r>
                    </a:p>
                    <a:p>
                      <a:r>
                        <a:rPr lang="en-GB" sz="900" dirty="0" smtClean="0">
                          <a:solidFill>
                            <a:schemeClr val="tx1"/>
                          </a:solidFill>
                          <a:latin typeface="+mj-lt"/>
                        </a:rPr>
                        <a:t>(4.9e-04)</a:t>
                      </a:r>
                    </a:p>
                  </a:txBody>
                  <a:tcPr/>
                </a:tc>
                <a:tc>
                  <a:txBody>
                    <a:bodyPr/>
                    <a:lstStyle/>
                    <a:p>
                      <a:r>
                        <a:rPr lang="en-GB" sz="1100" dirty="0" smtClean="0">
                          <a:solidFill>
                            <a:schemeClr val="tx1"/>
                          </a:solidFill>
                          <a:latin typeface="+mj-lt"/>
                        </a:rPr>
                        <a:t>intergenic</a:t>
                      </a:r>
                      <a:endParaRPr lang="en-GB" sz="1100" dirty="0">
                        <a:solidFill>
                          <a:schemeClr val="tx1"/>
                        </a:solidFill>
                        <a:latin typeface="+mj-lt"/>
                      </a:endParaRPr>
                    </a:p>
                  </a:txBody>
                  <a:tcPr/>
                </a:tc>
              </a:tr>
              <a:tr h="198120">
                <a:tc>
                  <a:txBody>
                    <a:bodyPr/>
                    <a:lstStyle/>
                    <a:p>
                      <a:pPr algn="ctr" fontAlgn="b"/>
                      <a:r>
                        <a:rPr lang="en-GB" sz="1100" b="0" i="1" u="none" strike="noStrike" dirty="0" smtClean="0">
                          <a:solidFill>
                            <a:srgbClr val="000000"/>
                          </a:solidFill>
                          <a:effectLst/>
                          <a:latin typeface="+mj-lt"/>
                        </a:rPr>
                        <a:t>BCL11A</a:t>
                      </a:r>
                      <a:endParaRPr lang="en-GB" sz="1100" b="0" i="1" u="none" strike="noStrike" dirty="0">
                        <a:solidFill>
                          <a:srgbClr val="000000"/>
                        </a:solidFill>
                        <a:effectLst/>
                        <a:latin typeface="+mj-lt"/>
                      </a:endParaRPr>
                    </a:p>
                  </a:txBody>
                  <a:tcPr marL="9525" marR="9525" marT="9525" marB="0"/>
                </a:tc>
                <a:tc>
                  <a:txBody>
                    <a:bodyPr/>
                    <a:lstStyle/>
                    <a:p>
                      <a:r>
                        <a:rPr lang="en-GB" sz="1100" dirty="0">
                          <a:latin typeface="+mj-lt"/>
                        </a:rPr>
                        <a:t>SI</a:t>
                      </a:r>
                    </a:p>
                  </a:txBody>
                  <a:tcPr/>
                </a:tc>
                <a:tc>
                  <a:txBody>
                    <a:bodyPr/>
                    <a:lstStyle/>
                    <a:p>
                      <a:pPr lvl="0" algn="ctr" fontAlgn="b"/>
                      <a:r>
                        <a:rPr lang="en-GB" sz="1100" b="0" i="0" u="none" strike="noStrike" dirty="0" smtClean="0">
                          <a:solidFill>
                            <a:schemeClr val="tx1"/>
                          </a:solidFill>
                          <a:effectLst/>
                          <a:latin typeface="+mj-lt"/>
                        </a:rPr>
                        <a:t>rs11895381</a:t>
                      </a:r>
                    </a:p>
                    <a:p>
                      <a:pPr lvl="0" algn="ctr" fontAlgn="b"/>
                      <a:r>
                        <a:rPr kumimoji="0" lang="en-GB" sz="1100" b="0" i="0" u="none" strike="noStrike" kern="1200" dirty="0" smtClean="0">
                          <a:solidFill>
                            <a:srgbClr val="FF0000"/>
                          </a:solidFill>
                          <a:effectLst/>
                          <a:latin typeface="+mn-lt"/>
                          <a:ea typeface="+mn-ea"/>
                          <a:cs typeface="+mn-cs"/>
                        </a:rPr>
                        <a:t>(non</a:t>
                      </a:r>
                      <a:r>
                        <a:rPr kumimoji="0" lang="en-GB" sz="1100" b="0" i="0" u="none" strike="noStrike" kern="1200" baseline="0" dirty="0" smtClean="0">
                          <a:solidFill>
                            <a:srgbClr val="FF0000"/>
                          </a:solidFill>
                          <a:effectLst/>
                          <a:latin typeface="+mn-lt"/>
                          <a:ea typeface="+mn-ea"/>
                          <a:cs typeface="+mn-cs"/>
                        </a:rPr>
                        <a:t> </a:t>
                      </a:r>
                      <a:r>
                        <a:rPr kumimoji="0" lang="en-GB" sz="1100" b="0" i="0" u="none" strike="noStrike" kern="1200" dirty="0" smtClean="0">
                          <a:solidFill>
                            <a:srgbClr val="FF0000"/>
                          </a:solidFill>
                          <a:effectLst/>
                          <a:latin typeface="+mn-lt"/>
                          <a:ea typeface="+mn-ea"/>
                          <a:cs typeface="+mn-cs"/>
                        </a:rPr>
                        <a:t>H-Ex)</a:t>
                      </a:r>
                      <a:endParaRPr lang="en-GB" sz="1100" b="0" i="0" u="none" strike="noStrike" dirty="0">
                        <a:solidFill>
                          <a:schemeClr val="tx1"/>
                        </a:solidFill>
                        <a:effectLst/>
                        <a:latin typeface="+mj-lt"/>
                      </a:endParaRPr>
                    </a:p>
                  </a:txBody>
                  <a:tcPr marL="9525" marR="9525" marT="9525" marB="0"/>
                </a:tc>
                <a:tc>
                  <a:txBody>
                    <a:bodyPr/>
                    <a:lstStyle/>
                    <a:p>
                      <a:pPr lvl="0" algn="l" fontAlgn="b"/>
                      <a:r>
                        <a:rPr lang="en-GB" sz="1100" b="0" i="0" u="none" strike="noStrike" dirty="0">
                          <a:solidFill>
                            <a:schemeClr val="tx1"/>
                          </a:solidFill>
                          <a:effectLst/>
                          <a:latin typeface="+mj-lt"/>
                        </a:rPr>
                        <a:t>2:60053727</a:t>
                      </a:r>
                    </a:p>
                  </a:txBody>
                  <a:tcPr marL="9525" marR="9525" marT="9525" marB="0"/>
                </a:tc>
                <a:tc>
                  <a:txBody>
                    <a:bodyPr/>
                    <a:lstStyle/>
                    <a:p>
                      <a:r>
                        <a:rPr lang="en-GB" sz="1100" dirty="0">
                          <a:solidFill>
                            <a:schemeClr val="tx1"/>
                          </a:solidFill>
                          <a:latin typeface="+mj-lt"/>
                        </a:rPr>
                        <a:t>A&gt;G</a:t>
                      </a:r>
                    </a:p>
                  </a:txBody>
                  <a:tcPr/>
                </a:tc>
                <a:tc>
                  <a:txBody>
                    <a:bodyPr/>
                    <a:lstStyle/>
                    <a:p>
                      <a:r>
                        <a:rPr lang="en-GB" sz="1100" dirty="0">
                          <a:solidFill>
                            <a:schemeClr val="tx1"/>
                          </a:solidFill>
                          <a:latin typeface="+mj-lt"/>
                        </a:rPr>
                        <a:t>0.05</a:t>
                      </a:r>
                    </a:p>
                  </a:txBody>
                  <a:tcPr/>
                </a:tc>
                <a:tc>
                  <a:txBody>
                    <a:bodyPr/>
                    <a:lstStyle/>
                    <a:p>
                      <a:r>
                        <a:rPr lang="en-GB" sz="1100" dirty="0">
                          <a:solidFill>
                            <a:schemeClr val="tx1"/>
                          </a:solidFill>
                          <a:latin typeface="+mj-lt"/>
                        </a:rPr>
                        <a:t>0.29</a:t>
                      </a:r>
                    </a:p>
                  </a:txBody>
                  <a:tcPr/>
                </a:tc>
                <a:tc>
                  <a:txBody>
                    <a:bodyPr/>
                    <a:lstStyle/>
                    <a:p>
                      <a:r>
                        <a:rPr lang="en-GB" sz="1100" b="1" dirty="0" smtClean="0">
                          <a:solidFill>
                            <a:srgbClr val="FF0000"/>
                          </a:solidFill>
                          <a:latin typeface="+mj-lt"/>
                        </a:rPr>
                        <a:t>5.62e-09</a:t>
                      </a:r>
                      <a:endParaRPr lang="en-GB" sz="1100" b="1" dirty="0">
                        <a:solidFill>
                          <a:srgbClr val="FF0000"/>
                        </a:solidFill>
                        <a:latin typeface="+mj-lt"/>
                      </a:endParaRPr>
                    </a:p>
                  </a:txBody>
                  <a:tcPr/>
                </a:tc>
                <a:tc>
                  <a:txBody>
                    <a:bodyPr/>
                    <a:lstStyle/>
                    <a:p>
                      <a:r>
                        <a:rPr lang="en-GB" sz="1100" dirty="0" smtClean="0">
                          <a:solidFill>
                            <a:schemeClr val="tx1"/>
                          </a:solidFill>
                          <a:latin typeface="+mj-lt"/>
                        </a:rPr>
                        <a:t>intergenic</a:t>
                      </a:r>
                      <a:endParaRPr lang="en-GB" sz="1100" dirty="0">
                        <a:solidFill>
                          <a:schemeClr val="tx1"/>
                        </a:solidFill>
                        <a:latin typeface="+mj-lt"/>
                      </a:endParaRPr>
                    </a:p>
                  </a:txBody>
                  <a:tcPr/>
                </a:tc>
              </a:tr>
              <a:tr h="172403">
                <a:tc>
                  <a:txBody>
                    <a:bodyPr/>
                    <a:lstStyle/>
                    <a:p>
                      <a:pPr algn="ctr" fontAlgn="b"/>
                      <a:r>
                        <a:rPr lang="en-GB" sz="1100" b="0" i="1" u="none" strike="noStrike" dirty="0" smtClean="0">
                          <a:solidFill>
                            <a:srgbClr val="000000"/>
                          </a:solidFill>
                          <a:effectLst/>
                          <a:latin typeface="+mj-lt"/>
                        </a:rPr>
                        <a:t>ZSCAN9</a:t>
                      </a:r>
                      <a:endParaRPr lang="en-GB" sz="1100" b="0" i="1" u="none" strike="noStrike" dirty="0">
                        <a:solidFill>
                          <a:srgbClr val="000000"/>
                        </a:solidFill>
                        <a:effectLst/>
                        <a:latin typeface="+mj-lt"/>
                      </a:endParaRP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100" b="0" i="0" u="none" strike="noStrike" kern="1200" dirty="0" smtClean="0">
                          <a:solidFill>
                            <a:schemeClr val="tx1"/>
                          </a:solidFill>
                          <a:effectLst/>
                          <a:latin typeface="+mn-lt"/>
                          <a:ea typeface="+mn-ea"/>
                          <a:cs typeface="+mn-cs"/>
                        </a:rPr>
                        <a:t>rs1150691</a:t>
                      </a:r>
                    </a:p>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100" b="0" i="0" u="none" strike="noStrike" kern="1200" dirty="0" smtClean="0">
                          <a:solidFill>
                            <a:srgbClr val="FF0000"/>
                          </a:solidFill>
                          <a:effectLst/>
                          <a:latin typeface="+mn-lt"/>
                          <a:ea typeface="+mn-ea"/>
                          <a:cs typeface="+mn-cs"/>
                        </a:rPr>
                        <a:t>(non</a:t>
                      </a:r>
                      <a:r>
                        <a:rPr kumimoji="0" lang="en-GB" sz="1100" b="0" i="0" u="none" strike="noStrike" kern="1200" baseline="0" dirty="0" smtClean="0">
                          <a:solidFill>
                            <a:srgbClr val="FF0000"/>
                          </a:solidFill>
                          <a:effectLst/>
                          <a:latin typeface="+mn-lt"/>
                          <a:ea typeface="+mn-ea"/>
                          <a:cs typeface="+mn-cs"/>
                        </a:rPr>
                        <a:t> </a:t>
                      </a:r>
                      <a:r>
                        <a:rPr kumimoji="0" lang="en-GB" sz="1100" b="0" i="0" u="none" strike="noStrike" kern="1200" dirty="0" smtClean="0">
                          <a:solidFill>
                            <a:srgbClr val="FF0000"/>
                          </a:solidFill>
                          <a:effectLst/>
                          <a:latin typeface="+mn-lt"/>
                          <a:ea typeface="+mn-ea"/>
                          <a:cs typeface="+mn-cs"/>
                        </a:rPr>
                        <a:t>H-Ex)</a:t>
                      </a:r>
                    </a:p>
                  </a:txBody>
                  <a:tcPr marL="9525" marR="9525" marT="9525" marB="0"/>
                </a:tc>
                <a:tc>
                  <a:txBody>
                    <a:bodyPr/>
                    <a:lstStyle/>
                    <a:p>
                      <a:pPr lvl="0" algn="l" fontAlgn="b"/>
                      <a:r>
                        <a:rPr lang="en-GB" sz="1100" b="0" i="0" u="none" strike="noStrike" dirty="0" smtClean="0">
                          <a:solidFill>
                            <a:schemeClr val="tx1"/>
                          </a:solidFill>
                          <a:effectLst/>
                          <a:latin typeface="+mj-lt"/>
                        </a:rPr>
                        <a:t>6:28168033</a:t>
                      </a:r>
                    </a:p>
                  </a:txBody>
                  <a:tcPr marL="9525" marR="9525" marT="9525" marB="0"/>
                </a:tc>
                <a:tc>
                  <a:txBody>
                    <a:bodyPr/>
                    <a:lstStyle/>
                    <a:p>
                      <a:r>
                        <a:rPr lang="en-GB" sz="1100" dirty="0" smtClean="0">
                          <a:solidFill>
                            <a:schemeClr val="tx1"/>
                          </a:solidFill>
                          <a:latin typeface="+mj-lt"/>
                        </a:rPr>
                        <a:t>A&gt;G</a:t>
                      </a:r>
                      <a:endParaRPr lang="en-GB" sz="1100" dirty="0">
                        <a:solidFill>
                          <a:schemeClr val="tx1"/>
                        </a:solidFill>
                        <a:latin typeface="+mj-lt"/>
                      </a:endParaRPr>
                    </a:p>
                  </a:txBody>
                  <a:tcPr/>
                </a:tc>
                <a:tc>
                  <a:txBody>
                    <a:bodyPr/>
                    <a:lstStyle/>
                    <a:p>
                      <a:r>
                        <a:rPr lang="en-GB" sz="1100" dirty="0" smtClean="0">
                          <a:solidFill>
                            <a:schemeClr val="tx1"/>
                          </a:solidFill>
                          <a:latin typeface="+mj-lt"/>
                        </a:rPr>
                        <a:t>-0.049</a:t>
                      </a:r>
                      <a:endParaRPr lang="en-GB" sz="1100" dirty="0">
                        <a:solidFill>
                          <a:schemeClr val="tx1"/>
                        </a:solidFill>
                        <a:latin typeface="+mj-lt"/>
                      </a:endParaRPr>
                    </a:p>
                  </a:txBody>
                  <a:tcPr/>
                </a:tc>
                <a:tc>
                  <a:txBody>
                    <a:bodyPr/>
                    <a:lstStyle/>
                    <a:p>
                      <a:r>
                        <a:rPr lang="en-GB" sz="1100" dirty="0" smtClean="0">
                          <a:solidFill>
                            <a:schemeClr val="tx1"/>
                          </a:solidFill>
                          <a:latin typeface="+mj-lt"/>
                        </a:rPr>
                        <a:t>0.13</a:t>
                      </a:r>
                    </a:p>
                  </a:txBody>
                  <a:tcPr/>
                </a:tc>
                <a:tc>
                  <a:txBody>
                    <a:bodyPr/>
                    <a:lstStyle/>
                    <a:p>
                      <a:r>
                        <a:rPr lang="en-GB" sz="1100" b="1" dirty="0" smtClean="0">
                          <a:solidFill>
                            <a:srgbClr val="FF0000"/>
                          </a:solidFill>
                          <a:latin typeface="+mj-lt"/>
                        </a:rPr>
                        <a:t>4.95e-08</a:t>
                      </a:r>
                    </a:p>
                  </a:txBody>
                  <a:tcPr/>
                </a:tc>
                <a:tc>
                  <a:txBody>
                    <a:bodyPr/>
                    <a:lstStyle/>
                    <a:p>
                      <a:r>
                        <a:rPr lang="en-GB" sz="1100" dirty="0" smtClean="0">
                          <a:solidFill>
                            <a:schemeClr val="tx1"/>
                          </a:solidFill>
                          <a:latin typeface="+mj-lt"/>
                        </a:rPr>
                        <a:t>intergenic</a:t>
                      </a:r>
                      <a:endParaRPr lang="en-GB" sz="1100" dirty="0">
                        <a:solidFill>
                          <a:schemeClr val="tx1"/>
                        </a:solidFill>
                        <a:latin typeface="+mj-lt"/>
                      </a:endParaRPr>
                    </a:p>
                  </a:txBody>
                  <a:tcPr/>
                </a:tc>
              </a:tr>
              <a:tr h="172403">
                <a:tc>
                  <a:txBody>
                    <a:bodyPr/>
                    <a:lstStyle/>
                    <a:p>
                      <a:pPr algn="ctr" fontAlgn="b"/>
                      <a:r>
                        <a:rPr lang="en-GB" sz="1100" b="0" i="1" u="none" strike="noStrike" dirty="0">
                          <a:solidFill>
                            <a:srgbClr val="000000"/>
                          </a:solidFill>
                          <a:effectLst/>
                          <a:latin typeface="+mj-lt"/>
                        </a:rPr>
                        <a:t>REV3L</a:t>
                      </a:r>
                    </a:p>
                  </a:txBody>
                  <a:tcPr marL="9525" marR="9525" marT="9525" marB="0"/>
                </a:tc>
                <a:tc>
                  <a:txBody>
                    <a:bodyPr/>
                    <a:lstStyle/>
                    <a:p>
                      <a:r>
                        <a:rPr lang="en-GB" sz="1100" dirty="0">
                          <a:latin typeface="+mj-lt"/>
                        </a:rPr>
                        <a:t>SI</a:t>
                      </a:r>
                    </a:p>
                  </a:txBody>
                  <a:tcPr/>
                </a:tc>
                <a:tc>
                  <a:txBody>
                    <a:bodyPr/>
                    <a:lstStyle/>
                    <a:p>
                      <a:pPr lvl="0" algn="ctr" fontAlgn="b"/>
                      <a:r>
                        <a:rPr lang="en-GB" sz="1100" b="0" i="0" u="none" strike="noStrike" dirty="0">
                          <a:solidFill>
                            <a:schemeClr val="tx1"/>
                          </a:solidFill>
                          <a:effectLst/>
                          <a:latin typeface="+mj-lt"/>
                        </a:rPr>
                        <a:t>rs462779</a:t>
                      </a:r>
                    </a:p>
                  </a:txBody>
                  <a:tcPr marL="9525" marR="9525" marT="9525" marB="0"/>
                </a:tc>
                <a:tc>
                  <a:txBody>
                    <a:bodyPr/>
                    <a:lstStyle/>
                    <a:p>
                      <a:pPr lvl="0" algn="l" fontAlgn="b"/>
                      <a:r>
                        <a:rPr lang="en-GB" sz="1100" b="0" i="0" u="none" strike="noStrike" dirty="0">
                          <a:solidFill>
                            <a:schemeClr val="tx1"/>
                          </a:solidFill>
                          <a:effectLst/>
                          <a:latin typeface="+mj-lt"/>
                        </a:rPr>
                        <a:t>6:111695887</a:t>
                      </a:r>
                    </a:p>
                  </a:txBody>
                  <a:tcPr marL="9525" marR="9525" marT="9525" marB="0"/>
                </a:tc>
                <a:tc>
                  <a:txBody>
                    <a:bodyPr/>
                    <a:lstStyle/>
                    <a:p>
                      <a:r>
                        <a:rPr lang="en-GB" sz="1100" dirty="0">
                          <a:solidFill>
                            <a:schemeClr val="tx1"/>
                          </a:solidFill>
                          <a:latin typeface="+mj-lt"/>
                        </a:rPr>
                        <a:t>G&gt;A</a:t>
                      </a:r>
                    </a:p>
                  </a:txBody>
                  <a:tcPr/>
                </a:tc>
                <a:tc>
                  <a:txBody>
                    <a:bodyPr/>
                    <a:lstStyle/>
                    <a:p>
                      <a:r>
                        <a:rPr lang="en-GB" sz="1100" dirty="0">
                          <a:solidFill>
                            <a:schemeClr val="tx1"/>
                          </a:solidFill>
                          <a:latin typeface="+mj-lt"/>
                        </a:rPr>
                        <a:t>-0.014</a:t>
                      </a:r>
                    </a:p>
                  </a:txBody>
                  <a:tcPr/>
                </a:tc>
                <a:tc>
                  <a:txBody>
                    <a:bodyPr/>
                    <a:lstStyle/>
                    <a:p>
                      <a:r>
                        <a:rPr lang="en-GB" sz="1100" dirty="0">
                          <a:solidFill>
                            <a:schemeClr val="tx1"/>
                          </a:solidFill>
                          <a:latin typeface="+mj-lt"/>
                        </a:rPr>
                        <a:t>0.19</a:t>
                      </a:r>
                    </a:p>
                  </a:txBody>
                  <a:tcPr/>
                </a:tc>
                <a:tc>
                  <a:txBody>
                    <a:bodyPr/>
                    <a:lstStyle/>
                    <a:p>
                      <a:r>
                        <a:rPr lang="en-GB" sz="1100" b="1" dirty="0" smtClean="0">
                          <a:solidFill>
                            <a:srgbClr val="FF0000"/>
                          </a:solidFill>
                          <a:latin typeface="+mj-lt"/>
                        </a:rPr>
                        <a:t>1.38e-08</a:t>
                      </a:r>
                      <a:endParaRPr lang="en-GB" sz="1100" b="1" dirty="0">
                        <a:solidFill>
                          <a:srgbClr val="FF0000"/>
                        </a:solidFill>
                        <a:latin typeface="+mj-lt"/>
                      </a:endParaRPr>
                    </a:p>
                  </a:txBody>
                  <a:tcPr/>
                </a:tc>
                <a:tc>
                  <a:txBody>
                    <a:bodyPr/>
                    <a:lstStyle/>
                    <a:p>
                      <a:r>
                        <a:rPr lang="en-GB" sz="1100" dirty="0" smtClean="0">
                          <a:solidFill>
                            <a:schemeClr val="tx1"/>
                          </a:solidFill>
                          <a:latin typeface="+mj-lt"/>
                        </a:rPr>
                        <a:t>missense</a:t>
                      </a:r>
                      <a:endParaRPr lang="en-GB" sz="1100" dirty="0">
                        <a:solidFill>
                          <a:schemeClr val="tx1"/>
                        </a:solidFill>
                        <a:latin typeface="+mj-lt"/>
                      </a:endParaRPr>
                    </a:p>
                  </a:txBody>
                  <a:tcPr/>
                </a:tc>
              </a:tr>
              <a:tr h="258604">
                <a:tc>
                  <a:txBody>
                    <a:bodyPr/>
                    <a:lstStyle/>
                    <a:p>
                      <a:pPr algn="ctr" fontAlgn="b"/>
                      <a:r>
                        <a:rPr lang="en-GB" sz="1100" b="0" i="1" u="none" strike="noStrike" dirty="0" smtClean="0">
                          <a:solidFill>
                            <a:srgbClr val="000000"/>
                          </a:solidFill>
                          <a:effectLst/>
                          <a:latin typeface="+mj-lt"/>
                        </a:rPr>
                        <a:t>GAPVD1</a:t>
                      </a:r>
                      <a:endParaRPr lang="en-GB" sz="1100" b="0" i="1" u="none" strike="noStrike" dirty="0">
                        <a:solidFill>
                          <a:srgbClr val="000000"/>
                        </a:solidFill>
                        <a:effectLst/>
                        <a:latin typeface="+mj-lt"/>
                      </a:endParaRP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lvl="0" algn="ctr" fontAlgn="b"/>
                      <a:r>
                        <a:rPr lang="en-GB" sz="1100" b="0" i="0" u="none" strike="noStrike" dirty="0" smtClean="0">
                          <a:solidFill>
                            <a:schemeClr val="tx1"/>
                          </a:solidFill>
                          <a:effectLst/>
                          <a:latin typeface="+mj-lt"/>
                        </a:rPr>
                        <a:t>rs2841334</a:t>
                      </a:r>
                      <a:r>
                        <a:rPr lang="en-GB" sz="1100" b="0" i="0" u="none" strike="noStrike" dirty="0" smtClean="0">
                          <a:solidFill>
                            <a:srgbClr val="FF0000"/>
                          </a:solidFill>
                          <a:effectLst/>
                          <a:latin typeface="+mj-lt"/>
                        </a:rPr>
                        <a:t> </a:t>
                      </a:r>
                    </a:p>
                    <a:p>
                      <a:pPr lvl="0" algn="ctr" fontAlgn="b"/>
                      <a:r>
                        <a:rPr lang="en-GB" sz="1100" b="0" i="0" u="none" strike="noStrike" dirty="0" smtClean="0">
                          <a:solidFill>
                            <a:srgbClr val="FF0000"/>
                          </a:solidFill>
                          <a:effectLst/>
                          <a:latin typeface="+mj-lt"/>
                        </a:rPr>
                        <a:t>(non H-Ex)</a:t>
                      </a:r>
                    </a:p>
                  </a:txBody>
                  <a:tcPr marL="9525" marR="9525" marT="9525" marB="0"/>
                </a:tc>
                <a:tc>
                  <a:txBody>
                    <a:bodyPr/>
                    <a:lstStyle/>
                    <a:p>
                      <a:pPr lvl="0" algn="l" fontAlgn="b"/>
                      <a:r>
                        <a:rPr lang="en-GB" sz="1100" b="0" i="0" u="none" strike="noStrike" dirty="0" smtClean="0">
                          <a:solidFill>
                            <a:schemeClr val="tx1"/>
                          </a:solidFill>
                          <a:effectLst/>
                          <a:latin typeface="+mj-lt"/>
                        </a:rPr>
                        <a:t>9:128122320</a:t>
                      </a:r>
                    </a:p>
                    <a:p>
                      <a:pPr lvl="0" algn="l" fontAlgn="b"/>
                      <a:r>
                        <a:rPr lang="en-GB" sz="900" b="0" i="0" u="none" strike="noStrike" dirty="0" smtClean="0">
                          <a:solidFill>
                            <a:schemeClr val="tx1"/>
                          </a:solidFill>
                          <a:effectLst/>
                          <a:latin typeface="+mj-lt"/>
                        </a:rPr>
                        <a:t>(rs534214)</a:t>
                      </a:r>
                    </a:p>
                  </a:txBody>
                  <a:tcPr marL="9525" marR="9525" marT="9525" marB="0"/>
                </a:tc>
                <a:tc>
                  <a:txBody>
                    <a:bodyPr/>
                    <a:lstStyle/>
                    <a:p>
                      <a:r>
                        <a:rPr lang="en-GB" sz="1100" dirty="0" smtClean="0">
                          <a:solidFill>
                            <a:schemeClr val="tx1"/>
                          </a:solidFill>
                          <a:latin typeface="+mj-lt"/>
                        </a:rPr>
                        <a:t>G&gt;A</a:t>
                      </a:r>
                      <a:endParaRPr lang="en-GB" sz="1100" dirty="0">
                        <a:solidFill>
                          <a:schemeClr val="tx1"/>
                        </a:solidFill>
                        <a:latin typeface="+mj-lt"/>
                      </a:endParaRPr>
                    </a:p>
                  </a:txBody>
                  <a:tcPr/>
                </a:tc>
                <a:tc>
                  <a:txBody>
                    <a:bodyPr/>
                    <a:lstStyle/>
                    <a:p>
                      <a:r>
                        <a:rPr lang="en-GB" sz="1100" dirty="0" smtClean="0">
                          <a:solidFill>
                            <a:schemeClr val="tx1"/>
                          </a:solidFill>
                          <a:latin typeface="+mj-lt"/>
                        </a:rPr>
                        <a:t>-0.058</a:t>
                      </a:r>
                      <a:endParaRPr lang="en-GB" sz="1100" dirty="0">
                        <a:solidFill>
                          <a:schemeClr val="tx1"/>
                        </a:solidFill>
                        <a:latin typeface="+mj-lt"/>
                      </a:endParaRPr>
                    </a:p>
                  </a:txBody>
                  <a:tcPr/>
                </a:tc>
                <a:tc>
                  <a:txBody>
                    <a:bodyPr/>
                    <a:lstStyle/>
                    <a:p>
                      <a:r>
                        <a:rPr lang="en-GB" sz="1100" dirty="0" smtClean="0">
                          <a:solidFill>
                            <a:schemeClr val="tx1"/>
                          </a:solidFill>
                          <a:latin typeface="+mj-lt"/>
                        </a:rPr>
                        <a:t>0.086</a:t>
                      </a:r>
                    </a:p>
                  </a:txBody>
                  <a:tcPr/>
                </a:tc>
                <a:tc>
                  <a:txBody>
                    <a:bodyPr/>
                    <a:lstStyle/>
                    <a:p>
                      <a:r>
                        <a:rPr lang="en-GB" sz="1100" b="1" dirty="0" smtClean="0">
                          <a:solidFill>
                            <a:srgbClr val="FF0000"/>
                          </a:solidFill>
                          <a:latin typeface="+mj-lt"/>
                        </a:rPr>
                        <a:t>2.28e-08</a:t>
                      </a:r>
                    </a:p>
                    <a:p>
                      <a:r>
                        <a:rPr lang="en-GB" sz="900" b="0" dirty="0" smtClean="0">
                          <a:solidFill>
                            <a:schemeClr val="tx1"/>
                          </a:solidFill>
                          <a:latin typeface="+mj-lt"/>
                        </a:rPr>
                        <a:t>(7.56e-04)</a:t>
                      </a:r>
                    </a:p>
                  </a:txBody>
                  <a:tcPr/>
                </a:tc>
                <a:tc>
                  <a:txBody>
                    <a:bodyPr/>
                    <a:lstStyle/>
                    <a:p>
                      <a:r>
                        <a:rPr lang="en-GB" sz="1100" dirty="0" err="1" smtClean="0">
                          <a:solidFill>
                            <a:schemeClr val="tx1"/>
                          </a:solidFill>
                          <a:latin typeface="+mj-lt"/>
                        </a:rPr>
                        <a:t>intronic</a:t>
                      </a:r>
                      <a:endParaRPr lang="en-GB" sz="1100" dirty="0">
                        <a:solidFill>
                          <a:schemeClr val="tx1"/>
                        </a:solidFill>
                        <a:latin typeface="+mj-lt"/>
                      </a:endParaRPr>
                    </a:p>
                  </a:txBody>
                  <a:tcPr/>
                </a:tc>
              </a:tr>
              <a:tr h="172403">
                <a:tc>
                  <a:txBody>
                    <a:bodyPr/>
                    <a:lstStyle/>
                    <a:p>
                      <a:pPr algn="ctr" fontAlgn="b"/>
                      <a:r>
                        <a:rPr lang="en-GB" sz="1100" b="0" i="1" u="none" strike="noStrike" dirty="0" smtClean="0">
                          <a:solidFill>
                            <a:srgbClr val="FF0000"/>
                          </a:solidFill>
                          <a:effectLst/>
                          <a:latin typeface="+mj-lt"/>
                        </a:rPr>
                        <a:t>TNRC6A</a:t>
                      </a:r>
                      <a:endParaRPr lang="en-GB" sz="1100" b="0" i="1" u="none" strike="noStrike" dirty="0">
                        <a:solidFill>
                          <a:srgbClr val="FF0000"/>
                        </a:solidFill>
                        <a:effectLst/>
                        <a:latin typeface="+mj-lt"/>
                      </a:endParaRP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lvl="0" algn="ctr" fontAlgn="b"/>
                      <a:r>
                        <a:rPr lang="en-GB" sz="1100" b="0" i="0" u="none" strike="noStrike" dirty="0" smtClean="0">
                          <a:solidFill>
                            <a:schemeClr val="tx1"/>
                          </a:solidFill>
                          <a:effectLst/>
                          <a:latin typeface="+mj-lt"/>
                        </a:rPr>
                        <a:t>exm1227414 (rs11639856)</a:t>
                      </a:r>
                    </a:p>
                  </a:txBody>
                  <a:tcPr marL="9525" marR="9525" marT="9525" marB="0"/>
                </a:tc>
                <a:tc>
                  <a:txBody>
                    <a:bodyPr/>
                    <a:lstStyle/>
                    <a:p>
                      <a:pPr lvl="0" algn="l" fontAlgn="b"/>
                      <a:r>
                        <a:rPr lang="en-GB" sz="1100" b="0" i="0" u="none" strike="noStrike" dirty="0" smtClean="0">
                          <a:solidFill>
                            <a:schemeClr val="tx1"/>
                          </a:solidFill>
                          <a:effectLst/>
                          <a:latin typeface="+mj-lt"/>
                        </a:rPr>
                        <a:t>16:24788645</a:t>
                      </a:r>
                    </a:p>
                  </a:txBody>
                  <a:tcPr marL="9525" marR="9525" marT="9525" marB="0"/>
                </a:tc>
                <a:tc>
                  <a:txBody>
                    <a:bodyPr/>
                    <a:lstStyle/>
                    <a:p>
                      <a:r>
                        <a:rPr lang="en-GB" sz="1100" dirty="0" smtClean="0">
                          <a:solidFill>
                            <a:schemeClr val="tx1"/>
                          </a:solidFill>
                          <a:latin typeface="+mj-lt"/>
                        </a:rPr>
                        <a:t>T&gt;A</a:t>
                      </a:r>
                      <a:endParaRPr lang="en-GB" sz="1100" dirty="0">
                        <a:solidFill>
                          <a:schemeClr val="tx1"/>
                        </a:solidFill>
                        <a:latin typeface="+mj-lt"/>
                      </a:endParaRPr>
                    </a:p>
                  </a:txBody>
                  <a:tcPr/>
                </a:tc>
                <a:tc>
                  <a:txBody>
                    <a:bodyPr/>
                    <a:lstStyle/>
                    <a:p>
                      <a:r>
                        <a:rPr lang="en-GB" sz="1100" dirty="0" smtClean="0">
                          <a:solidFill>
                            <a:schemeClr val="tx1"/>
                          </a:solidFill>
                          <a:latin typeface="+mj-lt"/>
                        </a:rPr>
                        <a:t>-0.014</a:t>
                      </a:r>
                      <a:endParaRPr lang="en-GB" sz="1100" dirty="0">
                        <a:solidFill>
                          <a:schemeClr val="tx1"/>
                        </a:solidFill>
                        <a:latin typeface="+mj-lt"/>
                      </a:endParaRPr>
                    </a:p>
                  </a:txBody>
                  <a:tcPr/>
                </a:tc>
                <a:tc>
                  <a:txBody>
                    <a:bodyPr/>
                    <a:lstStyle/>
                    <a:p>
                      <a:r>
                        <a:rPr lang="en-GB" sz="1100" dirty="0" smtClean="0">
                          <a:solidFill>
                            <a:schemeClr val="tx1"/>
                          </a:solidFill>
                          <a:latin typeface="+mj-lt"/>
                        </a:rPr>
                        <a:t>0.191</a:t>
                      </a:r>
                    </a:p>
                  </a:txBody>
                  <a:tcPr/>
                </a:tc>
                <a:tc>
                  <a:txBody>
                    <a:bodyPr/>
                    <a:lstStyle/>
                    <a:p>
                      <a:r>
                        <a:rPr lang="en-GB" sz="1100" b="1" dirty="0" smtClean="0">
                          <a:solidFill>
                            <a:srgbClr val="FF0000"/>
                          </a:solidFill>
                          <a:latin typeface="+mj-lt"/>
                        </a:rPr>
                        <a:t>1.26e-08</a:t>
                      </a:r>
                    </a:p>
                  </a:txBody>
                  <a:tcPr/>
                </a:tc>
                <a:tc>
                  <a:txBody>
                    <a:bodyPr/>
                    <a:lstStyle/>
                    <a:p>
                      <a:r>
                        <a:rPr lang="en-GB" sz="1100" dirty="0" smtClean="0">
                          <a:solidFill>
                            <a:schemeClr val="tx1"/>
                          </a:solidFill>
                          <a:latin typeface="+mj-lt"/>
                        </a:rPr>
                        <a:t>missense</a:t>
                      </a:r>
                      <a:endParaRPr lang="en-GB" sz="1100" dirty="0">
                        <a:solidFill>
                          <a:schemeClr val="tx1"/>
                        </a:solidFill>
                        <a:latin typeface="+mj-lt"/>
                      </a:endParaRPr>
                    </a:p>
                  </a:txBody>
                  <a:tcPr/>
                </a:tc>
              </a:tr>
              <a:tr h="172403">
                <a:tc>
                  <a:txBody>
                    <a:bodyPr/>
                    <a:lstStyle/>
                    <a:p>
                      <a:pPr algn="ctr" fontAlgn="b"/>
                      <a:r>
                        <a:rPr lang="en-GB" sz="1100" b="0" i="1" u="none" strike="noStrike" dirty="0" smtClean="0">
                          <a:solidFill>
                            <a:srgbClr val="FF0000"/>
                          </a:solidFill>
                          <a:effectLst/>
                          <a:latin typeface="+mj-lt"/>
                        </a:rPr>
                        <a:t>SMG6</a:t>
                      </a:r>
                      <a:endParaRPr lang="en-GB" sz="1100" b="0" i="1" u="none" strike="noStrike" dirty="0">
                        <a:solidFill>
                          <a:srgbClr val="FF0000"/>
                        </a:solidFill>
                        <a:effectLst/>
                        <a:latin typeface="+mj-lt"/>
                      </a:endParaRP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lvl="0" algn="ctr" fontAlgn="b"/>
                      <a:r>
                        <a:rPr lang="en-GB" sz="1100" b="0" i="0" u="none" strike="noStrike" dirty="0" smtClean="0">
                          <a:solidFill>
                            <a:schemeClr val="tx1"/>
                          </a:solidFill>
                          <a:effectLst/>
                          <a:latin typeface="+mj-lt"/>
                        </a:rPr>
                        <a:t>exm1276230 (rs216195)</a:t>
                      </a:r>
                    </a:p>
                  </a:txBody>
                  <a:tcPr marL="9525" marR="9525" marT="9525" marB="0"/>
                </a:tc>
                <a:tc>
                  <a:txBody>
                    <a:bodyPr/>
                    <a:lstStyle/>
                    <a:p>
                      <a:pPr lvl="0" algn="l" fontAlgn="b"/>
                      <a:r>
                        <a:rPr lang="en-GB" sz="1100" b="0" i="0" u="none" strike="noStrike" dirty="0" smtClean="0">
                          <a:solidFill>
                            <a:schemeClr val="tx1"/>
                          </a:solidFill>
                          <a:effectLst/>
                          <a:latin typeface="+mj-lt"/>
                        </a:rPr>
                        <a:t>17:2203167</a:t>
                      </a:r>
                    </a:p>
                  </a:txBody>
                  <a:tcPr marL="9525" marR="9525" marT="9525" marB="0"/>
                </a:tc>
                <a:tc>
                  <a:txBody>
                    <a:bodyPr/>
                    <a:lstStyle/>
                    <a:p>
                      <a:r>
                        <a:rPr lang="en-GB" sz="1100" dirty="0" smtClean="0">
                          <a:solidFill>
                            <a:schemeClr val="tx1"/>
                          </a:solidFill>
                          <a:latin typeface="+mj-lt"/>
                        </a:rPr>
                        <a:t>T&gt;G</a:t>
                      </a:r>
                      <a:endParaRPr lang="en-GB" sz="1100" dirty="0">
                        <a:solidFill>
                          <a:schemeClr val="tx1"/>
                        </a:solidFill>
                        <a:latin typeface="+mj-lt"/>
                      </a:endParaRPr>
                    </a:p>
                  </a:txBody>
                  <a:tcPr/>
                </a:tc>
                <a:tc>
                  <a:txBody>
                    <a:bodyPr/>
                    <a:lstStyle/>
                    <a:p>
                      <a:r>
                        <a:rPr lang="en-GB" sz="1100" dirty="0" smtClean="0">
                          <a:solidFill>
                            <a:schemeClr val="tx1"/>
                          </a:solidFill>
                          <a:latin typeface="+mj-lt"/>
                        </a:rPr>
                        <a:t>-0.013</a:t>
                      </a:r>
                      <a:endParaRPr lang="en-GB" sz="1100" dirty="0">
                        <a:solidFill>
                          <a:schemeClr val="tx1"/>
                        </a:solidFill>
                        <a:latin typeface="+mj-lt"/>
                      </a:endParaRPr>
                    </a:p>
                  </a:txBody>
                  <a:tcPr/>
                </a:tc>
                <a:tc>
                  <a:txBody>
                    <a:bodyPr/>
                    <a:lstStyle/>
                    <a:p>
                      <a:r>
                        <a:rPr lang="en-GB" sz="1100" dirty="0" smtClean="0">
                          <a:solidFill>
                            <a:schemeClr val="tx1"/>
                          </a:solidFill>
                          <a:latin typeface="+mj-lt"/>
                        </a:rPr>
                        <a:t>0.272</a:t>
                      </a:r>
                    </a:p>
                  </a:txBody>
                  <a:tcPr/>
                </a:tc>
                <a:tc>
                  <a:txBody>
                    <a:bodyPr/>
                    <a:lstStyle/>
                    <a:p>
                      <a:r>
                        <a:rPr lang="en-GB" sz="1100" b="1" dirty="0" smtClean="0">
                          <a:solidFill>
                            <a:srgbClr val="FF0000"/>
                          </a:solidFill>
                          <a:latin typeface="+mj-lt"/>
                        </a:rPr>
                        <a:t>8.25e-09</a:t>
                      </a:r>
                    </a:p>
                  </a:txBody>
                  <a:tcPr/>
                </a:tc>
                <a:tc>
                  <a:txBody>
                    <a:bodyPr/>
                    <a:lstStyle/>
                    <a:p>
                      <a:r>
                        <a:rPr lang="en-GB" sz="1100" dirty="0" smtClean="0">
                          <a:solidFill>
                            <a:schemeClr val="tx1"/>
                          </a:solidFill>
                          <a:latin typeface="+mj-lt"/>
                        </a:rPr>
                        <a:t>missense</a:t>
                      </a:r>
                      <a:endParaRPr lang="en-GB" sz="1100" dirty="0">
                        <a:solidFill>
                          <a:schemeClr val="tx1"/>
                        </a:solidFill>
                        <a:latin typeface="+mj-lt"/>
                      </a:endParaRPr>
                    </a:p>
                  </a:txBody>
                  <a:tcPr/>
                </a:tc>
              </a:tr>
              <a:tr h="172403">
                <a:tc>
                  <a:txBody>
                    <a:bodyPr/>
                    <a:lstStyle/>
                    <a:p>
                      <a:pPr algn="ctr" fontAlgn="b"/>
                      <a:r>
                        <a:rPr lang="en-GB" sz="1100" b="1" i="1" u="none" strike="noStrike" dirty="0" smtClean="0">
                          <a:solidFill>
                            <a:srgbClr val="000000"/>
                          </a:solidFill>
                          <a:effectLst/>
                          <a:latin typeface="+mj-lt"/>
                        </a:rPr>
                        <a:t>PJA1</a:t>
                      </a:r>
                      <a:endParaRPr lang="en-GB" sz="1100" b="1" i="1" u="none" strike="noStrike" dirty="0">
                        <a:solidFill>
                          <a:srgbClr val="000000"/>
                        </a:solidFill>
                        <a:effectLst/>
                        <a:latin typeface="+mj-lt"/>
                      </a:endParaRPr>
                    </a:p>
                  </a:txBody>
                  <a:tcPr marL="9525" marR="9525" marT="9525" marB="0"/>
                </a:tc>
                <a:tc>
                  <a:txBody>
                    <a:bodyPr/>
                    <a:lstStyle/>
                    <a:p>
                      <a:r>
                        <a:rPr lang="en-GB" sz="1100" dirty="0" smtClean="0">
                          <a:latin typeface="+mj-lt"/>
                        </a:rPr>
                        <a:t>SI</a:t>
                      </a:r>
                      <a:endParaRPr lang="en-GB" sz="1100" dirty="0">
                        <a:latin typeface="+mj-lt"/>
                      </a:endParaRPr>
                    </a:p>
                  </a:txBody>
                  <a:tcPr/>
                </a:tc>
                <a:tc>
                  <a:txBody>
                    <a:bodyPr/>
                    <a:lstStyle/>
                    <a:p>
                      <a:pPr lvl="0" algn="ctr" fontAlgn="b"/>
                      <a:r>
                        <a:rPr lang="en-GB" sz="1100" b="0" i="0" u="none" strike="noStrike" dirty="0" smtClean="0">
                          <a:solidFill>
                            <a:schemeClr val="tx1"/>
                          </a:solidFill>
                          <a:effectLst/>
                          <a:latin typeface="+mj-lt"/>
                        </a:rPr>
                        <a:t>exm1643833</a:t>
                      </a:r>
                      <a:r>
                        <a:rPr lang="en-GB" sz="1100" b="0" i="0" u="none" strike="noStrike" baseline="0" dirty="0" smtClean="0">
                          <a:solidFill>
                            <a:schemeClr val="tx1"/>
                          </a:solidFill>
                          <a:effectLst/>
                          <a:latin typeface="+mj-lt"/>
                        </a:rPr>
                        <a:t> (rs11539157)</a:t>
                      </a:r>
                      <a:endParaRPr lang="en-GB" sz="1100" b="0" i="0" u="none" strike="noStrike" dirty="0" smtClean="0">
                        <a:solidFill>
                          <a:schemeClr val="tx1"/>
                        </a:solidFill>
                        <a:effectLst/>
                        <a:latin typeface="+mj-lt"/>
                      </a:endParaRPr>
                    </a:p>
                  </a:txBody>
                  <a:tcPr marL="9525" marR="9525" marT="9525" marB="0"/>
                </a:tc>
                <a:tc>
                  <a:txBody>
                    <a:bodyPr/>
                    <a:lstStyle/>
                    <a:p>
                      <a:pPr lvl="0" algn="l" fontAlgn="b"/>
                      <a:r>
                        <a:rPr lang="en-GB" sz="1100" b="0" i="0" u="none" strike="noStrike" dirty="0" smtClean="0">
                          <a:solidFill>
                            <a:schemeClr val="tx1"/>
                          </a:solidFill>
                          <a:effectLst/>
                          <a:latin typeface="+mj-lt"/>
                        </a:rPr>
                        <a:t>X:</a:t>
                      </a:r>
                      <a:r>
                        <a:rPr kumimoji="0" lang="en-GB" sz="1100" b="0" i="0" u="none" strike="noStrike" kern="1200" dirty="0" smtClean="0">
                          <a:solidFill>
                            <a:schemeClr val="tx1"/>
                          </a:solidFill>
                          <a:effectLst/>
                          <a:latin typeface="+mn-lt"/>
                          <a:ea typeface="+mn-ea"/>
                          <a:cs typeface="+mn-cs"/>
                        </a:rPr>
                        <a:t>68381264</a:t>
                      </a:r>
                      <a:endParaRPr lang="en-GB" sz="1100" b="0" i="0" u="none" strike="noStrike" dirty="0" smtClean="0">
                        <a:solidFill>
                          <a:schemeClr val="tx1"/>
                        </a:solidFill>
                        <a:effectLst/>
                        <a:latin typeface="+mj-lt"/>
                      </a:endParaRPr>
                    </a:p>
                  </a:txBody>
                  <a:tcPr marL="9525" marR="9525" marT="9525" marB="0"/>
                </a:tc>
                <a:tc>
                  <a:txBody>
                    <a:bodyPr/>
                    <a:lstStyle/>
                    <a:p>
                      <a:r>
                        <a:rPr lang="en-GB" sz="1100" dirty="0" smtClean="0">
                          <a:solidFill>
                            <a:schemeClr val="tx1"/>
                          </a:solidFill>
                          <a:latin typeface="+mj-lt"/>
                        </a:rPr>
                        <a:t>C&gt;A</a:t>
                      </a:r>
                      <a:endParaRPr lang="en-GB" sz="1100" dirty="0">
                        <a:solidFill>
                          <a:schemeClr val="tx1"/>
                        </a:solidFill>
                        <a:latin typeface="+mj-lt"/>
                      </a:endParaRPr>
                    </a:p>
                  </a:txBody>
                  <a:tcPr/>
                </a:tc>
                <a:tc>
                  <a:txBody>
                    <a:bodyPr/>
                    <a:lstStyle/>
                    <a:p>
                      <a:r>
                        <a:rPr lang="en-GB" sz="1100" dirty="0" smtClean="0">
                          <a:solidFill>
                            <a:schemeClr val="tx1"/>
                          </a:solidFill>
                          <a:latin typeface="+mj-lt"/>
                        </a:rPr>
                        <a:t>0.017</a:t>
                      </a:r>
                      <a:endParaRPr lang="en-GB" sz="1100" dirty="0">
                        <a:solidFill>
                          <a:schemeClr val="tx1"/>
                        </a:solidFill>
                        <a:latin typeface="+mj-lt"/>
                      </a:endParaRPr>
                    </a:p>
                  </a:txBody>
                  <a:tcPr/>
                </a:tc>
                <a:tc>
                  <a:txBody>
                    <a:bodyPr/>
                    <a:lstStyle/>
                    <a:p>
                      <a:r>
                        <a:rPr lang="en-GB" sz="1100" dirty="0" smtClean="0">
                          <a:solidFill>
                            <a:schemeClr val="tx1"/>
                          </a:solidFill>
                          <a:latin typeface="+mj-lt"/>
                        </a:rPr>
                        <a:t>0.165</a:t>
                      </a:r>
                    </a:p>
                  </a:txBody>
                  <a:tcPr/>
                </a:tc>
                <a:tc>
                  <a:txBody>
                    <a:bodyPr/>
                    <a:lstStyle/>
                    <a:p>
                      <a:r>
                        <a:rPr lang="en-GB" sz="1100" b="1" dirty="0" smtClean="0">
                          <a:solidFill>
                            <a:srgbClr val="FF0000"/>
                          </a:solidFill>
                          <a:latin typeface="+mj-lt"/>
                        </a:rPr>
                        <a:t>1.39e-11</a:t>
                      </a:r>
                    </a:p>
                  </a:txBody>
                  <a:tcPr/>
                </a:tc>
                <a:tc>
                  <a:txBody>
                    <a:bodyPr/>
                    <a:lstStyle/>
                    <a:p>
                      <a:r>
                        <a:rPr lang="en-GB" sz="1100" dirty="0" smtClean="0">
                          <a:solidFill>
                            <a:schemeClr val="tx1"/>
                          </a:solidFill>
                          <a:latin typeface="+mj-lt"/>
                        </a:rPr>
                        <a:t>missense</a:t>
                      </a:r>
                      <a:endParaRPr lang="en-GB" sz="1100" dirty="0">
                        <a:solidFill>
                          <a:schemeClr val="tx1"/>
                        </a:solidFill>
                        <a:latin typeface="+mj-lt"/>
                      </a:endParaRPr>
                    </a:p>
                  </a:txBody>
                  <a:tcPr/>
                </a:tc>
              </a:tr>
              <a:tr h="172403">
                <a:tc>
                  <a:txBody>
                    <a:bodyPr/>
                    <a:lstStyle/>
                    <a:p>
                      <a:pPr algn="ctr" fontAlgn="b"/>
                      <a:r>
                        <a:rPr lang="en-GB" sz="1100" b="0" i="1" u="none" strike="noStrike" dirty="0" smtClean="0">
                          <a:solidFill>
                            <a:srgbClr val="000000"/>
                          </a:solidFill>
                          <a:effectLst/>
                          <a:latin typeface="+mj-lt"/>
                        </a:rPr>
                        <a:t>TEF-TOB2</a:t>
                      </a:r>
                      <a:endParaRPr lang="en-GB" sz="1100" b="0" i="1" u="none" strike="noStrike" dirty="0">
                        <a:solidFill>
                          <a:srgbClr val="000000"/>
                        </a:solidFill>
                        <a:effectLst/>
                        <a:latin typeface="+mj-lt"/>
                      </a:endParaRPr>
                    </a:p>
                  </a:txBody>
                  <a:tcPr marL="9525" marR="9525" marT="9525" marB="0"/>
                </a:tc>
                <a:tc>
                  <a:txBody>
                    <a:bodyPr/>
                    <a:lstStyle/>
                    <a:p>
                      <a:r>
                        <a:rPr lang="en-GB" sz="1100" dirty="0" smtClean="0">
                          <a:latin typeface="+mj-lt"/>
                        </a:rPr>
                        <a:t>SC</a:t>
                      </a:r>
                      <a:endParaRPr lang="en-GB" sz="1100" dirty="0">
                        <a:latin typeface="+mj-lt"/>
                      </a:endParaRPr>
                    </a:p>
                  </a:txBody>
                  <a:tcPr/>
                </a:tc>
                <a:tc>
                  <a:txBody>
                    <a:bodyPr/>
                    <a:lstStyle/>
                    <a:p>
                      <a:pPr lvl="0" algn="ctr" fontAlgn="b"/>
                      <a:r>
                        <a:rPr lang="en-GB" sz="1100" b="0" i="0" u="none" strike="noStrike" dirty="0" smtClean="0">
                          <a:solidFill>
                            <a:schemeClr val="tx1"/>
                          </a:solidFill>
                          <a:effectLst/>
                          <a:latin typeface="+mj-lt"/>
                        </a:rPr>
                        <a:t>rs202664</a:t>
                      </a:r>
                    </a:p>
                    <a:p>
                      <a:pPr lvl="0" algn="ctr" fontAlgn="b"/>
                      <a:r>
                        <a:rPr kumimoji="0" lang="en-GB" sz="1100" b="0" i="0" u="none" strike="noStrike" kern="1200" dirty="0" smtClean="0">
                          <a:solidFill>
                            <a:srgbClr val="FF0000"/>
                          </a:solidFill>
                          <a:effectLst/>
                          <a:latin typeface="+mn-lt"/>
                          <a:ea typeface="+mn-ea"/>
                          <a:cs typeface="+mn-cs"/>
                        </a:rPr>
                        <a:t>(non H-Ex)</a:t>
                      </a:r>
                      <a:endParaRPr lang="en-GB" sz="1100" b="0" i="0" u="none" strike="noStrike" dirty="0" smtClean="0">
                        <a:solidFill>
                          <a:schemeClr val="tx1"/>
                        </a:solidFill>
                        <a:effectLst/>
                        <a:latin typeface="+mj-lt"/>
                      </a:endParaRPr>
                    </a:p>
                  </a:txBody>
                  <a:tcPr marL="9525" marR="9525" marT="9525" marB="0"/>
                </a:tc>
                <a:tc>
                  <a:txBody>
                    <a:bodyPr/>
                    <a:lstStyle/>
                    <a:p>
                      <a:pPr lvl="0" algn="l" fontAlgn="b"/>
                      <a:r>
                        <a:rPr lang="en-GB" sz="1100" b="0" i="0" u="none" strike="noStrike" dirty="0" smtClean="0">
                          <a:solidFill>
                            <a:schemeClr val="tx1"/>
                          </a:solidFill>
                          <a:effectLst/>
                          <a:latin typeface="+mj-lt"/>
                        </a:rPr>
                        <a:t>22:41813886</a:t>
                      </a:r>
                    </a:p>
                  </a:txBody>
                  <a:tcPr marL="9525" marR="9525" marT="9525" marB="0"/>
                </a:tc>
                <a:tc>
                  <a:txBody>
                    <a:bodyPr/>
                    <a:lstStyle/>
                    <a:p>
                      <a:r>
                        <a:rPr lang="en-GB" sz="1100" dirty="0" smtClean="0">
                          <a:solidFill>
                            <a:schemeClr val="tx1"/>
                          </a:solidFill>
                          <a:latin typeface="+mj-lt"/>
                        </a:rPr>
                        <a:t>T&gt;C</a:t>
                      </a:r>
                      <a:endParaRPr lang="en-GB" sz="1100" dirty="0">
                        <a:solidFill>
                          <a:schemeClr val="tx1"/>
                        </a:solidFill>
                        <a:latin typeface="+mj-lt"/>
                      </a:endParaRPr>
                    </a:p>
                  </a:txBody>
                  <a:tcPr/>
                </a:tc>
                <a:tc>
                  <a:txBody>
                    <a:bodyPr/>
                    <a:lstStyle/>
                    <a:p>
                      <a:r>
                        <a:rPr lang="en-GB" sz="1100" dirty="0" smtClean="0">
                          <a:solidFill>
                            <a:schemeClr val="tx1"/>
                          </a:solidFill>
                          <a:latin typeface="+mj-lt"/>
                        </a:rPr>
                        <a:t>-0.115</a:t>
                      </a:r>
                      <a:endParaRPr lang="en-GB" sz="1100" dirty="0">
                        <a:solidFill>
                          <a:schemeClr val="tx1"/>
                        </a:solidFill>
                        <a:latin typeface="+mj-lt"/>
                      </a:endParaRPr>
                    </a:p>
                  </a:txBody>
                  <a:tcPr/>
                </a:tc>
                <a:tc>
                  <a:txBody>
                    <a:bodyPr/>
                    <a:lstStyle/>
                    <a:p>
                      <a:r>
                        <a:rPr lang="en-GB" sz="1100" dirty="0" smtClean="0">
                          <a:solidFill>
                            <a:schemeClr val="tx1"/>
                          </a:solidFill>
                          <a:latin typeface="+mj-lt"/>
                        </a:rPr>
                        <a:t>0.103</a:t>
                      </a:r>
                    </a:p>
                  </a:txBody>
                  <a:tcPr/>
                </a:tc>
                <a:tc>
                  <a:txBody>
                    <a:bodyPr/>
                    <a:lstStyle/>
                    <a:p>
                      <a:r>
                        <a:rPr lang="en-GB" sz="1100" b="1" dirty="0" smtClean="0">
                          <a:solidFill>
                            <a:srgbClr val="FF0000"/>
                          </a:solidFill>
                          <a:latin typeface="+mj-lt"/>
                        </a:rPr>
                        <a:t>1.02e-08</a:t>
                      </a:r>
                    </a:p>
                  </a:txBody>
                  <a:tcPr/>
                </a:tc>
                <a:tc>
                  <a:txBody>
                    <a:bodyPr/>
                    <a:lstStyle/>
                    <a:p>
                      <a:r>
                        <a:rPr lang="en-GB" sz="1100" dirty="0" smtClean="0">
                          <a:solidFill>
                            <a:schemeClr val="tx1"/>
                          </a:solidFill>
                          <a:latin typeface="+mj-lt"/>
                        </a:rPr>
                        <a:t>intergenic</a:t>
                      </a:r>
                      <a:endParaRPr lang="en-GB" sz="1100" dirty="0">
                        <a:solidFill>
                          <a:schemeClr val="tx1"/>
                        </a:solidFill>
                        <a:latin typeface="+mj-lt"/>
                      </a:endParaRPr>
                    </a:p>
                  </a:txBody>
                  <a:tcPr/>
                </a:tc>
              </a:tr>
            </a:tbl>
          </a:graphicData>
        </a:graphic>
      </p:graphicFrame>
      <p:sp>
        <p:nvSpPr>
          <p:cNvPr id="5" name="TextBox 4"/>
          <p:cNvSpPr txBox="1"/>
          <p:nvPr/>
        </p:nvSpPr>
        <p:spPr>
          <a:xfrm>
            <a:off x="1091777" y="6534835"/>
            <a:ext cx="7498703" cy="323165"/>
          </a:xfrm>
          <a:prstGeom prst="rect">
            <a:avLst/>
          </a:prstGeom>
          <a:noFill/>
        </p:spPr>
        <p:txBody>
          <a:bodyPr wrap="square" rtlCol="0">
            <a:spAutoFit/>
          </a:bodyPr>
          <a:lstStyle/>
          <a:p>
            <a:r>
              <a:rPr lang="en-GB" sz="1500" dirty="0" smtClean="0"/>
              <a:t>Call rate and HWE P-value thresholds were 99% and &gt;5e-5 respectively</a:t>
            </a:r>
            <a:endParaRPr lang="en-GB" sz="1500" dirty="0"/>
          </a:p>
        </p:txBody>
      </p:sp>
      <p:sp>
        <p:nvSpPr>
          <p:cNvPr id="3" name="Slide Number Placeholder 2"/>
          <p:cNvSpPr>
            <a:spLocks noGrp="1"/>
          </p:cNvSpPr>
          <p:nvPr>
            <p:ph type="sldNum" sz="quarter" idx="12"/>
          </p:nvPr>
        </p:nvSpPr>
        <p:spPr/>
        <p:txBody>
          <a:bodyPr/>
          <a:lstStyle/>
          <a:p>
            <a:fld id="{01186F5E-C15D-4D77-835E-44B16F21F441}" type="slidenum">
              <a:rPr lang="en-GB" smtClean="0"/>
              <a:t>22</a:t>
            </a:fld>
            <a:endParaRPr lang="en-GB"/>
          </a:p>
        </p:txBody>
      </p:sp>
      <p:sp>
        <p:nvSpPr>
          <p:cNvPr id="7" name="TextBox 6"/>
          <p:cNvSpPr txBox="1"/>
          <p:nvPr/>
        </p:nvSpPr>
        <p:spPr>
          <a:xfrm>
            <a:off x="1091778" y="5809899"/>
            <a:ext cx="7498703" cy="553998"/>
          </a:xfrm>
          <a:prstGeom prst="rect">
            <a:avLst/>
          </a:prstGeom>
          <a:noFill/>
        </p:spPr>
        <p:txBody>
          <a:bodyPr wrap="square" rtlCol="0">
            <a:spAutoFit/>
          </a:bodyPr>
          <a:lstStyle/>
          <a:p>
            <a:r>
              <a:rPr lang="en-GB" sz="1500" b="1" dirty="0" smtClean="0"/>
              <a:t>Bold</a:t>
            </a:r>
            <a:r>
              <a:rPr lang="en-GB" sz="1500" dirty="0" smtClean="0"/>
              <a:t>: P value &lt;5e-8 even after excluding UK Biobank and </a:t>
            </a:r>
            <a:r>
              <a:rPr lang="en-GB" sz="1500" dirty="0" err="1" smtClean="0"/>
              <a:t>BiLEVE</a:t>
            </a:r>
            <a:r>
              <a:rPr lang="en-GB" sz="1500" dirty="0" smtClean="0"/>
              <a:t> samples. </a:t>
            </a:r>
            <a:r>
              <a:rPr lang="en-GB" sz="1500" dirty="0" smtClean="0">
                <a:solidFill>
                  <a:srgbClr val="FF0000"/>
                </a:solidFill>
              </a:rPr>
              <a:t>Red</a:t>
            </a:r>
            <a:r>
              <a:rPr lang="en-GB" sz="1500" dirty="0" smtClean="0"/>
              <a:t>: Do not reach threshold when cohort-level GC correction applied</a:t>
            </a:r>
            <a:endParaRPr lang="en-GB" sz="1500" dirty="0"/>
          </a:p>
        </p:txBody>
      </p:sp>
    </p:spTree>
    <p:extLst>
      <p:ext uri="{BB962C8B-B14F-4D97-AF65-F5344CB8AC3E}">
        <p14:creationId xmlns:p14="http://schemas.microsoft.com/office/powerpoint/2010/main" val="1198215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3388" y="53752"/>
            <a:ext cx="7498080" cy="1143000"/>
          </a:xfrm>
        </p:spPr>
        <p:txBody>
          <a:bodyPr/>
          <a:lstStyle/>
          <a:p>
            <a:r>
              <a:rPr lang="en-GB" dirty="0" smtClean="0"/>
              <a:t>Manhattan plots</a:t>
            </a:r>
            <a:endParaRPr lang="en-GB"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43607" y="1124744"/>
            <a:ext cx="8100393" cy="4860236"/>
          </a:xfrm>
        </p:spPr>
      </p:pic>
      <p:sp>
        <p:nvSpPr>
          <p:cNvPr id="4" name="Slide Number Placeholder 3"/>
          <p:cNvSpPr>
            <a:spLocks noGrp="1"/>
          </p:cNvSpPr>
          <p:nvPr>
            <p:ph type="sldNum" sz="quarter" idx="12"/>
          </p:nvPr>
        </p:nvSpPr>
        <p:spPr/>
        <p:txBody>
          <a:bodyPr/>
          <a:lstStyle/>
          <a:p>
            <a:fld id="{01186F5E-C15D-4D77-835E-44B16F21F441}" type="slidenum">
              <a:rPr lang="en-GB" smtClean="0"/>
              <a:t>23</a:t>
            </a:fld>
            <a:endParaRPr lang="en-GB"/>
          </a:p>
        </p:txBody>
      </p:sp>
      <p:sp>
        <p:nvSpPr>
          <p:cNvPr id="6" name="TextBox 5"/>
          <p:cNvSpPr txBox="1"/>
          <p:nvPr/>
        </p:nvSpPr>
        <p:spPr>
          <a:xfrm>
            <a:off x="1043607" y="6035944"/>
            <a:ext cx="7848873" cy="784830"/>
          </a:xfrm>
          <a:prstGeom prst="rect">
            <a:avLst/>
          </a:prstGeom>
          <a:noFill/>
        </p:spPr>
        <p:txBody>
          <a:bodyPr wrap="square" rtlCol="0">
            <a:spAutoFit/>
          </a:bodyPr>
          <a:lstStyle/>
          <a:p>
            <a:r>
              <a:rPr lang="en-GB" sz="1500" dirty="0" smtClean="0"/>
              <a:t>P-value threshold: 5e-7 for rare Human-Exome chip SNPs (</a:t>
            </a:r>
            <a:r>
              <a:rPr lang="en-GB" sz="1500" dirty="0" smtClean="0">
                <a:solidFill>
                  <a:srgbClr val="002060"/>
                </a:solidFill>
              </a:rPr>
              <a:t>dark</a:t>
            </a:r>
            <a:r>
              <a:rPr lang="en-GB" sz="1500" dirty="0" smtClean="0"/>
              <a:t> </a:t>
            </a:r>
            <a:r>
              <a:rPr lang="en-GB" sz="1500" dirty="0" smtClean="0">
                <a:solidFill>
                  <a:srgbClr val="002060"/>
                </a:solidFill>
              </a:rPr>
              <a:t>blue</a:t>
            </a:r>
            <a:r>
              <a:rPr lang="en-GB" sz="1500" dirty="0" smtClean="0"/>
              <a:t> line), 5e-8 for others (</a:t>
            </a:r>
            <a:r>
              <a:rPr lang="en-GB" sz="1500" dirty="0" smtClean="0">
                <a:solidFill>
                  <a:srgbClr val="FF0000"/>
                </a:solidFill>
              </a:rPr>
              <a:t>red</a:t>
            </a:r>
            <a:r>
              <a:rPr lang="en-GB" sz="1500" dirty="0" smtClean="0"/>
              <a:t> line)</a:t>
            </a:r>
          </a:p>
          <a:p>
            <a:r>
              <a:rPr lang="en-GB" sz="1500" dirty="0" smtClean="0"/>
              <a:t>Only autosomes shown. PY omitted as there were no novel signals. </a:t>
            </a:r>
            <a:r>
              <a:rPr lang="en-GB" sz="1500" dirty="0" smtClean="0">
                <a:solidFill>
                  <a:srgbClr val="002060"/>
                </a:solidFill>
              </a:rPr>
              <a:t>Dark Blue</a:t>
            </a:r>
            <a:r>
              <a:rPr lang="en-GB" sz="1500" dirty="0" smtClean="0"/>
              <a:t>: previous signals; </a:t>
            </a:r>
            <a:r>
              <a:rPr lang="en-GB" sz="1500" dirty="0" smtClean="0">
                <a:solidFill>
                  <a:srgbClr val="FF0000"/>
                </a:solidFill>
              </a:rPr>
              <a:t>Red</a:t>
            </a:r>
            <a:r>
              <a:rPr lang="en-GB" sz="1500" dirty="0" smtClean="0"/>
              <a:t>; novel signals. Results capped at 14.</a:t>
            </a:r>
            <a:endParaRPr lang="en-GB" sz="1500" dirty="0"/>
          </a:p>
        </p:txBody>
      </p:sp>
    </p:spTree>
    <p:extLst>
      <p:ext uri="{BB962C8B-B14F-4D97-AF65-F5344CB8AC3E}">
        <p14:creationId xmlns:p14="http://schemas.microsoft.com/office/powerpoint/2010/main" val="1452651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7928" y="56129"/>
            <a:ext cx="7498080" cy="1143000"/>
          </a:xfrm>
        </p:spPr>
        <p:txBody>
          <a:bodyPr>
            <a:normAutofit/>
          </a:bodyPr>
          <a:lstStyle/>
          <a:p>
            <a:r>
              <a:rPr lang="en-GB" dirty="0" smtClean="0"/>
              <a:t>QQ plots – CPD</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4263" y="1484784"/>
            <a:ext cx="4057011" cy="4085382"/>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4797" y="1672562"/>
            <a:ext cx="3794445" cy="3897604"/>
          </a:xfrm>
          <a:prstGeom prst="rect">
            <a:avLst/>
          </a:prstGeom>
        </p:spPr>
      </p:pic>
      <p:sp>
        <p:nvSpPr>
          <p:cNvPr id="3" name="Slide Number Placeholder 2"/>
          <p:cNvSpPr>
            <a:spLocks noGrp="1"/>
          </p:cNvSpPr>
          <p:nvPr>
            <p:ph type="sldNum" sz="quarter" idx="12"/>
          </p:nvPr>
        </p:nvSpPr>
        <p:spPr/>
        <p:txBody>
          <a:bodyPr/>
          <a:lstStyle/>
          <a:p>
            <a:fld id="{01186F5E-C15D-4D77-835E-44B16F21F441}" type="slidenum">
              <a:rPr lang="en-GB" smtClean="0"/>
              <a:t>24</a:t>
            </a:fld>
            <a:endParaRPr lang="en-GB"/>
          </a:p>
        </p:txBody>
      </p:sp>
      <p:sp>
        <p:nvSpPr>
          <p:cNvPr id="7" name="TextBox 6"/>
          <p:cNvSpPr txBox="1"/>
          <p:nvPr/>
        </p:nvSpPr>
        <p:spPr>
          <a:xfrm>
            <a:off x="1043608" y="6517033"/>
            <a:ext cx="2664296" cy="323165"/>
          </a:xfrm>
          <a:prstGeom prst="rect">
            <a:avLst/>
          </a:prstGeom>
          <a:noFill/>
        </p:spPr>
        <p:txBody>
          <a:bodyPr wrap="square" rtlCol="0">
            <a:spAutoFit/>
          </a:bodyPr>
          <a:lstStyle/>
          <a:p>
            <a:r>
              <a:rPr lang="en-GB" sz="1500" dirty="0" smtClean="0"/>
              <a:t>No SNP QC filters</a:t>
            </a:r>
            <a:endParaRPr lang="en-GB" sz="1500" dirty="0"/>
          </a:p>
        </p:txBody>
      </p:sp>
    </p:spTree>
    <p:extLst>
      <p:ext uri="{BB962C8B-B14F-4D97-AF65-F5344CB8AC3E}">
        <p14:creationId xmlns:p14="http://schemas.microsoft.com/office/powerpoint/2010/main" val="18221658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PY</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1772816"/>
            <a:ext cx="3960440" cy="395587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1916832"/>
            <a:ext cx="3860499" cy="3811856"/>
          </a:xfrm>
          <a:prstGeom prst="rect">
            <a:avLst/>
          </a:prstGeom>
        </p:spPr>
      </p:pic>
      <p:sp>
        <p:nvSpPr>
          <p:cNvPr id="3" name="Slide Number Placeholder 2"/>
          <p:cNvSpPr>
            <a:spLocks noGrp="1"/>
          </p:cNvSpPr>
          <p:nvPr>
            <p:ph type="sldNum" sz="quarter" idx="12"/>
          </p:nvPr>
        </p:nvSpPr>
        <p:spPr/>
        <p:txBody>
          <a:bodyPr/>
          <a:lstStyle/>
          <a:p>
            <a:fld id="{01186F5E-C15D-4D77-835E-44B16F21F441}" type="slidenum">
              <a:rPr lang="en-GB" smtClean="0"/>
              <a:t>25</a:t>
            </a:fld>
            <a:endParaRPr lang="en-GB"/>
          </a:p>
        </p:txBody>
      </p:sp>
      <p:sp>
        <p:nvSpPr>
          <p:cNvPr id="8" name="TextBox 7"/>
          <p:cNvSpPr txBox="1"/>
          <p:nvPr/>
        </p:nvSpPr>
        <p:spPr>
          <a:xfrm>
            <a:off x="1043608" y="6517033"/>
            <a:ext cx="2664296" cy="323165"/>
          </a:xfrm>
          <a:prstGeom prst="rect">
            <a:avLst/>
          </a:prstGeom>
          <a:noFill/>
        </p:spPr>
        <p:txBody>
          <a:bodyPr wrap="square" rtlCol="0">
            <a:spAutoFit/>
          </a:bodyPr>
          <a:lstStyle/>
          <a:p>
            <a:r>
              <a:rPr lang="en-GB" sz="1500" dirty="0" smtClean="0"/>
              <a:t>No SNP QC filters</a:t>
            </a:r>
            <a:endParaRPr lang="en-GB" sz="1500" dirty="0"/>
          </a:p>
        </p:txBody>
      </p:sp>
    </p:spTree>
    <p:extLst>
      <p:ext uri="{BB962C8B-B14F-4D97-AF65-F5344CB8AC3E}">
        <p14:creationId xmlns:p14="http://schemas.microsoft.com/office/powerpoint/2010/main" val="36371689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1052736"/>
            <a:ext cx="3981332" cy="4197971"/>
          </a:xfrm>
        </p:spPr>
      </p:pic>
      <p:sp>
        <p:nvSpPr>
          <p:cNvPr id="5" name="Title 5"/>
          <p:cNvSpPr>
            <a:spLocks noGrp="1"/>
          </p:cNvSpPr>
          <p:nvPr>
            <p:ph type="title"/>
          </p:nvPr>
        </p:nvSpPr>
        <p:spPr>
          <a:xfrm>
            <a:off x="1187624" y="49188"/>
            <a:ext cx="7498080" cy="1143000"/>
          </a:xfrm>
        </p:spPr>
        <p:txBody>
          <a:bodyPr/>
          <a:lstStyle/>
          <a:p>
            <a:r>
              <a:rPr lang="en-GB" dirty="0" smtClean="0"/>
              <a:t>SI</a:t>
            </a:r>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1095347"/>
            <a:ext cx="4032448" cy="4155360"/>
          </a:xfrm>
          <a:prstGeom prst="rect">
            <a:avLst/>
          </a:prstGeom>
        </p:spPr>
      </p:pic>
      <p:sp>
        <p:nvSpPr>
          <p:cNvPr id="7" name="TextBox 6"/>
          <p:cNvSpPr txBox="1"/>
          <p:nvPr/>
        </p:nvSpPr>
        <p:spPr>
          <a:xfrm>
            <a:off x="1043608" y="6517033"/>
            <a:ext cx="2664296" cy="323165"/>
          </a:xfrm>
          <a:prstGeom prst="rect">
            <a:avLst/>
          </a:prstGeom>
          <a:noFill/>
        </p:spPr>
        <p:txBody>
          <a:bodyPr wrap="square" rtlCol="0">
            <a:spAutoFit/>
          </a:bodyPr>
          <a:lstStyle/>
          <a:p>
            <a:r>
              <a:rPr lang="en-GB" sz="1500" dirty="0" smtClean="0"/>
              <a:t>No SNP QC filters</a:t>
            </a:r>
            <a:endParaRPr lang="en-GB" sz="1500" dirty="0"/>
          </a:p>
        </p:txBody>
      </p:sp>
      <p:sp>
        <p:nvSpPr>
          <p:cNvPr id="2" name="Slide Number Placeholder 1"/>
          <p:cNvSpPr>
            <a:spLocks noGrp="1"/>
          </p:cNvSpPr>
          <p:nvPr>
            <p:ph type="sldNum" sz="quarter" idx="12"/>
          </p:nvPr>
        </p:nvSpPr>
        <p:spPr/>
        <p:txBody>
          <a:bodyPr/>
          <a:lstStyle/>
          <a:p>
            <a:fld id="{01186F5E-C15D-4D77-835E-44B16F21F441}" type="slidenum">
              <a:rPr lang="en-GB" smtClean="0"/>
              <a:t>26</a:t>
            </a:fld>
            <a:endParaRPr lang="en-GB"/>
          </a:p>
        </p:txBody>
      </p:sp>
    </p:spTree>
    <p:extLst>
      <p:ext uri="{BB962C8B-B14F-4D97-AF65-F5344CB8AC3E}">
        <p14:creationId xmlns:p14="http://schemas.microsoft.com/office/powerpoint/2010/main" val="24220300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4633" y="96986"/>
            <a:ext cx="7498080" cy="1143000"/>
          </a:xfrm>
        </p:spPr>
        <p:txBody>
          <a:bodyPr/>
          <a:lstStyle/>
          <a:p>
            <a:r>
              <a:rPr lang="en-GB" dirty="0" smtClean="0"/>
              <a:t>SC</a:t>
            </a:r>
            <a:endParaRPr lang="en-GB"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4018" y="1574383"/>
            <a:ext cx="3908022" cy="3917079"/>
          </a:xfrm>
        </p:spPr>
      </p:pic>
      <p:sp>
        <p:nvSpPr>
          <p:cNvPr id="4" name="Slide Number Placeholder 3"/>
          <p:cNvSpPr>
            <a:spLocks noGrp="1"/>
          </p:cNvSpPr>
          <p:nvPr>
            <p:ph type="sldNum" sz="quarter" idx="12"/>
          </p:nvPr>
        </p:nvSpPr>
        <p:spPr/>
        <p:txBody>
          <a:bodyPr/>
          <a:lstStyle/>
          <a:p>
            <a:fld id="{01186F5E-C15D-4D77-835E-44B16F21F441}" type="slidenum">
              <a:rPr lang="en-GB" smtClean="0"/>
              <a:t>27</a:t>
            </a:fld>
            <a:endParaRPr lang="en-GB"/>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1570397"/>
            <a:ext cx="3819870" cy="3833242"/>
          </a:xfrm>
          <a:prstGeom prst="rect">
            <a:avLst/>
          </a:prstGeom>
        </p:spPr>
      </p:pic>
      <p:sp>
        <p:nvSpPr>
          <p:cNvPr id="7" name="TextBox 6"/>
          <p:cNvSpPr txBox="1"/>
          <p:nvPr/>
        </p:nvSpPr>
        <p:spPr>
          <a:xfrm>
            <a:off x="1043608" y="6517033"/>
            <a:ext cx="2664296" cy="323165"/>
          </a:xfrm>
          <a:prstGeom prst="rect">
            <a:avLst/>
          </a:prstGeom>
          <a:noFill/>
        </p:spPr>
        <p:txBody>
          <a:bodyPr wrap="square" rtlCol="0">
            <a:spAutoFit/>
          </a:bodyPr>
          <a:lstStyle/>
          <a:p>
            <a:r>
              <a:rPr lang="en-GB" sz="1500" dirty="0" smtClean="0"/>
              <a:t>No SNP QC filters</a:t>
            </a:r>
            <a:endParaRPr lang="en-GB" sz="1500" dirty="0"/>
          </a:p>
        </p:txBody>
      </p:sp>
    </p:spTree>
    <p:extLst>
      <p:ext uri="{BB962C8B-B14F-4D97-AF65-F5344CB8AC3E}">
        <p14:creationId xmlns:p14="http://schemas.microsoft.com/office/powerpoint/2010/main" val="31484438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74288"/>
            <a:ext cx="7498080" cy="1143000"/>
          </a:xfrm>
        </p:spPr>
        <p:txBody>
          <a:bodyPr>
            <a:normAutofit fontScale="90000"/>
          </a:bodyPr>
          <a:lstStyle/>
          <a:p>
            <a:r>
              <a:rPr lang="en-GB" dirty="0" smtClean="0"/>
              <a:t>Consortium specific meta-analysis for top SNPs</a:t>
            </a:r>
            <a:endParaRPr lang="en-GB" dirty="0">
              <a:solidFill>
                <a:srgbClr val="FF0000"/>
              </a:solidFill>
            </a:endParaRPr>
          </a:p>
        </p:txBody>
      </p:sp>
      <p:sp>
        <p:nvSpPr>
          <p:cNvPr id="3" name="Content Placeholder 2"/>
          <p:cNvSpPr>
            <a:spLocks noGrp="1"/>
          </p:cNvSpPr>
          <p:nvPr>
            <p:ph idx="1"/>
          </p:nvPr>
        </p:nvSpPr>
        <p:spPr>
          <a:xfrm>
            <a:off x="1187624" y="1575060"/>
            <a:ext cx="4032448" cy="5022292"/>
          </a:xfrm>
        </p:spPr>
        <p:txBody>
          <a:bodyPr>
            <a:normAutofit fontScale="47500" lnSpcReduction="20000"/>
          </a:bodyPr>
          <a:lstStyle/>
          <a:p>
            <a:r>
              <a:rPr lang="en-GB" i="1" dirty="0" smtClean="0"/>
              <a:t>CNNM2 </a:t>
            </a:r>
            <a:r>
              <a:rPr lang="en-GB" dirty="0" smtClean="0"/>
              <a:t>(SI, P-value: </a:t>
            </a:r>
            <a:r>
              <a:rPr lang="en-GB" dirty="0"/>
              <a:t>1.94e-10</a:t>
            </a:r>
            <a:r>
              <a:rPr lang="en-GB" i="1" dirty="0" smtClean="0"/>
              <a:t>)</a:t>
            </a:r>
            <a:endParaRPr lang="en-GB" dirty="0" smtClean="0"/>
          </a:p>
          <a:p>
            <a:pPr lvl="1"/>
            <a:r>
              <a:rPr lang="en-GB" dirty="0" smtClean="0"/>
              <a:t>CGSB </a:t>
            </a:r>
            <a:r>
              <a:rPr lang="en-GB" dirty="0"/>
              <a:t>P-value: 2.38e-05 (</a:t>
            </a:r>
            <a:r>
              <a:rPr lang="en-GB" dirty="0" smtClean="0"/>
              <a:t>n=78,052) +</a:t>
            </a:r>
          </a:p>
          <a:p>
            <a:pPr lvl="1"/>
            <a:r>
              <a:rPr lang="en-GB" dirty="0"/>
              <a:t>GSCAN P-value: 2.02e-06 (</a:t>
            </a:r>
            <a:r>
              <a:rPr lang="en-GB" dirty="0" smtClean="0"/>
              <a:t>n=165,387) +</a:t>
            </a:r>
          </a:p>
          <a:p>
            <a:pPr lvl="1"/>
            <a:r>
              <a:rPr lang="en-GB" dirty="0" err="1" smtClean="0"/>
              <a:t>CHDExome</a:t>
            </a:r>
            <a:r>
              <a:rPr lang="en-GB" dirty="0"/>
              <a:t>+ P-value: 0.0087 (</a:t>
            </a:r>
            <a:r>
              <a:rPr lang="en-GB" dirty="0" smtClean="0"/>
              <a:t>n=42,976) +</a:t>
            </a:r>
          </a:p>
          <a:p>
            <a:r>
              <a:rPr lang="en-GB" i="1" dirty="0" smtClean="0"/>
              <a:t>ATF6</a:t>
            </a:r>
            <a:r>
              <a:rPr lang="en-GB" i="1" dirty="0"/>
              <a:t> </a:t>
            </a:r>
            <a:r>
              <a:rPr lang="en-GB" dirty="0" smtClean="0"/>
              <a:t>(CPD, P-value</a:t>
            </a:r>
            <a:r>
              <a:rPr lang="en-GB" dirty="0"/>
              <a:t>: </a:t>
            </a:r>
            <a:r>
              <a:rPr lang="en-GB" dirty="0" smtClean="0"/>
              <a:t>2.95e-07</a:t>
            </a:r>
            <a:r>
              <a:rPr lang="en-GB" i="1" dirty="0" smtClean="0"/>
              <a:t>)</a:t>
            </a:r>
          </a:p>
          <a:p>
            <a:pPr lvl="1"/>
            <a:r>
              <a:rPr lang="en-GB" dirty="0"/>
              <a:t>CGSB P-value</a:t>
            </a:r>
            <a:r>
              <a:rPr lang="en-GB" dirty="0" smtClean="0"/>
              <a:t>: 0.00017 </a:t>
            </a:r>
            <a:r>
              <a:rPr lang="en-GB" dirty="0"/>
              <a:t>(</a:t>
            </a:r>
            <a:r>
              <a:rPr lang="en-GB" dirty="0" smtClean="0"/>
              <a:t>n=26,506) +</a:t>
            </a:r>
            <a:endParaRPr lang="en-GB" dirty="0"/>
          </a:p>
          <a:p>
            <a:pPr lvl="1"/>
            <a:r>
              <a:rPr lang="en-GB" dirty="0"/>
              <a:t>GSCAN P-value: 0.005 (</a:t>
            </a:r>
            <a:r>
              <a:rPr lang="en-GB" dirty="0" smtClean="0"/>
              <a:t>n=69,695) +</a:t>
            </a:r>
            <a:endParaRPr lang="en-GB" dirty="0"/>
          </a:p>
          <a:p>
            <a:pPr lvl="1"/>
            <a:r>
              <a:rPr lang="en-GB" dirty="0" err="1"/>
              <a:t>CHDExome</a:t>
            </a:r>
            <a:r>
              <a:rPr lang="en-GB" dirty="0"/>
              <a:t>+ P-value: 0.025 (n=7,364</a:t>
            </a:r>
            <a:r>
              <a:rPr lang="en-GB" dirty="0" smtClean="0"/>
              <a:t>) +</a:t>
            </a:r>
            <a:endParaRPr lang="en-GB" i="1" dirty="0"/>
          </a:p>
          <a:p>
            <a:r>
              <a:rPr lang="en-GB" i="1" dirty="0" smtClean="0"/>
              <a:t>REV3L </a:t>
            </a:r>
            <a:r>
              <a:rPr lang="en-GB" dirty="0" smtClean="0"/>
              <a:t>(SI, P-value</a:t>
            </a:r>
            <a:r>
              <a:rPr lang="en-GB" dirty="0"/>
              <a:t>: 1.38e-08</a:t>
            </a:r>
            <a:r>
              <a:rPr lang="en-GB" i="1" dirty="0" smtClean="0"/>
              <a:t>)</a:t>
            </a:r>
          </a:p>
          <a:p>
            <a:pPr lvl="1"/>
            <a:r>
              <a:rPr lang="en-GB" dirty="0"/>
              <a:t>CGSB P-value: </a:t>
            </a:r>
            <a:r>
              <a:rPr lang="en-GB" dirty="0" smtClean="0"/>
              <a:t>1.19e-05 </a:t>
            </a:r>
            <a:r>
              <a:rPr lang="en-GB" dirty="0"/>
              <a:t>(n=78,048</a:t>
            </a:r>
            <a:r>
              <a:rPr lang="en-GB" dirty="0" smtClean="0"/>
              <a:t>) -</a:t>
            </a:r>
            <a:endParaRPr lang="en-GB" dirty="0"/>
          </a:p>
          <a:p>
            <a:pPr lvl="1"/>
            <a:r>
              <a:rPr lang="en-GB" dirty="0"/>
              <a:t>GSCAN P-value: 0.0012 (</a:t>
            </a:r>
            <a:r>
              <a:rPr lang="en-GB" dirty="0" smtClean="0"/>
              <a:t>n=165,368) -</a:t>
            </a:r>
            <a:endParaRPr lang="en-GB" dirty="0"/>
          </a:p>
          <a:p>
            <a:pPr lvl="1"/>
            <a:r>
              <a:rPr lang="en-GB" dirty="0" err="1"/>
              <a:t>CHDExome</a:t>
            </a:r>
            <a:r>
              <a:rPr lang="en-GB" dirty="0"/>
              <a:t>+ P-value: 0.029 (</a:t>
            </a:r>
            <a:r>
              <a:rPr lang="en-GB" dirty="0" smtClean="0"/>
              <a:t>n=42,976) -</a:t>
            </a:r>
            <a:endParaRPr lang="en-GB" i="1" dirty="0" smtClean="0"/>
          </a:p>
          <a:p>
            <a:r>
              <a:rPr lang="en-GB" i="1" dirty="0" smtClean="0"/>
              <a:t>GPR101</a:t>
            </a:r>
            <a:r>
              <a:rPr lang="en-GB" i="1" dirty="0"/>
              <a:t> </a:t>
            </a:r>
            <a:r>
              <a:rPr lang="en-GB" dirty="0" smtClean="0"/>
              <a:t>(CPD, P-value</a:t>
            </a:r>
            <a:r>
              <a:rPr lang="en-GB" dirty="0"/>
              <a:t>: 1.40e-11</a:t>
            </a:r>
            <a:r>
              <a:rPr lang="en-GB" i="1" dirty="0" smtClean="0"/>
              <a:t>)</a:t>
            </a:r>
          </a:p>
          <a:p>
            <a:pPr lvl="1"/>
            <a:r>
              <a:rPr lang="en-GB" dirty="0"/>
              <a:t>CGSB P-value: 0.0010 (</a:t>
            </a:r>
            <a:r>
              <a:rPr lang="en-GB" dirty="0" smtClean="0"/>
              <a:t>n=26,499) -</a:t>
            </a:r>
            <a:endParaRPr lang="en-GB" dirty="0"/>
          </a:p>
          <a:p>
            <a:pPr lvl="1"/>
            <a:r>
              <a:rPr lang="en-GB" dirty="0"/>
              <a:t>GSCAN P-value: </a:t>
            </a:r>
            <a:r>
              <a:rPr lang="en-GB" dirty="0" smtClean="0"/>
              <a:t>3.41e-09 </a:t>
            </a:r>
            <a:r>
              <a:rPr lang="en-GB" dirty="0"/>
              <a:t>(n=51,050</a:t>
            </a:r>
            <a:r>
              <a:rPr lang="en-GB" dirty="0" smtClean="0"/>
              <a:t>) -</a:t>
            </a:r>
            <a:endParaRPr lang="en-GB" dirty="0"/>
          </a:p>
          <a:p>
            <a:pPr lvl="1"/>
            <a:r>
              <a:rPr lang="en-GB" dirty="0" err="1"/>
              <a:t>CHDExome</a:t>
            </a:r>
            <a:r>
              <a:rPr lang="en-GB" dirty="0"/>
              <a:t>+ P-value: </a:t>
            </a:r>
            <a:r>
              <a:rPr lang="en-GB" dirty="0" smtClean="0"/>
              <a:t>NA</a:t>
            </a:r>
            <a:endParaRPr lang="en-GB" i="1" dirty="0" smtClean="0"/>
          </a:p>
          <a:p>
            <a:r>
              <a:rPr lang="en-GB" i="1" dirty="0" smtClean="0"/>
              <a:t>PJA1</a:t>
            </a:r>
            <a:r>
              <a:rPr lang="en-GB" i="1" dirty="0"/>
              <a:t> </a:t>
            </a:r>
            <a:r>
              <a:rPr lang="en-GB" dirty="0" smtClean="0"/>
              <a:t>(SI, P-value</a:t>
            </a:r>
            <a:r>
              <a:rPr lang="en-GB" dirty="0"/>
              <a:t>: </a:t>
            </a:r>
            <a:r>
              <a:rPr lang="en-GB" dirty="0" smtClean="0"/>
              <a:t>1.39e-11</a:t>
            </a:r>
            <a:r>
              <a:rPr lang="en-GB" i="1" dirty="0" smtClean="0"/>
              <a:t>)</a:t>
            </a:r>
          </a:p>
          <a:p>
            <a:pPr lvl="1"/>
            <a:r>
              <a:rPr lang="en-GB" dirty="0"/>
              <a:t>CGSB P-value: </a:t>
            </a:r>
            <a:r>
              <a:rPr lang="en-GB" dirty="0" smtClean="0"/>
              <a:t>8.72e-07 </a:t>
            </a:r>
            <a:r>
              <a:rPr lang="en-GB" dirty="0"/>
              <a:t>(n=78,040</a:t>
            </a:r>
            <a:r>
              <a:rPr lang="en-GB" dirty="0" smtClean="0"/>
              <a:t>) +</a:t>
            </a:r>
            <a:endParaRPr lang="en-GB" dirty="0"/>
          </a:p>
          <a:p>
            <a:pPr lvl="1"/>
            <a:r>
              <a:rPr lang="en-GB" dirty="0"/>
              <a:t>GSCAN P-value: </a:t>
            </a:r>
            <a:r>
              <a:rPr lang="en-GB" dirty="0" smtClean="0"/>
              <a:t>3.09e-07 </a:t>
            </a:r>
            <a:r>
              <a:rPr lang="en-GB" dirty="0"/>
              <a:t>(n=108,512</a:t>
            </a:r>
            <a:r>
              <a:rPr lang="en-GB" dirty="0" smtClean="0"/>
              <a:t>) +</a:t>
            </a:r>
            <a:endParaRPr lang="en-GB" dirty="0"/>
          </a:p>
          <a:p>
            <a:pPr lvl="1"/>
            <a:r>
              <a:rPr lang="en-GB" dirty="0" err="1"/>
              <a:t>CHDExome</a:t>
            </a:r>
            <a:r>
              <a:rPr lang="en-GB" dirty="0"/>
              <a:t>+ P-value: </a:t>
            </a:r>
            <a:r>
              <a:rPr lang="en-GB" dirty="0" smtClean="0"/>
              <a:t>NA</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28</a:t>
            </a:fld>
            <a:endParaRPr lang="en-GB"/>
          </a:p>
        </p:txBody>
      </p:sp>
      <p:sp>
        <p:nvSpPr>
          <p:cNvPr id="5" name="Content Placeholder 2"/>
          <p:cNvSpPr txBox="1">
            <a:spLocks/>
          </p:cNvSpPr>
          <p:nvPr/>
        </p:nvSpPr>
        <p:spPr>
          <a:xfrm>
            <a:off x="5076056" y="2645301"/>
            <a:ext cx="3884837" cy="2245308"/>
          </a:xfrm>
          <a:prstGeom prst="rect">
            <a:avLst/>
          </a:prstGeom>
        </p:spPr>
        <p:txBody>
          <a:bodyPr>
            <a:normAutofit fontScale="475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GB" i="1" dirty="0" smtClean="0"/>
              <a:t>SMG6 </a:t>
            </a:r>
            <a:r>
              <a:rPr lang="en-GB" dirty="0" smtClean="0"/>
              <a:t>(SI</a:t>
            </a:r>
            <a:r>
              <a:rPr lang="en-GB" dirty="0"/>
              <a:t>, P-value</a:t>
            </a:r>
            <a:r>
              <a:rPr lang="en-GB" dirty="0" smtClean="0"/>
              <a:t>: 8.25e-09)</a:t>
            </a:r>
          </a:p>
          <a:p>
            <a:pPr lvl="1"/>
            <a:r>
              <a:rPr lang="en-GB" dirty="0" smtClean="0"/>
              <a:t>CGSB P-value</a:t>
            </a:r>
            <a:r>
              <a:rPr lang="en-GB" dirty="0"/>
              <a:t>: </a:t>
            </a:r>
            <a:r>
              <a:rPr lang="en-GB" dirty="0" smtClean="0"/>
              <a:t>0.0013 </a:t>
            </a:r>
            <a:r>
              <a:rPr lang="en-GB" dirty="0"/>
              <a:t>(n=78,056</a:t>
            </a:r>
            <a:r>
              <a:rPr lang="en-GB" dirty="0" smtClean="0"/>
              <a:t>) -</a:t>
            </a:r>
          </a:p>
          <a:p>
            <a:pPr lvl="1"/>
            <a:r>
              <a:rPr lang="en-GB" dirty="0" smtClean="0"/>
              <a:t>GSCAN P-value</a:t>
            </a:r>
            <a:r>
              <a:rPr lang="en-GB" dirty="0"/>
              <a:t>: </a:t>
            </a:r>
            <a:r>
              <a:rPr lang="en-GB" dirty="0" smtClean="0"/>
              <a:t>2.04e-05 </a:t>
            </a:r>
            <a:r>
              <a:rPr lang="en-GB" dirty="0"/>
              <a:t>(</a:t>
            </a:r>
            <a:r>
              <a:rPr lang="en-GB" dirty="0" smtClean="0"/>
              <a:t>n=154,822) -</a:t>
            </a:r>
          </a:p>
          <a:p>
            <a:pPr lvl="1"/>
            <a:r>
              <a:rPr lang="en-GB" dirty="0" err="1" smtClean="0"/>
              <a:t>CHDExome</a:t>
            </a:r>
            <a:r>
              <a:rPr lang="en-GB" dirty="0" smtClean="0"/>
              <a:t>+ P-value</a:t>
            </a:r>
            <a:r>
              <a:rPr lang="en-GB" dirty="0"/>
              <a:t>: </a:t>
            </a:r>
            <a:r>
              <a:rPr lang="en-GB" dirty="0" smtClean="0"/>
              <a:t>0.002 </a:t>
            </a:r>
            <a:r>
              <a:rPr lang="en-GB" dirty="0"/>
              <a:t>(n=42,359</a:t>
            </a:r>
            <a:r>
              <a:rPr lang="en-GB" dirty="0" smtClean="0"/>
              <a:t>) -</a:t>
            </a:r>
          </a:p>
          <a:p>
            <a:r>
              <a:rPr lang="en-GB" i="1" dirty="0" smtClean="0"/>
              <a:t>TNRC6A </a:t>
            </a:r>
            <a:r>
              <a:rPr lang="en-GB" dirty="0" smtClean="0"/>
              <a:t>(SI</a:t>
            </a:r>
            <a:r>
              <a:rPr lang="en-GB" dirty="0"/>
              <a:t>, </a:t>
            </a:r>
            <a:r>
              <a:rPr lang="en-GB" dirty="0" smtClean="0"/>
              <a:t>P-value: 1.26e-08</a:t>
            </a:r>
            <a:r>
              <a:rPr lang="en-GB" i="1" dirty="0" smtClean="0"/>
              <a:t>)</a:t>
            </a:r>
          </a:p>
          <a:p>
            <a:pPr lvl="1"/>
            <a:r>
              <a:rPr lang="en-GB" dirty="0" smtClean="0"/>
              <a:t>CGSB P-value</a:t>
            </a:r>
            <a:r>
              <a:rPr lang="en-GB" dirty="0"/>
              <a:t>: </a:t>
            </a:r>
            <a:r>
              <a:rPr lang="en-GB" dirty="0" smtClean="0"/>
              <a:t>0.0009 </a:t>
            </a:r>
            <a:r>
              <a:rPr lang="en-GB" dirty="0"/>
              <a:t>(</a:t>
            </a:r>
            <a:r>
              <a:rPr lang="en-GB" dirty="0" smtClean="0"/>
              <a:t>n=78,032) -</a:t>
            </a:r>
          </a:p>
          <a:p>
            <a:pPr lvl="1"/>
            <a:r>
              <a:rPr lang="en-GB" dirty="0" smtClean="0"/>
              <a:t>GSCAN P-value</a:t>
            </a:r>
            <a:r>
              <a:rPr lang="en-GB" dirty="0"/>
              <a:t>: </a:t>
            </a:r>
            <a:r>
              <a:rPr lang="en-GB" dirty="0" smtClean="0"/>
              <a:t>1.61e-06 </a:t>
            </a:r>
            <a:r>
              <a:rPr lang="en-GB" dirty="0"/>
              <a:t>(n=165,386</a:t>
            </a:r>
            <a:r>
              <a:rPr lang="en-GB" dirty="0" smtClean="0"/>
              <a:t>) -</a:t>
            </a:r>
          </a:p>
          <a:p>
            <a:pPr lvl="1"/>
            <a:r>
              <a:rPr lang="en-GB" dirty="0" err="1" smtClean="0"/>
              <a:t>CHDExome</a:t>
            </a:r>
            <a:r>
              <a:rPr lang="en-GB" dirty="0" smtClean="0"/>
              <a:t>+ P-value</a:t>
            </a:r>
            <a:r>
              <a:rPr lang="en-GB" dirty="0"/>
              <a:t>: 0.011 (</a:t>
            </a:r>
            <a:r>
              <a:rPr lang="en-GB" dirty="0" smtClean="0"/>
              <a:t>n=42,976) -</a:t>
            </a:r>
            <a:endParaRPr lang="en-GB" i="1" dirty="0" smtClean="0"/>
          </a:p>
        </p:txBody>
      </p:sp>
    </p:spTree>
    <p:extLst>
      <p:ext uri="{BB962C8B-B14F-4D97-AF65-F5344CB8AC3E}">
        <p14:creationId xmlns:p14="http://schemas.microsoft.com/office/powerpoint/2010/main" val="1148849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568" y="48344"/>
            <a:ext cx="7498080" cy="1143000"/>
          </a:xfrm>
        </p:spPr>
        <p:txBody>
          <a:bodyPr/>
          <a:lstStyle/>
          <a:p>
            <a:r>
              <a:rPr lang="en-GB" dirty="0" smtClean="0"/>
              <a:t>Next steps</a:t>
            </a:r>
            <a:endParaRPr lang="en-GB" dirty="0"/>
          </a:p>
        </p:txBody>
      </p:sp>
      <p:sp>
        <p:nvSpPr>
          <p:cNvPr id="3" name="Content Placeholder 2"/>
          <p:cNvSpPr>
            <a:spLocks noGrp="1"/>
          </p:cNvSpPr>
          <p:nvPr>
            <p:ph idx="1"/>
          </p:nvPr>
        </p:nvSpPr>
        <p:spPr>
          <a:xfrm>
            <a:off x="1403648" y="1165176"/>
            <a:ext cx="7498080" cy="4928120"/>
          </a:xfrm>
        </p:spPr>
        <p:txBody>
          <a:bodyPr>
            <a:normAutofit/>
          </a:bodyPr>
          <a:lstStyle/>
          <a:p>
            <a:r>
              <a:rPr lang="en-GB" dirty="0" smtClean="0"/>
              <a:t>Replication</a:t>
            </a:r>
          </a:p>
          <a:p>
            <a:pPr lvl="1"/>
            <a:r>
              <a:rPr lang="en-GB" dirty="0" smtClean="0"/>
              <a:t>All sentinel SNPs except </a:t>
            </a:r>
            <a:r>
              <a:rPr lang="en-GB" i="1" dirty="0" smtClean="0"/>
              <a:t>ATF6</a:t>
            </a:r>
            <a:r>
              <a:rPr lang="en-GB" dirty="0"/>
              <a:t> </a:t>
            </a:r>
            <a:r>
              <a:rPr lang="en-GB" dirty="0" smtClean="0"/>
              <a:t>SNP are on the UK Biobank custom (Axiom) array</a:t>
            </a:r>
          </a:p>
          <a:p>
            <a:pPr lvl="1"/>
            <a:r>
              <a:rPr lang="en-GB" i="1" dirty="0" smtClean="0"/>
              <a:t>ATF6</a:t>
            </a:r>
            <a:r>
              <a:rPr lang="en-GB" dirty="0" smtClean="0"/>
              <a:t> SNP</a:t>
            </a:r>
            <a:endParaRPr lang="en-GB" dirty="0">
              <a:solidFill>
                <a:srgbClr val="FF0000"/>
              </a:solidFill>
            </a:endParaRPr>
          </a:p>
          <a:p>
            <a:pPr lvl="2"/>
            <a:r>
              <a:rPr lang="en-GB" dirty="0"/>
              <a:t>MAF in Africans (1.2%), Latinos (0.1%), Europeans (0.019%) and South Asians (0.003%) – </a:t>
            </a:r>
            <a:r>
              <a:rPr lang="en-GB" dirty="0" smtClean="0"/>
              <a:t>MAFs from </a:t>
            </a:r>
            <a:r>
              <a:rPr lang="en-GB" dirty="0" err="1" smtClean="0"/>
              <a:t>gnomAD</a:t>
            </a:r>
            <a:endParaRPr lang="en-GB" dirty="0" smtClean="0"/>
          </a:p>
          <a:p>
            <a:r>
              <a:rPr lang="en-GB" dirty="0" smtClean="0"/>
              <a:t>Other follow up studies: </a:t>
            </a:r>
            <a:r>
              <a:rPr lang="en-GB" dirty="0" err="1" smtClean="0"/>
              <a:t>eQTL</a:t>
            </a:r>
            <a:r>
              <a:rPr lang="en-GB" dirty="0" smtClean="0"/>
              <a:t> databases, biological pathway enrichment, literature review, </a:t>
            </a:r>
            <a:r>
              <a:rPr lang="en-GB" dirty="0" err="1" smtClean="0"/>
              <a:t>druggability</a:t>
            </a:r>
            <a:r>
              <a:rPr lang="en-GB" dirty="0" smtClean="0"/>
              <a:t>, pleiotropy</a:t>
            </a:r>
          </a:p>
        </p:txBody>
      </p:sp>
      <p:sp>
        <p:nvSpPr>
          <p:cNvPr id="4" name="Slide Number Placeholder 3"/>
          <p:cNvSpPr>
            <a:spLocks noGrp="1"/>
          </p:cNvSpPr>
          <p:nvPr>
            <p:ph type="sldNum" sz="quarter" idx="12"/>
          </p:nvPr>
        </p:nvSpPr>
        <p:spPr/>
        <p:txBody>
          <a:bodyPr/>
          <a:lstStyle/>
          <a:p>
            <a:fld id="{01186F5E-C15D-4D77-835E-44B16F21F441}" type="slidenum">
              <a:rPr lang="en-GB" smtClean="0"/>
              <a:t>29</a:t>
            </a:fld>
            <a:endParaRPr lang="en-GB"/>
          </a:p>
        </p:txBody>
      </p:sp>
    </p:spTree>
    <p:extLst>
      <p:ext uri="{BB962C8B-B14F-4D97-AF65-F5344CB8AC3E}">
        <p14:creationId xmlns:p14="http://schemas.microsoft.com/office/powerpoint/2010/main" val="38240104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568" y="116632"/>
            <a:ext cx="7498080" cy="1143000"/>
          </a:xfrm>
        </p:spPr>
        <p:txBody>
          <a:bodyPr/>
          <a:lstStyle/>
          <a:p>
            <a:r>
              <a:rPr lang="en-GB" dirty="0" smtClean="0"/>
              <a:t>Acknowledgements</a:t>
            </a:r>
            <a:endParaRPr lang="en-GB" dirty="0"/>
          </a:p>
        </p:txBody>
      </p:sp>
      <p:sp>
        <p:nvSpPr>
          <p:cNvPr id="3" name="Content Placeholder 2"/>
          <p:cNvSpPr>
            <a:spLocks noGrp="1"/>
          </p:cNvSpPr>
          <p:nvPr>
            <p:ph idx="1"/>
          </p:nvPr>
        </p:nvSpPr>
        <p:spPr>
          <a:xfrm>
            <a:off x="1344168" y="1259632"/>
            <a:ext cx="7498080" cy="5193704"/>
          </a:xfrm>
        </p:spPr>
        <p:txBody>
          <a:bodyPr>
            <a:normAutofit fontScale="92500" lnSpcReduction="10000"/>
          </a:bodyPr>
          <a:lstStyle/>
          <a:p>
            <a:r>
              <a:rPr lang="en-GB" dirty="0" smtClean="0"/>
              <a:t>CGSB cohorts</a:t>
            </a:r>
          </a:p>
          <a:p>
            <a:pPr lvl="1"/>
            <a:r>
              <a:rPr lang="en-GB" sz="2200" dirty="0" smtClean="0"/>
              <a:t>Airwave, ASCOT (Scotland and UK), </a:t>
            </a:r>
            <a:r>
              <a:rPr lang="en-GB" sz="2200" dirty="0"/>
              <a:t>1958BC, BRIGHT, </a:t>
            </a:r>
            <a:r>
              <a:rPr lang="en-GB" sz="2200" dirty="0" smtClean="0"/>
              <a:t>Croatia-KORCULA</a:t>
            </a:r>
            <a:r>
              <a:rPr lang="en-GB" sz="2200" dirty="0"/>
              <a:t>, DIABNORD, EFSOCH, EGCUT, EMBRACE, </a:t>
            </a:r>
            <a:r>
              <a:rPr lang="en-GB" sz="2200" dirty="0" smtClean="0"/>
              <a:t>Fenland, </a:t>
            </a:r>
            <a:r>
              <a:rPr lang="en-GB" sz="2200" dirty="0"/>
              <a:t>FIA3, GS:SFHS, GLACIER, </a:t>
            </a:r>
            <a:r>
              <a:rPr lang="en-GB" sz="2200" dirty="0" err="1"/>
              <a:t>GoDARTS</a:t>
            </a:r>
            <a:r>
              <a:rPr lang="en-GB" sz="2200" dirty="0"/>
              <a:t>, KORA F4, LBC1921, LBC1936, </a:t>
            </a:r>
            <a:r>
              <a:rPr lang="en-GB" sz="2200" dirty="0" smtClean="0"/>
              <a:t>Lifelines, </a:t>
            </a:r>
            <a:r>
              <a:rPr lang="en-GB" sz="2200" dirty="0"/>
              <a:t>LOLIPOP, LRGP, </a:t>
            </a:r>
            <a:r>
              <a:rPr lang="en-GB" sz="2200" dirty="0" err="1" smtClean="0"/>
              <a:t>OxBB</a:t>
            </a:r>
            <a:r>
              <a:rPr lang="en-GB" sz="2200" dirty="0"/>
              <a:t>, SEARCH, SHIP, SIBS, </a:t>
            </a:r>
            <a:r>
              <a:rPr lang="en-GB" sz="2200" dirty="0" smtClean="0"/>
              <a:t>UKHLS</a:t>
            </a:r>
          </a:p>
          <a:p>
            <a:r>
              <a:rPr lang="en-GB" dirty="0" smtClean="0"/>
              <a:t>Collaborators</a:t>
            </a:r>
          </a:p>
          <a:p>
            <a:pPr lvl="1"/>
            <a:r>
              <a:rPr lang="en-GB" dirty="0" smtClean="0"/>
              <a:t>Colorado/Michigan</a:t>
            </a:r>
          </a:p>
          <a:p>
            <a:pPr lvl="2"/>
            <a:r>
              <a:rPr lang="en-GB" dirty="0" err="1" smtClean="0"/>
              <a:t>Dajiang</a:t>
            </a:r>
            <a:r>
              <a:rPr lang="en-GB" dirty="0" smtClean="0"/>
              <a:t> Liu &amp; </a:t>
            </a:r>
            <a:r>
              <a:rPr lang="en-GB" dirty="0" err="1" smtClean="0"/>
              <a:t>Mengzhen</a:t>
            </a:r>
            <a:r>
              <a:rPr lang="en-GB" dirty="0" smtClean="0"/>
              <a:t> Liu</a:t>
            </a:r>
          </a:p>
          <a:p>
            <a:pPr lvl="1"/>
            <a:r>
              <a:rPr lang="en-GB" dirty="0" smtClean="0"/>
              <a:t>Cambridge</a:t>
            </a:r>
          </a:p>
          <a:p>
            <a:pPr lvl="2"/>
            <a:r>
              <a:rPr lang="en-GB" dirty="0" smtClean="0"/>
              <a:t>Jo Howson</a:t>
            </a:r>
          </a:p>
          <a:p>
            <a:r>
              <a:rPr lang="en-GB" dirty="0" smtClean="0"/>
              <a:t>Vicki/Martin/Louise/Nick</a:t>
            </a:r>
          </a:p>
          <a:p>
            <a:r>
              <a:rPr lang="en-GB" dirty="0" smtClean="0"/>
              <a:t>Carl – worked on the project before me</a:t>
            </a:r>
          </a:p>
        </p:txBody>
      </p:sp>
      <p:sp>
        <p:nvSpPr>
          <p:cNvPr id="4" name="Slide Number Placeholder 3"/>
          <p:cNvSpPr>
            <a:spLocks noGrp="1"/>
          </p:cNvSpPr>
          <p:nvPr>
            <p:ph type="sldNum" sz="quarter" idx="12"/>
          </p:nvPr>
        </p:nvSpPr>
        <p:spPr/>
        <p:txBody>
          <a:bodyPr/>
          <a:lstStyle/>
          <a:p>
            <a:fld id="{01186F5E-C15D-4D77-835E-44B16F21F441}" type="slidenum">
              <a:rPr lang="en-GB" smtClean="0"/>
              <a:t>30</a:t>
            </a:fld>
            <a:endParaRPr lang="en-GB"/>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2200" y="3501008"/>
            <a:ext cx="2418265" cy="2117042"/>
          </a:xfrm>
          <a:prstGeom prst="rect">
            <a:avLst/>
          </a:prstGeom>
        </p:spPr>
      </p:pic>
    </p:spTree>
    <p:extLst>
      <p:ext uri="{BB962C8B-B14F-4D97-AF65-F5344CB8AC3E}">
        <p14:creationId xmlns:p14="http://schemas.microsoft.com/office/powerpoint/2010/main" val="31181286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864" y="2636912"/>
            <a:ext cx="7498080" cy="1143000"/>
          </a:xfrm>
        </p:spPr>
        <p:txBody>
          <a:bodyPr/>
          <a:lstStyle/>
          <a:p>
            <a:r>
              <a:rPr lang="en-GB" dirty="0" smtClean="0"/>
              <a:t>Appendices</a:t>
            </a:r>
            <a:endParaRPr lang="en-GB" dirty="0"/>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1186F5E-C15D-4D77-835E-44B16F21F441}" type="slidenum">
              <a:rPr lang="en-GB" smtClean="0"/>
              <a:t>31</a:t>
            </a:fld>
            <a:endParaRPr lang="en-GB"/>
          </a:p>
        </p:txBody>
      </p:sp>
    </p:spTree>
    <p:extLst>
      <p:ext uri="{BB962C8B-B14F-4D97-AF65-F5344CB8AC3E}">
        <p14:creationId xmlns:p14="http://schemas.microsoft.com/office/powerpoint/2010/main" val="39827063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568" y="116632"/>
            <a:ext cx="7498080" cy="1143000"/>
          </a:xfrm>
        </p:spPr>
        <p:txBody>
          <a:bodyPr/>
          <a:lstStyle/>
          <a:p>
            <a:r>
              <a:rPr lang="en-GB" dirty="0" smtClean="0"/>
              <a:t>Gene-based analyses</a:t>
            </a:r>
            <a:endParaRPr lang="en-GB" dirty="0"/>
          </a:p>
        </p:txBody>
      </p:sp>
      <p:sp>
        <p:nvSpPr>
          <p:cNvPr id="3" name="Content Placeholder 2"/>
          <p:cNvSpPr>
            <a:spLocks noGrp="1"/>
          </p:cNvSpPr>
          <p:nvPr>
            <p:ph idx="1"/>
          </p:nvPr>
        </p:nvSpPr>
        <p:spPr>
          <a:xfrm>
            <a:off x="1403648" y="1052736"/>
            <a:ext cx="7498080" cy="4800600"/>
          </a:xfrm>
        </p:spPr>
        <p:txBody>
          <a:bodyPr>
            <a:normAutofit/>
          </a:bodyPr>
          <a:lstStyle/>
          <a:p>
            <a:r>
              <a:rPr lang="en-GB" dirty="0" smtClean="0"/>
              <a:t>Parameters:</a:t>
            </a:r>
          </a:p>
          <a:p>
            <a:pPr lvl="1"/>
            <a:r>
              <a:rPr lang="en-GB" dirty="0" smtClean="0"/>
              <a:t>Only Human-Exome chip SNPs</a:t>
            </a:r>
          </a:p>
          <a:p>
            <a:pPr lvl="1"/>
            <a:r>
              <a:rPr lang="en-GB" dirty="0" smtClean="0"/>
              <a:t>SNPs with MAF&lt;5%</a:t>
            </a:r>
          </a:p>
          <a:p>
            <a:pPr lvl="1"/>
            <a:r>
              <a:rPr lang="en-GB" dirty="0" smtClean="0"/>
              <a:t>Annotations used: </a:t>
            </a:r>
            <a:r>
              <a:rPr lang="en-GB" dirty="0"/>
              <a:t>Nonsynonymous, Stop gain, Splice Site, Start Gain, Start Loss, Stop Loss and Synonymous variants.</a:t>
            </a:r>
            <a:endParaRPr lang="en-GB" dirty="0" smtClean="0"/>
          </a:p>
          <a:p>
            <a:r>
              <a:rPr lang="en-GB" dirty="0" smtClean="0"/>
              <a:t>Variant collapsing methods</a:t>
            </a:r>
          </a:p>
          <a:p>
            <a:pPr lvl="1"/>
            <a:r>
              <a:rPr lang="en-GB" dirty="0" smtClean="0"/>
              <a:t>SKAT, Burden test, Variable threshold (VT), Madsen-Browning (MB) method</a:t>
            </a:r>
          </a:p>
        </p:txBody>
      </p:sp>
      <p:sp>
        <p:nvSpPr>
          <p:cNvPr id="4" name="Slide Number Placeholder 3"/>
          <p:cNvSpPr>
            <a:spLocks noGrp="1"/>
          </p:cNvSpPr>
          <p:nvPr>
            <p:ph type="sldNum" sz="quarter" idx="12"/>
          </p:nvPr>
        </p:nvSpPr>
        <p:spPr/>
        <p:txBody>
          <a:bodyPr/>
          <a:lstStyle/>
          <a:p>
            <a:fld id="{01186F5E-C15D-4D77-835E-44B16F21F441}" type="slidenum">
              <a:rPr lang="en-GB" smtClean="0"/>
              <a:t>32</a:t>
            </a:fld>
            <a:endParaRPr lang="en-GB"/>
          </a:p>
        </p:txBody>
      </p:sp>
    </p:spTree>
    <p:extLst>
      <p:ext uri="{BB962C8B-B14F-4D97-AF65-F5344CB8AC3E}">
        <p14:creationId xmlns:p14="http://schemas.microsoft.com/office/powerpoint/2010/main" val="7476939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5062" y="116632"/>
            <a:ext cx="7498080" cy="1143000"/>
          </a:xfrm>
        </p:spPr>
        <p:txBody>
          <a:bodyPr/>
          <a:lstStyle/>
          <a:p>
            <a:r>
              <a:rPr lang="en-GB" dirty="0" smtClean="0"/>
              <a:t>Gene-based analyses - Results</a:t>
            </a:r>
            <a:endParaRPr lang="en-GB" dirty="0"/>
          </a:p>
        </p:txBody>
      </p:sp>
      <p:sp>
        <p:nvSpPr>
          <p:cNvPr id="3" name="Content Placeholder 2"/>
          <p:cNvSpPr>
            <a:spLocks noGrp="1"/>
          </p:cNvSpPr>
          <p:nvPr>
            <p:ph idx="1"/>
          </p:nvPr>
        </p:nvSpPr>
        <p:spPr>
          <a:xfrm>
            <a:off x="1373454" y="1124744"/>
            <a:ext cx="7663041" cy="5328592"/>
          </a:xfrm>
        </p:spPr>
        <p:txBody>
          <a:bodyPr>
            <a:normAutofit/>
          </a:bodyPr>
          <a:lstStyle/>
          <a:p>
            <a:r>
              <a:rPr lang="en-GB" dirty="0" smtClean="0"/>
              <a:t>Not many novel genes to follow up</a:t>
            </a:r>
          </a:p>
          <a:p>
            <a:pPr lvl="1"/>
            <a:r>
              <a:rPr lang="en-GB" dirty="0" smtClean="0"/>
              <a:t>Most are explained by one signal or a single strong signal amongst many variants</a:t>
            </a:r>
          </a:p>
          <a:p>
            <a:pPr lvl="1"/>
            <a:r>
              <a:rPr lang="en-GB" i="1" dirty="0" smtClean="0"/>
              <a:t>CHRNA5</a:t>
            </a:r>
            <a:r>
              <a:rPr lang="en-GB" dirty="0" smtClean="0"/>
              <a:t> implicated by all three tests for CPD</a:t>
            </a:r>
          </a:p>
          <a:p>
            <a:pPr lvl="1"/>
            <a:r>
              <a:rPr lang="en-GB" i="1" dirty="0" smtClean="0"/>
              <a:t>CRCP</a:t>
            </a:r>
            <a:r>
              <a:rPr lang="en-GB" dirty="0"/>
              <a:t> (calcitonin gene-related peptide </a:t>
            </a:r>
            <a:r>
              <a:rPr lang="en-GB" dirty="0" smtClean="0"/>
              <a:t>(CGRP)-receptor </a:t>
            </a:r>
            <a:r>
              <a:rPr lang="en-GB" dirty="0"/>
              <a:t>component protein) </a:t>
            </a:r>
            <a:r>
              <a:rPr lang="en-GB" dirty="0" smtClean="0"/>
              <a:t>implicated in MB and VT tests for CPD trait by three rare variants </a:t>
            </a:r>
            <a:r>
              <a:rPr lang="en-GB" dirty="0"/>
              <a:t>(P-values: </a:t>
            </a:r>
            <a:r>
              <a:rPr lang="en-GB" dirty="0" smtClean="0"/>
              <a:t>0.041, 0.004, 0.046)</a:t>
            </a:r>
          </a:p>
          <a:p>
            <a:pPr lvl="1"/>
            <a:r>
              <a:rPr lang="en-GB" i="1" dirty="0" smtClean="0"/>
              <a:t>MMP17</a:t>
            </a:r>
            <a:r>
              <a:rPr lang="en-GB" dirty="0" smtClean="0"/>
              <a:t> </a:t>
            </a:r>
            <a:r>
              <a:rPr lang="en-GB" dirty="0"/>
              <a:t>implicated by </a:t>
            </a:r>
            <a:r>
              <a:rPr lang="en-GB" dirty="0" smtClean="0"/>
              <a:t>VT (and Burden) test </a:t>
            </a:r>
            <a:r>
              <a:rPr lang="en-GB" dirty="0"/>
              <a:t>for </a:t>
            </a:r>
            <a:r>
              <a:rPr lang="en-GB" dirty="0" smtClean="0"/>
              <a:t>PY (&gt;10 variants)</a:t>
            </a:r>
            <a:endParaRPr lang="en-GB" dirty="0"/>
          </a:p>
        </p:txBody>
      </p:sp>
      <p:sp>
        <p:nvSpPr>
          <p:cNvPr id="4" name="Slide Number Placeholder 3"/>
          <p:cNvSpPr>
            <a:spLocks noGrp="1"/>
          </p:cNvSpPr>
          <p:nvPr>
            <p:ph type="sldNum" sz="quarter" idx="12"/>
          </p:nvPr>
        </p:nvSpPr>
        <p:spPr/>
        <p:txBody>
          <a:bodyPr/>
          <a:lstStyle/>
          <a:p>
            <a:fld id="{01186F5E-C15D-4D77-835E-44B16F21F441}" type="slidenum">
              <a:rPr lang="en-GB" smtClean="0"/>
              <a:t>33</a:t>
            </a:fld>
            <a:endParaRPr lang="en-GB"/>
          </a:p>
        </p:txBody>
      </p:sp>
    </p:spTree>
    <p:extLst>
      <p:ext uri="{BB962C8B-B14F-4D97-AF65-F5344CB8AC3E}">
        <p14:creationId xmlns:p14="http://schemas.microsoft.com/office/powerpoint/2010/main" val="30738013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568" y="-84297"/>
            <a:ext cx="7498080" cy="1143000"/>
          </a:xfrm>
        </p:spPr>
        <p:txBody>
          <a:bodyPr/>
          <a:lstStyle/>
          <a:p>
            <a:r>
              <a:rPr lang="en-GB" dirty="0" smtClean="0"/>
              <a:t>Sensitivity analyses</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15456945"/>
              </p:ext>
            </p:extLst>
          </p:nvPr>
        </p:nvGraphicFramePr>
        <p:xfrm>
          <a:off x="1340840" y="1058703"/>
          <a:ext cx="7272808" cy="3637280"/>
        </p:xfrm>
        <a:graphic>
          <a:graphicData uri="http://schemas.openxmlformats.org/drawingml/2006/table">
            <a:tbl>
              <a:tblPr firstRow="1" bandRow="1">
                <a:tableStyleId>{5C22544A-7EE6-4342-B048-85BDC9FD1C3A}</a:tableStyleId>
              </a:tblPr>
              <a:tblGrid>
                <a:gridCol w="1540193"/>
                <a:gridCol w="1176745"/>
                <a:gridCol w="1319530"/>
                <a:gridCol w="3236340"/>
              </a:tblGrid>
              <a:tr h="370840">
                <a:tc>
                  <a:txBody>
                    <a:bodyPr/>
                    <a:lstStyle/>
                    <a:p>
                      <a:r>
                        <a:rPr lang="en-GB" sz="1500" dirty="0" smtClean="0"/>
                        <a:t>SNP/Analysis</a:t>
                      </a:r>
                      <a:endParaRPr lang="en-GB" sz="1500" dirty="0"/>
                    </a:p>
                  </a:txBody>
                  <a:tcPr/>
                </a:tc>
                <a:tc>
                  <a:txBody>
                    <a:bodyPr/>
                    <a:lstStyle/>
                    <a:p>
                      <a:r>
                        <a:rPr lang="en-GB" sz="1500" dirty="0" smtClean="0"/>
                        <a:t>Primary analysis</a:t>
                      </a:r>
                      <a:endParaRPr lang="en-GB" sz="1500" dirty="0"/>
                    </a:p>
                  </a:txBody>
                  <a:tcPr/>
                </a:tc>
                <a:tc>
                  <a:txBody>
                    <a:bodyPr/>
                    <a:lstStyle/>
                    <a:p>
                      <a:r>
                        <a:rPr lang="en-GB" sz="1500" dirty="0" smtClean="0"/>
                        <a:t>-</a:t>
                      </a:r>
                      <a:r>
                        <a:rPr lang="en-GB" sz="1500" dirty="0" err="1" smtClean="0"/>
                        <a:t>UKBiobank</a:t>
                      </a:r>
                      <a:r>
                        <a:rPr lang="en-GB" sz="1500" dirty="0" smtClean="0"/>
                        <a:t> samples</a:t>
                      </a:r>
                      <a:endParaRPr lang="en-GB" sz="1500" dirty="0"/>
                    </a:p>
                  </a:txBody>
                  <a:tcPr/>
                </a:tc>
                <a:tc>
                  <a:txBody>
                    <a:bodyPr/>
                    <a:lstStyle/>
                    <a:p>
                      <a:r>
                        <a:rPr lang="en-GB" sz="1500" dirty="0" smtClean="0"/>
                        <a:t>I2 test for heterogeneity</a:t>
                      </a:r>
                      <a:endParaRPr lang="en-GB" sz="1500" dirty="0"/>
                    </a:p>
                  </a:txBody>
                  <a:tcPr/>
                </a:tc>
              </a:tr>
              <a:tr h="430376">
                <a:tc>
                  <a:txBody>
                    <a:bodyPr/>
                    <a:lstStyle/>
                    <a:p>
                      <a:r>
                        <a:rPr lang="en-GB" i="1" dirty="0" smtClean="0"/>
                        <a:t>CNNM2</a:t>
                      </a:r>
                      <a:endParaRPr lang="en-GB" i="1" dirty="0"/>
                    </a:p>
                  </a:txBody>
                  <a:tcPr/>
                </a:tc>
                <a:tc>
                  <a:txBody>
                    <a:bodyPr/>
                    <a:lstStyle/>
                    <a:p>
                      <a:r>
                        <a:rPr lang="en-GB" dirty="0" smtClean="0">
                          <a:solidFill>
                            <a:srgbClr val="FF0000"/>
                          </a:solidFill>
                        </a:rPr>
                        <a:t>1.94e-10</a:t>
                      </a:r>
                      <a:endParaRPr lang="en-GB" dirty="0">
                        <a:solidFill>
                          <a:srgbClr val="FF0000"/>
                        </a:solidFill>
                      </a:endParaRPr>
                    </a:p>
                  </a:txBody>
                  <a:tcPr/>
                </a:tc>
                <a:tc>
                  <a:txBody>
                    <a:bodyPr/>
                    <a:lstStyle/>
                    <a:p>
                      <a:r>
                        <a:rPr lang="en-GB" dirty="0" smtClean="0"/>
                        <a:t>7.33e-08</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1" dirty="0" smtClean="0"/>
                        <a:t>CGSB</a:t>
                      </a:r>
                      <a:r>
                        <a:rPr lang="en-GB" sz="1300" dirty="0" smtClean="0"/>
                        <a:t>: 13.13%, Q-test</a:t>
                      </a:r>
                      <a:r>
                        <a:rPr lang="en-GB" sz="1300" baseline="0" dirty="0" smtClean="0"/>
                        <a:t> P-value: 0.26; </a:t>
                      </a:r>
                      <a:r>
                        <a:rPr lang="en-GB" sz="1300" b="1" dirty="0" smtClean="0"/>
                        <a:t>GSCAN</a:t>
                      </a:r>
                      <a:r>
                        <a:rPr lang="en-GB" sz="1300" dirty="0" smtClean="0"/>
                        <a:t>: 7.05%, Q-test</a:t>
                      </a:r>
                      <a:r>
                        <a:rPr lang="en-GB" sz="1300" baseline="0" dirty="0" smtClean="0"/>
                        <a:t> P-value: 0.37; </a:t>
                      </a:r>
                      <a:r>
                        <a:rPr lang="en-GB" sz="1300" b="1" dirty="0" err="1" smtClean="0"/>
                        <a:t>CHDExome</a:t>
                      </a:r>
                      <a:r>
                        <a:rPr lang="en-GB" sz="1300" b="1" dirty="0" smtClean="0"/>
                        <a:t>+</a:t>
                      </a:r>
                      <a:r>
                        <a:rPr lang="en-GB" sz="1300" dirty="0" smtClean="0"/>
                        <a:t>: 0%, Q-test</a:t>
                      </a:r>
                      <a:r>
                        <a:rPr lang="en-GB" sz="1300" baseline="0" dirty="0" smtClean="0"/>
                        <a:t> P-value: 0.83</a:t>
                      </a:r>
                    </a:p>
                  </a:txBody>
                  <a:tcPr/>
                </a:tc>
              </a:tr>
              <a:tr h="370840">
                <a:tc>
                  <a:txBody>
                    <a:bodyPr/>
                    <a:lstStyle/>
                    <a:p>
                      <a:r>
                        <a:rPr lang="en-GB" i="1" dirty="0" smtClean="0"/>
                        <a:t>REV3L</a:t>
                      </a:r>
                      <a:endParaRPr lang="en-GB" i="1" dirty="0"/>
                    </a:p>
                  </a:txBody>
                  <a:tcPr/>
                </a:tc>
                <a:tc>
                  <a:txBody>
                    <a:bodyPr/>
                    <a:lstStyle/>
                    <a:p>
                      <a:r>
                        <a:rPr lang="en-GB" dirty="0" smtClean="0">
                          <a:solidFill>
                            <a:srgbClr val="FF0000"/>
                          </a:solidFill>
                        </a:rPr>
                        <a:t>1.38e-08</a:t>
                      </a:r>
                      <a:endParaRPr lang="en-GB" dirty="0">
                        <a:solidFill>
                          <a:srgbClr val="FF0000"/>
                        </a:solidFill>
                      </a:endParaRPr>
                    </a:p>
                  </a:txBody>
                  <a:tcPr/>
                </a:tc>
                <a:tc>
                  <a:txBody>
                    <a:bodyPr/>
                    <a:lstStyle/>
                    <a:p>
                      <a:r>
                        <a:rPr lang="en-GB" dirty="0" smtClean="0"/>
                        <a:t>8.13e-07</a:t>
                      </a:r>
                      <a:endParaRPr lang="en-GB" dirty="0"/>
                    </a:p>
                  </a:txBody>
                  <a:tcPr/>
                </a:tc>
                <a:tc>
                  <a:txBody>
                    <a:bodyPr/>
                    <a:lstStyle/>
                    <a:p>
                      <a:r>
                        <a:rPr kumimoji="0" lang="en-GB" sz="1300" b="1" i="0" u="none" strike="noStrike" kern="1200" cap="none" spc="0" normalizeH="0" baseline="0" noProof="0" dirty="0" smtClean="0">
                          <a:ln>
                            <a:noFill/>
                          </a:ln>
                          <a:solidFill>
                            <a:prstClr val="black"/>
                          </a:solidFill>
                          <a:effectLst/>
                          <a:uLnTx/>
                          <a:uFillTx/>
                          <a:latin typeface="+mn-lt"/>
                          <a:ea typeface="+mn-ea"/>
                          <a:cs typeface="+mn-cs"/>
                        </a:rPr>
                        <a:t>CGSB</a:t>
                      </a:r>
                      <a:r>
                        <a:rPr kumimoji="0" lang="en-GB" sz="1300" b="0" i="0" u="none" strike="noStrike" kern="1200" cap="none" spc="0" normalizeH="0" baseline="0" noProof="0" dirty="0" smtClean="0">
                          <a:ln>
                            <a:noFill/>
                          </a:ln>
                          <a:solidFill>
                            <a:prstClr val="black"/>
                          </a:solidFill>
                          <a:effectLst/>
                          <a:uLnTx/>
                          <a:uFillTx/>
                          <a:latin typeface="+mn-lt"/>
                          <a:ea typeface="+mn-ea"/>
                          <a:cs typeface="+mn-cs"/>
                        </a:rPr>
                        <a:t>: 16.91%, Q-test P-value: 0.207; </a:t>
                      </a:r>
                      <a:r>
                        <a:rPr kumimoji="0" lang="en-GB" sz="1300" b="1" i="0" u="none" strike="noStrike" kern="1200" cap="none" spc="0" normalizeH="0" baseline="0" noProof="0" dirty="0" smtClean="0">
                          <a:ln>
                            <a:noFill/>
                          </a:ln>
                          <a:solidFill>
                            <a:prstClr val="black"/>
                          </a:solidFill>
                          <a:effectLst/>
                          <a:uLnTx/>
                          <a:uFillTx/>
                          <a:latin typeface="+mn-lt"/>
                          <a:ea typeface="+mn-ea"/>
                          <a:cs typeface="+mn-cs"/>
                        </a:rPr>
                        <a:t>GSCAN</a:t>
                      </a:r>
                      <a:r>
                        <a:rPr kumimoji="0" lang="en-GB" sz="1300" b="0" i="0" u="none" strike="noStrike" kern="1200" cap="none" spc="0" normalizeH="0" baseline="0" noProof="0" dirty="0" smtClean="0">
                          <a:ln>
                            <a:noFill/>
                          </a:ln>
                          <a:solidFill>
                            <a:prstClr val="black"/>
                          </a:solidFill>
                          <a:effectLst/>
                          <a:uLnTx/>
                          <a:uFillTx/>
                          <a:latin typeface="+mn-lt"/>
                          <a:ea typeface="+mn-ea"/>
                          <a:cs typeface="+mn-cs"/>
                        </a:rPr>
                        <a:t>: 31.33%, Q-test P-value: 0.12; </a:t>
                      </a:r>
                      <a:r>
                        <a:rPr kumimoji="0" lang="en-GB" sz="1300" b="1" i="0" u="none" strike="noStrike" kern="1200" cap="none" spc="0" normalizeH="0" baseline="0" noProof="0" dirty="0" err="1" smtClean="0">
                          <a:ln>
                            <a:noFill/>
                          </a:ln>
                          <a:solidFill>
                            <a:prstClr val="black"/>
                          </a:solidFill>
                          <a:effectLst/>
                          <a:uLnTx/>
                          <a:uFillTx/>
                          <a:latin typeface="+mn-lt"/>
                          <a:ea typeface="+mn-ea"/>
                          <a:cs typeface="+mn-cs"/>
                        </a:rPr>
                        <a:t>CHDExome</a:t>
                      </a:r>
                      <a:r>
                        <a:rPr kumimoji="0" lang="en-GB" sz="1300" b="1" i="0" u="none" strike="noStrike" kern="1200" cap="none" spc="0" normalizeH="0" baseline="0" noProof="0" dirty="0" smtClean="0">
                          <a:ln>
                            <a:noFill/>
                          </a:ln>
                          <a:solidFill>
                            <a:prstClr val="black"/>
                          </a:solidFill>
                          <a:effectLst/>
                          <a:uLnTx/>
                          <a:uFillTx/>
                          <a:latin typeface="+mn-lt"/>
                          <a:ea typeface="+mn-ea"/>
                          <a:cs typeface="+mn-cs"/>
                        </a:rPr>
                        <a:t>+</a:t>
                      </a:r>
                      <a:r>
                        <a:rPr kumimoji="0" lang="en-GB" sz="1300" b="0" i="0" u="none" strike="noStrike" kern="1200" cap="none" spc="0" normalizeH="0" baseline="0" noProof="0" dirty="0" smtClean="0">
                          <a:ln>
                            <a:noFill/>
                          </a:ln>
                          <a:solidFill>
                            <a:prstClr val="black"/>
                          </a:solidFill>
                          <a:effectLst/>
                          <a:uLnTx/>
                          <a:uFillTx/>
                          <a:latin typeface="+mn-lt"/>
                          <a:ea typeface="+mn-ea"/>
                          <a:cs typeface="+mn-cs"/>
                        </a:rPr>
                        <a:t>: 4.03%, Q-test P-value: 0.37</a:t>
                      </a:r>
                      <a:endParaRPr lang="en-GB" dirty="0"/>
                    </a:p>
                  </a:txBody>
                  <a:tcPr/>
                </a:tc>
              </a:tr>
              <a:tr h="370840">
                <a:tc>
                  <a:txBody>
                    <a:bodyPr/>
                    <a:lstStyle/>
                    <a:p>
                      <a:r>
                        <a:rPr lang="en-GB" i="1" dirty="0" smtClean="0"/>
                        <a:t>TNRC6A</a:t>
                      </a:r>
                      <a:endParaRPr lang="en-GB" i="1" dirty="0"/>
                    </a:p>
                  </a:txBody>
                  <a:tcPr/>
                </a:tc>
                <a:tc>
                  <a:txBody>
                    <a:bodyPr/>
                    <a:lstStyle/>
                    <a:p>
                      <a:r>
                        <a:rPr lang="en-GB" dirty="0" smtClean="0">
                          <a:solidFill>
                            <a:srgbClr val="FF0000"/>
                          </a:solidFill>
                        </a:rPr>
                        <a:t>1.26e-08</a:t>
                      </a:r>
                      <a:endParaRPr lang="en-GB" dirty="0">
                        <a:solidFill>
                          <a:srgbClr val="FF0000"/>
                        </a:solidFill>
                      </a:endParaRPr>
                    </a:p>
                  </a:txBody>
                  <a:tcPr/>
                </a:tc>
                <a:tc>
                  <a:txBody>
                    <a:bodyPr/>
                    <a:lstStyle/>
                    <a:p>
                      <a:r>
                        <a:rPr lang="en-GB" dirty="0" smtClean="0"/>
                        <a:t>1.97e-06</a:t>
                      </a:r>
                      <a:endParaRPr lang="en-GB" dirty="0"/>
                    </a:p>
                  </a:txBody>
                  <a:tcPr/>
                </a:tc>
                <a:tc>
                  <a:txBody>
                    <a:bodyPr/>
                    <a:lstStyle/>
                    <a:p>
                      <a:r>
                        <a:rPr lang="en-GB" dirty="0" smtClean="0"/>
                        <a:t>NA</a:t>
                      </a:r>
                      <a:endParaRPr lang="en-GB" dirty="0"/>
                    </a:p>
                  </a:txBody>
                  <a:tcPr/>
                </a:tc>
              </a:tr>
              <a:tr h="370840">
                <a:tc>
                  <a:txBody>
                    <a:bodyPr/>
                    <a:lstStyle/>
                    <a:p>
                      <a:r>
                        <a:rPr lang="en-GB" i="1" dirty="0" smtClean="0"/>
                        <a:t>SMG6</a:t>
                      </a:r>
                      <a:endParaRPr lang="en-GB" i="1" dirty="0"/>
                    </a:p>
                  </a:txBody>
                  <a:tcPr/>
                </a:tc>
                <a:tc>
                  <a:txBody>
                    <a:bodyPr/>
                    <a:lstStyle/>
                    <a:p>
                      <a:r>
                        <a:rPr lang="en-GB" dirty="0" smtClean="0">
                          <a:solidFill>
                            <a:srgbClr val="FF0000"/>
                          </a:solidFill>
                        </a:rPr>
                        <a:t>8.25e-09</a:t>
                      </a:r>
                      <a:endParaRPr lang="en-GB" dirty="0">
                        <a:solidFill>
                          <a:srgbClr val="FF0000"/>
                        </a:solidFill>
                      </a:endParaRPr>
                    </a:p>
                  </a:txBody>
                  <a:tcPr/>
                </a:tc>
                <a:tc>
                  <a:txBody>
                    <a:bodyPr/>
                    <a:lstStyle/>
                    <a:p>
                      <a:r>
                        <a:rPr lang="en-GB" dirty="0" smtClean="0"/>
                        <a:t>1.35e-07</a:t>
                      </a:r>
                      <a:endParaRPr lang="en-GB" dirty="0"/>
                    </a:p>
                  </a:txBody>
                  <a:tcPr/>
                </a:tc>
                <a:tc>
                  <a:txBody>
                    <a:bodyPr/>
                    <a:lstStyle/>
                    <a:p>
                      <a:r>
                        <a:rPr lang="en-GB" dirty="0" smtClean="0"/>
                        <a:t>NA</a:t>
                      </a:r>
                      <a:endParaRPr lang="en-GB" dirty="0"/>
                    </a:p>
                  </a:txBody>
                  <a:tcPr/>
                </a:tc>
              </a:tr>
              <a:tr h="370840">
                <a:tc>
                  <a:txBody>
                    <a:bodyPr/>
                    <a:lstStyle/>
                    <a:p>
                      <a:r>
                        <a:rPr lang="en-GB" i="1" dirty="0" smtClean="0"/>
                        <a:t>PJA1</a:t>
                      </a:r>
                      <a:endParaRPr lang="en-GB" i="1" dirty="0"/>
                    </a:p>
                  </a:txBody>
                  <a:tcPr/>
                </a:tc>
                <a:tc>
                  <a:txBody>
                    <a:bodyPr/>
                    <a:lstStyle/>
                    <a:p>
                      <a:r>
                        <a:rPr lang="en-GB" dirty="0" smtClean="0">
                          <a:solidFill>
                            <a:srgbClr val="FF0000"/>
                          </a:solidFill>
                        </a:rPr>
                        <a:t>1.39e-11</a:t>
                      </a:r>
                      <a:endParaRPr lang="en-GB" dirty="0">
                        <a:solidFill>
                          <a:srgbClr val="FF0000"/>
                        </a:solidFill>
                      </a:endParaRPr>
                    </a:p>
                  </a:txBody>
                  <a:tcPr/>
                </a:tc>
                <a:tc>
                  <a:txBody>
                    <a:bodyPr/>
                    <a:lstStyle/>
                    <a:p>
                      <a:r>
                        <a:rPr lang="en-GB" dirty="0" smtClean="0">
                          <a:solidFill>
                            <a:srgbClr val="FF0000"/>
                          </a:solidFill>
                        </a:rPr>
                        <a:t>4.53e-09</a:t>
                      </a:r>
                      <a:endParaRPr lang="en-GB" dirty="0">
                        <a:solidFill>
                          <a:srgbClr val="FF0000"/>
                        </a:solidFill>
                      </a:endParaRPr>
                    </a:p>
                  </a:txBody>
                  <a:tcPr/>
                </a:tc>
                <a:tc>
                  <a:txBody>
                    <a:bodyPr/>
                    <a:lstStyle/>
                    <a:p>
                      <a:r>
                        <a:rPr kumimoji="0" lang="en-GB" sz="1300" b="1" i="0" u="none" strike="noStrike" kern="1200" cap="none" spc="0" normalizeH="0" baseline="0" noProof="0" dirty="0" smtClean="0">
                          <a:ln>
                            <a:noFill/>
                          </a:ln>
                          <a:solidFill>
                            <a:prstClr val="black"/>
                          </a:solidFill>
                          <a:effectLst/>
                          <a:uLnTx/>
                          <a:uFillTx/>
                          <a:latin typeface="+mn-lt"/>
                          <a:ea typeface="+mn-ea"/>
                          <a:cs typeface="+mn-cs"/>
                        </a:rPr>
                        <a:t>CGSB</a:t>
                      </a:r>
                      <a:r>
                        <a:rPr kumimoji="0" lang="en-GB" sz="1300" b="0" i="0" u="none" strike="noStrike" kern="1200" cap="none" spc="0" normalizeH="0" baseline="0" noProof="0" dirty="0" smtClean="0">
                          <a:ln>
                            <a:noFill/>
                          </a:ln>
                          <a:solidFill>
                            <a:prstClr val="black"/>
                          </a:solidFill>
                          <a:effectLst/>
                          <a:uLnTx/>
                          <a:uFillTx/>
                          <a:latin typeface="+mn-lt"/>
                          <a:ea typeface="+mn-ea"/>
                          <a:cs typeface="+mn-cs"/>
                        </a:rPr>
                        <a:t>: 17.98%, Q-test P-value: 0.21; </a:t>
                      </a:r>
                      <a:r>
                        <a:rPr kumimoji="0" lang="en-GB" sz="1300" b="1" i="0" u="none" strike="noStrike" kern="1200" cap="none" spc="0" normalizeH="0" baseline="0" noProof="0" dirty="0" smtClean="0">
                          <a:ln>
                            <a:noFill/>
                          </a:ln>
                          <a:solidFill>
                            <a:prstClr val="black"/>
                          </a:solidFill>
                          <a:effectLst/>
                          <a:uLnTx/>
                          <a:uFillTx/>
                          <a:latin typeface="+mn-lt"/>
                          <a:ea typeface="+mn-ea"/>
                          <a:cs typeface="+mn-cs"/>
                        </a:rPr>
                        <a:t>GSCAN</a:t>
                      </a:r>
                      <a:r>
                        <a:rPr kumimoji="0" lang="en-GB" sz="1300" b="0" i="0" u="none" strike="noStrike" kern="1200" cap="none" spc="0" normalizeH="0" baseline="0" noProof="0" dirty="0" smtClean="0">
                          <a:ln>
                            <a:noFill/>
                          </a:ln>
                          <a:solidFill>
                            <a:prstClr val="black"/>
                          </a:solidFill>
                          <a:effectLst/>
                          <a:uLnTx/>
                          <a:uFillTx/>
                          <a:latin typeface="+mn-lt"/>
                          <a:ea typeface="+mn-ea"/>
                          <a:cs typeface="+mn-cs"/>
                        </a:rPr>
                        <a:t>: 30.07%, Q-test P-value: 0.18</a:t>
                      </a:r>
                      <a:endParaRPr lang="en-GB" dirty="0">
                        <a:solidFill>
                          <a:srgbClr val="FF0000"/>
                        </a:solidFill>
                      </a:endParaRPr>
                    </a:p>
                  </a:txBody>
                  <a:tcPr/>
                </a:tc>
              </a:tr>
              <a:tr h="370840">
                <a:tc>
                  <a:txBody>
                    <a:bodyPr/>
                    <a:lstStyle/>
                    <a:p>
                      <a:r>
                        <a:rPr lang="en-GB" i="1" dirty="0" smtClean="0"/>
                        <a:t>GPR101 (CPD)</a:t>
                      </a:r>
                      <a:endParaRPr lang="en-GB" i="1" dirty="0"/>
                    </a:p>
                  </a:txBody>
                  <a:tcPr/>
                </a:tc>
                <a:tc>
                  <a:txBody>
                    <a:bodyPr/>
                    <a:lstStyle/>
                    <a:p>
                      <a:r>
                        <a:rPr lang="en-GB" dirty="0" smtClean="0">
                          <a:solidFill>
                            <a:srgbClr val="FF0000"/>
                          </a:solidFill>
                        </a:rPr>
                        <a:t>1.40e-11</a:t>
                      </a:r>
                      <a:endParaRPr lang="en-GB" dirty="0">
                        <a:solidFill>
                          <a:srgbClr val="FF0000"/>
                        </a:solidFill>
                      </a:endParaRPr>
                    </a:p>
                  </a:txBody>
                  <a:tcPr/>
                </a:tc>
                <a:tc>
                  <a:txBody>
                    <a:bodyPr/>
                    <a:lstStyle/>
                    <a:p>
                      <a:r>
                        <a:rPr lang="en-GB" dirty="0" smtClean="0">
                          <a:solidFill>
                            <a:schemeClr val="tx1"/>
                          </a:solidFill>
                        </a:rPr>
                        <a:t>3.28e-07</a:t>
                      </a:r>
                      <a:endParaRPr lang="en-GB" dirty="0">
                        <a:solidFill>
                          <a:schemeClr val="tx1"/>
                        </a:solidFill>
                      </a:endParaRPr>
                    </a:p>
                  </a:txBody>
                  <a:tcPr/>
                </a:tc>
                <a:tc>
                  <a:txBody>
                    <a:bodyPr/>
                    <a:lstStyle/>
                    <a:p>
                      <a:r>
                        <a:rPr kumimoji="0" lang="en-GB" sz="1300" b="1" i="0" u="none" strike="noStrike" kern="1200" cap="none" spc="0" normalizeH="0" baseline="0" noProof="0" dirty="0" smtClean="0">
                          <a:ln>
                            <a:noFill/>
                          </a:ln>
                          <a:solidFill>
                            <a:prstClr val="black"/>
                          </a:solidFill>
                          <a:effectLst/>
                          <a:uLnTx/>
                          <a:uFillTx/>
                          <a:latin typeface="+mn-lt"/>
                          <a:ea typeface="+mn-ea"/>
                          <a:cs typeface="+mn-cs"/>
                        </a:rPr>
                        <a:t>CGSB</a:t>
                      </a:r>
                      <a:r>
                        <a:rPr kumimoji="0" lang="en-GB" sz="1300" b="0" i="0" u="none" strike="noStrike" kern="1200" cap="none" spc="0" normalizeH="0" baseline="0" noProof="0" dirty="0" smtClean="0">
                          <a:ln>
                            <a:noFill/>
                          </a:ln>
                          <a:solidFill>
                            <a:prstClr val="black"/>
                          </a:solidFill>
                          <a:effectLst/>
                          <a:uLnTx/>
                          <a:uFillTx/>
                          <a:latin typeface="+mn-lt"/>
                          <a:ea typeface="+mn-ea"/>
                          <a:cs typeface="+mn-cs"/>
                        </a:rPr>
                        <a:t>: 10.98%, Q-test P-value:; 0.31 </a:t>
                      </a:r>
                      <a:r>
                        <a:rPr kumimoji="0" lang="en-GB" sz="1300" b="1" i="0" u="none" strike="noStrike" kern="1200" cap="none" spc="0" normalizeH="0" baseline="0" noProof="0" dirty="0" smtClean="0">
                          <a:ln>
                            <a:noFill/>
                          </a:ln>
                          <a:solidFill>
                            <a:prstClr val="black"/>
                          </a:solidFill>
                          <a:effectLst/>
                          <a:uLnTx/>
                          <a:uFillTx/>
                          <a:latin typeface="+mn-lt"/>
                          <a:ea typeface="+mn-ea"/>
                          <a:cs typeface="+mn-cs"/>
                        </a:rPr>
                        <a:t>GSCAN</a:t>
                      </a:r>
                      <a:r>
                        <a:rPr kumimoji="0" lang="en-GB" sz="1300" b="0" i="0" u="none" strike="noStrike" kern="1200" cap="none" spc="0" normalizeH="0" baseline="0" noProof="0" dirty="0" smtClean="0">
                          <a:ln>
                            <a:noFill/>
                          </a:ln>
                          <a:solidFill>
                            <a:prstClr val="black"/>
                          </a:solidFill>
                          <a:effectLst/>
                          <a:uLnTx/>
                          <a:uFillTx/>
                          <a:latin typeface="+mn-lt"/>
                          <a:ea typeface="+mn-ea"/>
                          <a:cs typeface="+mn-cs"/>
                        </a:rPr>
                        <a:t>: 0.58%, Q-test P-value: 0.43</a:t>
                      </a:r>
                      <a:endParaRPr lang="en-GB" dirty="0">
                        <a:solidFill>
                          <a:schemeClr val="tx1"/>
                        </a:solidFill>
                      </a:endParaRPr>
                    </a:p>
                  </a:txBody>
                  <a:tcPr/>
                </a:tc>
              </a:tr>
            </a:tbl>
          </a:graphicData>
        </a:graphic>
      </p:graphicFrame>
      <p:sp>
        <p:nvSpPr>
          <p:cNvPr id="4" name="Slide Number Placeholder 3"/>
          <p:cNvSpPr>
            <a:spLocks noGrp="1"/>
          </p:cNvSpPr>
          <p:nvPr>
            <p:ph type="sldNum" sz="quarter" idx="12"/>
          </p:nvPr>
        </p:nvSpPr>
        <p:spPr/>
        <p:txBody>
          <a:bodyPr/>
          <a:lstStyle/>
          <a:p>
            <a:fld id="{01186F5E-C15D-4D77-835E-44B16F21F441}" type="slidenum">
              <a:rPr lang="en-GB" smtClean="0"/>
              <a:t>34</a:t>
            </a:fld>
            <a:endParaRPr lang="en-GB"/>
          </a:p>
        </p:txBody>
      </p:sp>
      <p:sp>
        <p:nvSpPr>
          <p:cNvPr id="3" name="TextBox 2"/>
          <p:cNvSpPr txBox="1"/>
          <p:nvPr/>
        </p:nvSpPr>
        <p:spPr>
          <a:xfrm>
            <a:off x="1329618" y="5066347"/>
            <a:ext cx="7284030" cy="1477328"/>
          </a:xfrm>
          <a:prstGeom prst="rect">
            <a:avLst/>
          </a:prstGeom>
          <a:noFill/>
        </p:spPr>
        <p:txBody>
          <a:bodyPr wrap="square" rtlCol="0">
            <a:spAutoFit/>
          </a:bodyPr>
          <a:lstStyle/>
          <a:p>
            <a:r>
              <a:rPr lang="en-GB" dirty="0" smtClean="0"/>
              <a:t>P-values obtained from each SI analysis is shown in the corresponding box (unless stated otherwise).</a:t>
            </a:r>
          </a:p>
          <a:p>
            <a:endParaRPr lang="en-GB" dirty="0" smtClean="0"/>
          </a:p>
          <a:p>
            <a:r>
              <a:rPr lang="en-GB" dirty="0" smtClean="0"/>
              <a:t>-</a:t>
            </a:r>
            <a:r>
              <a:rPr lang="en-GB" dirty="0" err="1" smtClean="0"/>
              <a:t>UKBiobank</a:t>
            </a:r>
            <a:r>
              <a:rPr lang="en-GB" dirty="0" smtClean="0"/>
              <a:t>: Both UK Biobank and UK </a:t>
            </a:r>
            <a:r>
              <a:rPr lang="en-GB" dirty="0" err="1" smtClean="0"/>
              <a:t>BiLEVE</a:t>
            </a:r>
            <a:r>
              <a:rPr lang="en-GB" dirty="0" smtClean="0"/>
              <a:t> samples are excluded from primary analysis.</a:t>
            </a:r>
          </a:p>
        </p:txBody>
      </p:sp>
    </p:spTree>
    <p:extLst>
      <p:ext uri="{BB962C8B-B14F-4D97-AF65-F5344CB8AC3E}">
        <p14:creationId xmlns:p14="http://schemas.microsoft.com/office/powerpoint/2010/main" val="15735914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7181</TotalTime>
  <Words>3432</Words>
  <Application>Microsoft Office PowerPoint</Application>
  <PresentationFormat>On-screen Show (4:3)</PresentationFormat>
  <Paragraphs>754</Paragraphs>
  <Slides>34</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Gill Sans MT</vt:lpstr>
      <vt:lpstr>Times New Roman</vt:lpstr>
      <vt:lpstr>Verdana</vt:lpstr>
      <vt:lpstr>Wingdings 2</vt:lpstr>
      <vt:lpstr>Solstice</vt:lpstr>
      <vt:lpstr>‘Smoking exome chip’ project</vt:lpstr>
      <vt:lpstr>Contents</vt:lpstr>
      <vt:lpstr>Our genome</vt:lpstr>
      <vt:lpstr>GE terminology – SNP</vt:lpstr>
      <vt:lpstr>PowerPoint Presentation</vt:lpstr>
      <vt:lpstr>PowerPoint Presentation</vt:lpstr>
      <vt:lpstr>Human-Exome chip</vt:lpstr>
      <vt:lpstr>Genetic association study</vt:lpstr>
      <vt:lpstr>PowerPoint Presentation</vt:lpstr>
      <vt:lpstr>Meta-analysis of GWAS</vt:lpstr>
      <vt:lpstr>Introduction to Smoking</vt:lpstr>
      <vt:lpstr>Traits analysed</vt:lpstr>
      <vt:lpstr>Previous studies</vt:lpstr>
      <vt:lpstr>Current sample sizes</vt:lpstr>
      <vt:lpstr>Quality Control (QC) steps – within studies</vt:lpstr>
      <vt:lpstr>PowerPoint Presentation</vt:lpstr>
      <vt:lpstr>QC steps – across studies</vt:lpstr>
      <vt:lpstr>QC steps – positive controls</vt:lpstr>
      <vt:lpstr>Excluded datasets &amp; reasons</vt:lpstr>
      <vt:lpstr>Problematic datasets</vt:lpstr>
      <vt:lpstr>Results: Previous signals</vt:lpstr>
      <vt:lpstr>Results: Novel signals for follow-up?</vt:lpstr>
      <vt:lpstr>Manhattan plots</vt:lpstr>
      <vt:lpstr>QQ plots – CPD</vt:lpstr>
      <vt:lpstr>PY</vt:lpstr>
      <vt:lpstr>SI</vt:lpstr>
      <vt:lpstr>SC</vt:lpstr>
      <vt:lpstr>Consortium specific meta-analysis for top SNPs</vt:lpstr>
      <vt:lpstr>Next steps</vt:lpstr>
      <vt:lpstr>Acknowledgements</vt:lpstr>
      <vt:lpstr>Appendices</vt:lpstr>
      <vt:lpstr>Gene-based analyses</vt:lpstr>
      <vt:lpstr>Gene-based analyses - Results</vt:lpstr>
      <vt:lpstr>Sensitivity analyses</vt:lpstr>
    </vt:vector>
  </TitlesOfParts>
  <Company>University of Leicester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a large set of rare complete human knockouts</dc:title>
  <dc:creator>ame26</dc:creator>
  <cp:lastModifiedBy>Erzurumluoglu, Mesut</cp:lastModifiedBy>
  <cp:revision>405</cp:revision>
  <cp:lastPrinted>2017-05-09T11:31:22Z</cp:lastPrinted>
  <dcterms:created xsi:type="dcterms:W3CDTF">2016-01-18T11:52:31Z</dcterms:created>
  <dcterms:modified xsi:type="dcterms:W3CDTF">2017-05-11T11:25:46Z</dcterms:modified>
</cp:coreProperties>
</file>