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391" r:id="rId3"/>
    <p:sldId id="380" r:id="rId4"/>
    <p:sldId id="381" r:id="rId5"/>
    <p:sldId id="383" r:id="rId6"/>
    <p:sldId id="382" r:id="rId7"/>
    <p:sldId id="385" r:id="rId8"/>
    <p:sldId id="390" r:id="rId9"/>
    <p:sldId id="384" r:id="rId10"/>
    <p:sldId id="388" r:id="rId11"/>
    <p:sldId id="386" r:id="rId12"/>
    <p:sldId id="387" r:id="rId1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1328" autoAdjust="0"/>
  </p:normalViewPr>
  <p:slideViewPr>
    <p:cSldViewPr>
      <p:cViewPr varScale="1">
        <p:scale>
          <a:sx n="62" d="100"/>
          <a:sy n="62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D6243-FEF3-4A08-B69F-87A8EA0D0DAB}" type="datetimeFigureOut">
              <a:rPr lang="en-GB" smtClean="0"/>
              <a:t>05/01/2019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7C389-8E8C-4C55-9DAB-0174F7947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01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6F56E-9323-419A-8075-2E63B91F7118}" type="datetimeFigureOut">
              <a:rPr lang="en-GB" smtClean="0"/>
              <a:t>05/01/2019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720C9-2FEF-4BD2-90FA-8616AEACC8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01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09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Credible</a:t>
            </a:r>
            <a:r>
              <a:rPr lang="en-GB" baseline="0" dirty="0"/>
              <a:t> set: </a:t>
            </a:r>
            <a:r>
              <a:rPr lang="en-GB" dirty="0"/>
              <a:t>rs35506 &amp; rs35505 (near TBX3)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238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eCAVIAR</a:t>
            </a:r>
            <a:r>
              <a:rPr lang="en-GB" dirty="0"/>
              <a:t>: </a:t>
            </a:r>
            <a:r>
              <a:rPr lang="en-GB" dirty="0" err="1"/>
              <a:t>eQTL</a:t>
            </a:r>
            <a:r>
              <a:rPr lang="en-GB" dirty="0"/>
              <a:t> and GWAS </a:t>
            </a:r>
            <a:r>
              <a:rPr lang="en-GB" dirty="0" err="1"/>
              <a:t>CAusal</a:t>
            </a:r>
            <a:r>
              <a:rPr lang="en-GB" dirty="0"/>
              <a:t> Variants Identification in Associated Regions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16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Supp. Table 13</a:t>
            </a:r>
          </a:p>
          <a:p>
            <a:r>
              <a:rPr lang="en-GB" sz="1200" dirty="0"/>
              <a:t>Z-score=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3.719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93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7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RTC: Nica et al, 2010.</a:t>
            </a:r>
            <a:r>
              <a:rPr lang="en-GB" baseline="0" dirty="0"/>
              <a:t> Candidate causal regulatory effects by integration of expression QTLs with complex trait genetic associations. </a:t>
            </a:r>
            <a:r>
              <a:rPr lang="en-GB" baseline="0" dirty="0" err="1"/>
              <a:t>PLoS</a:t>
            </a:r>
            <a:r>
              <a:rPr lang="en-GB" baseline="0" dirty="0"/>
              <a:t> Genet.</a:t>
            </a:r>
            <a:endParaRPr lang="en-GB" dirty="0"/>
          </a:p>
          <a:p>
            <a:r>
              <a:rPr lang="en-GB" dirty="0" err="1"/>
              <a:t>Enloc</a:t>
            </a:r>
            <a:r>
              <a:rPr lang="en-GB" dirty="0"/>
              <a:t>: Wen </a:t>
            </a:r>
            <a:r>
              <a:rPr lang="en-GB" i="1" dirty="0"/>
              <a:t>et al</a:t>
            </a:r>
            <a:r>
              <a:rPr lang="en-GB" dirty="0"/>
              <a:t>, 2017. Integrating molecular QTL data into genome-wide genetic association analysis: Probabilistic assessment of enrichment and </a:t>
            </a:r>
            <a:r>
              <a:rPr lang="en-GB" dirty="0" err="1"/>
              <a:t>colocalization</a:t>
            </a:r>
            <a:r>
              <a:rPr lang="en-GB" dirty="0"/>
              <a:t>. </a:t>
            </a:r>
            <a:r>
              <a:rPr lang="en-GB" dirty="0" err="1"/>
              <a:t>PLoS</a:t>
            </a:r>
            <a:r>
              <a:rPr lang="en-GB" dirty="0"/>
              <a:t> Genet</a:t>
            </a:r>
          </a:p>
          <a:p>
            <a:r>
              <a:rPr lang="en-GB" dirty="0"/>
              <a:t>Sherlock:</a:t>
            </a:r>
            <a:r>
              <a:rPr lang="en-GB" baseline="0" dirty="0"/>
              <a:t> </a:t>
            </a:r>
            <a:r>
              <a:rPr lang="en-GB" dirty="0"/>
              <a:t>He </a:t>
            </a:r>
            <a:r>
              <a:rPr lang="en-GB" i="1" dirty="0"/>
              <a:t>et al</a:t>
            </a:r>
            <a:r>
              <a:rPr lang="en-GB" dirty="0"/>
              <a:t>, 2013. Sherlock: detecting gene-disease associations by matching patterns of expression QTL and GWAS. AJHG</a:t>
            </a:r>
          </a:p>
          <a:p>
            <a:r>
              <a:rPr lang="en-GB" dirty="0"/>
              <a:t>COLOC:</a:t>
            </a:r>
            <a:r>
              <a:rPr lang="en-GB" baseline="0" dirty="0"/>
              <a:t> </a:t>
            </a:r>
            <a:r>
              <a:rPr lang="en-GB" baseline="0" dirty="0" err="1"/>
              <a:t>Giambartolomei</a:t>
            </a:r>
            <a:r>
              <a:rPr lang="en-GB" baseline="0" dirty="0"/>
              <a:t> et al, 2014. Bayesian Test for </a:t>
            </a:r>
            <a:r>
              <a:rPr lang="en-GB" baseline="0" dirty="0" err="1"/>
              <a:t>Colocalisation</a:t>
            </a:r>
            <a:r>
              <a:rPr lang="en-GB" baseline="0" dirty="0"/>
              <a:t> between Pairs of Genetic Association Studies Using Summary Statistics. </a:t>
            </a:r>
            <a:r>
              <a:rPr lang="en-GB" baseline="0" dirty="0" err="1"/>
              <a:t>PLoS</a:t>
            </a:r>
            <a:r>
              <a:rPr lang="en-GB" baseline="0" dirty="0"/>
              <a:t> Genet</a:t>
            </a:r>
          </a:p>
          <a:p>
            <a:r>
              <a:rPr lang="en-GB" baseline="0" dirty="0"/>
              <a:t>MOLOC: </a:t>
            </a:r>
            <a:r>
              <a:rPr lang="en-GB" baseline="0" dirty="0" err="1"/>
              <a:t>Giambartolomei</a:t>
            </a:r>
            <a:r>
              <a:rPr lang="en-GB" baseline="0" dirty="0"/>
              <a:t> et al, 2018. A Bayesian Framework for Multiple Trait </a:t>
            </a:r>
            <a:r>
              <a:rPr lang="en-GB" baseline="0" dirty="0" err="1"/>
              <a:t>Colo-calization</a:t>
            </a:r>
            <a:r>
              <a:rPr lang="en-GB" baseline="0" dirty="0"/>
              <a:t> from Summary Association Statistics. Bioinformatics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066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7534C-75FD-4D70-B586-88DDCDF29785}" type="datetime1">
              <a:rPr lang="en-GB" smtClean="0"/>
              <a:t>05/01/2019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FE6EE-5F5A-4203-8C29-750DFB2DCF53}" type="datetime1">
              <a:rPr lang="en-GB" smtClean="0"/>
              <a:t>05/01/2019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309B-8275-45B8-8A33-F668F37C57C0}" type="datetime1">
              <a:rPr lang="en-GB" smtClean="0"/>
              <a:t>05/01/2019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0010-77D1-4534-983D-70F82894E69B}" type="datetime1">
              <a:rPr lang="en-GB" smtClean="0"/>
              <a:t>05/01/2019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0DD1A-878C-4E87-B6D8-C431FA6FA106}" type="datetime1">
              <a:rPr lang="en-GB" smtClean="0"/>
              <a:t>05/01/2019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FE92-C3AE-49FC-89C5-68AF29F003D4}" type="datetime1">
              <a:rPr lang="en-GB" smtClean="0"/>
              <a:t>05/01/2019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F4B-D3AC-41C1-B890-A2A22550DF05}" type="datetime1">
              <a:rPr lang="en-GB" smtClean="0"/>
              <a:t>05/01/2019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2F9-E9AE-4E71-A500-24493B5BCABD}" type="datetime1">
              <a:rPr lang="en-GB" smtClean="0"/>
              <a:t>05/01/2019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3921-C95D-4710-835F-E939006E85D4}" type="datetime1">
              <a:rPr lang="en-GB" smtClean="0"/>
              <a:t>05/01/2019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05C9-0C9A-4FF5-8E4A-7583A8B8440D}" type="datetime1">
              <a:rPr lang="en-GB" smtClean="0"/>
              <a:t>05/01/2019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6AE8-2029-4870-A3D9-D3A1106D4C7D}" type="datetime1">
              <a:rPr lang="en-GB" smtClean="0"/>
              <a:t>05/01/2019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1CD0E5B-8A5D-41B2-B157-A7ABDB497546}" type="datetime1">
              <a:rPr lang="en-GB" smtClean="0"/>
              <a:t>05/01/2019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herlock.ucsf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Ksieber/piccolo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653" y="301471"/>
            <a:ext cx="7898195" cy="607249"/>
          </a:xfrm>
        </p:spPr>
        <p:txBody>
          <a:bodyPr>
            <a:noAutofit/>
          </a:bodyPr>
          <a:lstStyle/>
          <a:p>
            <a:r>
              <a:rPr lang="en-GB" sz="3200" dirty="0"/>
              <a:t>GWAS-</a:t>
            </a:r>
            <a:r>
              <a:rPr lang="en-GB" sz="3200" dirty="0" err="1"/>
              <a:t>eQTL</a:t>
            </a:r>
            <a:r>
              <a:rPr lang="en-GB" sz="3200" dirty="0"/>
              <a:t> signal </a:t>
            </a:r>
            <a:r>
              <a:rPr lang="en-GB" sz="3200" dirty="0" err="1"/>
              <a:t>colocalisation</a:t>
            </a:r>
            <a:r>
              <a:rPr lang="en-GB" sz="3200" dirty="0"/>
              <a:t> methods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259632" y="953433"/>
            <a:ext cx="7243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Integrating GWASs and </a:t>
            </a:r>
            <a:r>
              <a:rPr lang="en-GB" sz="2000" dirty="0" err="1"/>
              <a:t>eQTL</a:t>
            </a:r>
            <a:r>
              <a:rPr lang="en-GB" sz="2000" dirty="0"/>
              <a:t> studies can elucidate mechanism of non-coding variants on diseases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Challenging due to the uncertainty induced by (</a:t>
            </a:r>
            <a:r>
              <a:rPr lang="en-GB" sz="2000" dirty="0" err="1"/>
              <a:t>i</a:t>
            </a:r>
            <a:r>
              <a:rPr lang="en-GB" sz="2000" dirty="0"/>
              <a:t>) LD and (ii) allelic heterogeneity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41" y="2238338"/>
            <a:ext cx="7846235" cy="407098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491880" y="641246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Same causal variant(s) or not?</a:t>
            </a:r>
          </a:p>
        </p:txBody>
      </p:sp>
      <p:sp>
        <p:nvSpPr>
          <p:cNvPr id="3" name="Rectangle 2"/>
          <p:cNvSpPr/>
          <p:nvPr/>
        </p:nvSpPr>
        <p:spPr>
          <a:xfrm>
            <a:off x="7792005" y="5935822"/>
            <a:ext cx="11727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Allen </a:t>
            </a:r>
            <a:r>
              <a:rPr lang="en-GB" sz="1200" i="1" dirty="0"/>
              <a:t>et al</a:t>
            </a:r>
            <a:r>
              <a:rPr lang="en-GB" sz="1200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889614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2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099747" y="1311666"/>
            <a:ext cx="8640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Causality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16" y="2621246"/>
            <a:ext cx="88382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Pleiotropy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91708" y="3759748"/>
            <a:ext cx="73981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/>
              <a:t>Linkage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7624" y="2575204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Transcription (</a:t>
            </a:r>
            <a:r>
              <a:rPr lang="en-GB" sz="1100" dirty="0" err="1"/>
              <a:t>eQTL</a:t>
            </a:r>
            <a:r>
              <a:rPr lang="en-GB" sz="1100" dirty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6453" y="3538992"/>
            <a:ext cx="758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Genotype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7624" y="1439198"/>
            <a:ext cx="1433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Lung Function GWAS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2603988" y="4093019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88626" y="3868875"/>
            <a:ext cx="418654" cy="22414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07280" y="3818486"/>
            <a:ext cx="0" cy="27453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307280" y="3856198"/>
            <a:ext cx="432048" cy="23682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621172" y="3543377"/>
            <a:ext cx="378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18226" y="3538992"/>
            <a:ext cx="378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88823" y="3538992"/>
            <a:ext cx="378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aa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631597" y="2940891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10225" y="2940891"/>
            <a:ext cx="0" cy="6028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307280" y="2940891"/>
            <a:ext cx="0" cy="6028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39328" y="2940891"/>
            <a:ext cx="0" cy="6028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822805" y="1869900"/>
            <a:ext cx="0" cy="6028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42" idx="0"/>
          </p:cNvCxnSpPr>
          <p:nvPr/>
        </p:nvCxnSpPr>
        <p:spPr>
          <a:xfrm>
            <a:off x="3307280" y="1869900"/>
            <a:ext cx="1103" cy="715264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43" idx="0"/>
          </p:cNvCxnSpPr>
          <p:nvPr/>
        </p:nvCxnSpPr>
        <p:spPr>
          <a:xfrm flipH="1">
            <a:off x="3737836" y="1869900"/>
            <a:ext cx="1492" cy="826944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728279" y="2445354"/>
            <a:ext cx="189051" cy="468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3225335" y="2585164"/>
            <a:ext cx="166096" cy="328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3657382" y="2696844"/>
            <a:ext cx="160907" cy="216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2847835" y="4119237"/>
            <a:ext cx="10040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(Non-coding) Causal variant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2631597" y="1836305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728279" y="1340768"/>
            <a:ext cx="189051" cy="46819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3225335" y="1480578"/>
            <a:ext cx="166096" cy="3283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3657382" y="1592258"/>
            <a:ext cx="160907" cy="2167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7652791" y="1347825"/>
            <a:ext cx="932134" cy="2562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7806605" y="1335552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Disease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38940" y="1336805"/>
            <a:ext cx="932134" cy="261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184475" y="1345135"/>
            <a:ext cx="1193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Transcription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6804248" y="2060848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812522" y="3273674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832045" y="4581128"/>
            <a:ext cx="13513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652791" y="2582068"/>
            <a:ext cx="932134" cy="2562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806605" y="2564904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Disease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238940" y="2571048"/>
            <a:ext cx="932134" cy="261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6184475" y="2579378"/>
            <a:ext cx="1193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Transcription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672314" y="3845349"/>
            <a:ext cx="932134" cy="2562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7806605" y="3827843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Disease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258463" y="3834329"/>
            <a:ext cx="932134" cy="261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6203998" y="3842659"/>
            <a:ext cx="1193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Transcription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7173681" y="1465868"/>
            <a:ext cx="353254" cy="4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63" idx="2"/>
          </p:cNvCxnSpPr>
          <p:nvPr/>
        </p:nvCxnSpPr>
        <p:spPr>
          <a:xfrm flipH="1" flipV="1">
            <a:off x="6705007" y="2832658"/>
            <a:ext cx="774923" cy="4523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1" idx="2"/>
          </p:cNvCxnSpPr>
          <p:nvPr/>
        </p:nvCxnSpPr>
        <p:spPr>
          <a:xfrm flipV="1">
            <a:off x="7488204" y="2838297"/>
            <a:ext cx="630654" cy="4281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6757704" y="4110903"/>
            <a:ext cx="294339" cy="4614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7772123" y="4116543"/>
            <a:ext cx="399431" cy="4497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 flipV="1">
            <a:off x="6715049" y="1613379"/>
            <a:ext cx="774923" cy="4523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7052043" y="2034972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Causal variant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021138" y="3282004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Causal variant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570872" y="4590609"/>
            <a:ext cx="907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Causal variant 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397712" y="4590609"/>
            <a:ext cx="8614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Causal variant 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557839" y="413709"/>
            <a:ext cx="22926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What we want to see</a:t>
            </a:r>
          </a:p>
        </p:txBody>
      </p:sp>
      <p:cxnSp>
        <p:nvCxnSpPr>
          <p:cNvPr id="98" name="Straight Arrow Connector 97"/>
          <p:cNvCxnSpPr>
            <a:stCxn id="94" idx="2"/>
            <a:endCxn id="6" idx="0"/>
          </p:cNvCxnSpPr>
          <p:nvPr/>
        </p:nvCxnSpPr>
        <p:spPr>
          <a:xfrm>
            <a:off x="4704149" y="736874"/>
            <a:ext cx="827646" cy="5747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588823" y="5544443"/>
            <a:ext cx="22926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solidFill>
                  <a:srgbClr val="FF0000"/>
                </a:solidFill>
              </a:rPr>
              <a:t>What we’ll often see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 flipV="1">
            <a:off x="4604916" y="2967316"/>
            <a:ext cx="759172" cy="25206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4599397" y="4137676"/>
            <a:ext cx="881269" cy="1350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4" name="Right Arrow 113"/>
          <p:cNvSpPr/>
          <p:nvPr/>
        </p:nvSpPr>
        <p:spPr>
          <a:xfrm>
            <a:off x="4315392" y="2472700"/>
            <a:ext cx="544640" cy="4408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0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5" y="3184173"/>
            <a:ext cx="5184577" cy="36292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419" y="-27384"/>
            <a:ext cx="7498080" cy="1143000"/>
          </a:xfrm>
        </p:spPr>
        <p:txBody>
          <a:bodyPr/>
          <a:lstStyle/>
          <a:p>
            <a:r>
              <a:rPr lang="en-GB" dirty="0"/>
              <a:t>Current UK Biobank LF GWAS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332" y="1052736"/>
            <a:ext cx="7498080" cy="2448272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If top </a:t>
            </a:r>
            <a:r>
              <a:rPr lang="en-GB" dirty="0" err="1"/>
              <a:t>eSNP</a:t>
            </a:r>
            <a:r>
              <a:rPr lang="en-GB" dirty="0"/>
              <a:t> for a gene is in our 99% credible set, then we inferred that both signals were </a:t>
            </a:r>
            <a:r>
              <a:rPr lang="en-GB" dirty="0" err="1"/>
              <a:t>colocalised</a:t>
            </a:r>
            <a:endParaRPr lang="en-GB" dirty="0"/>
          </a:p>
          <a:p>
            <a:pPr lvl="1"/>
            <a:r>
              <a:rPr lang="en-GB" dirty="0"/>
              <a:t>Generally a strict approach</a:t>
            </a:r>
          </a:p>
          <a:p>
            <a:pPr lvl="2"/>
            <a:r>
              <a:rPr lang="en-GB" dirty="0"/>
              <a:t>Some credible sets have 1-2 SNPs (e.g. rs35506 below)</a:t>
            </a:r>
          </a:p>
          <a:p>
            <a:pPr lvl="1"/>
            <a:r>
              <a:rPr lang="en-GB" dirty="0"/>
              <a:t>Puts too much trust on the </a:t>
            </a:r>
            <a:r>
              <a:rPr lang="en-GB" dirty="0" err="1"/>
              <a:t>eQTL</a:t>
            </a:r>
            <a:r>
              <a:rPr lang="en-GB" dirty="0"/>
              <a:t> results</a:t>
            </a:r>
          </a:p>
          <a:p>
            <a:pPr lvl="2"/>
            <a:r>
              <a:rPr lang="en-GB" dirty="0"/>
              <a:t>Relatively small sample sizes &amp; potential cell-type heterogeneity</a:t>
            </a:r>
          </a:p>
          <a:p>
            <a:pPr lvl="2"/>
            <a:r>
              <a:rPr lang="en-GB" dirty="0"/>
              <a:t>Strict thresholds applied as methods still work in progress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3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43608" y="6543675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Shrine, Guyatt </a:t>
            </a:r>
            <a:r>
              <a:rPr lang="en-GB" sz="1200" i="1" dirty="0"/>
              <a:t>et al</a:t>
            </a:r>
            <a:r>
              <a:rPr lang="en-GB" sz="1200" dirty="0"/>
              <a:t>, 2018. </a:t>
            </a:r>
            <a:r>
              <a:rPr lang="en-GB" sz="1200" dirty="0" err="1"/>
              <a:t>BioRxiv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682591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76894"/>
            <a:ext cx="7498080" cy="1143000"/>
          </a:xfrm>
        </p:spPr>
        <p:txBody>
          <a:bodyPr/>
          <a:lstStyle/>
          <a:p>
            <a:r>
              <a:rPr lang="en-GB" dirty="0" err="1"/>
              <a:t>eCAVIAR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168" y="1204320"/>
            <a:ext cx="7548312" cy="524901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Hormozdiari </a:t>
            </a:r>
            <a:r>
              <a:rPr lang="en-GB" i="1" dirty="0"/>
              <a:t>et al</a:t>
            </a:r>
            <a:r>
              <a:rPr lang="en-GB" dirty="0"/>
              <a:t>, 2017. AJHG</a:t>
            </a:r>
          </a:p>
          <a:p>
            <a:r>
              <a:rPr lang="en-GB" dirty="0"/>
              <a:t>“State-of-the-art”</a:t>
            </a:r>
          </a:p>
          <a:p>
            <a:pPr lvl="1"/>
            <a:r>
              <a:rPr lang="en-GB" dirty="0"/>
              <a:t>Widely used since publication (&gt;50 citations)</a:t>
            </a:r>
          </a:p>
          <a:p>
            <a:r>
              <a:rPr lang="en-GB" dirty="0"/>
              <a:t>Probabilistic model for integrating GWAS and </a:t>
            </a:r>
            <a:r>
              <a:rPr lang="en-GB" dirty="0" err="1"/>
              <a:t>eQTL</a:t>
            </a:r>
            <a:r>
              <a:rPr lang="en-GB" dirty="0"/>
              <a:t> data to estimate the posterior probability of the same variant being causal in both GWAS and </a:t>
            </a:r>
            <a:r>
              <a:rPr lang="en-GB" dirty="0" err="1"/>
              <a:t>eQTL</a:t>
            </a:r>
            <a:r>
              <a:rPr lang="en-GB" dirty="0"/>
              <a:t> studies, while accounting for allelic heterogeneity and LD</a:t>
            </a:r>
          </a:p>
          <a:p>
            <a:pPr lvl="1"/>
            <a:r>
              <a:rPr lang="en-GB" dirty="0"/>
              <a:t>It can (</a:t>
            </a:r>
            <a:r>
              <a:rPr lang="en-GB" dirty="0" err="1"/>
              <a:t>i</a:t>
            </a:r>
            <a:r>
              <a:rPr lang="en-GB" dirty="0"/>
              <a:t>) quantify the strength between a ‘causal’ variant and its associated signals in both studies, and (ii) </a:t>
            </a:r>
            <a:r>
              <a:rPr lang="en-GB" dirty="0" err="1"/>
              <a:t>colocalize</a:t>
            </a:r>
            <a:r>
              <a:rPr lang="en-GB" dirty="0"/>
              <a:t> variants that pass the significance threshold in GWAS</a:t>
            </a:r>
          </a:p>
          <a:p>
            <a:pPr lvl="1"/>
            <a:r>
              <a:rPr lang="en-GB" dirty="0"/>
              <a:t>For any given peak variant identified in GWAS, </a:t>
            </a:r>
            <a:r>
              <a:rPr lang="en-GB" dirty="0" err="1"/>
              <a:t>eCAVIAR</a:t>
            </a:r>
            <a:r>
              <a:rPr lang="en-GB" dirty="0"/>
              <a:t> considers a collection of variants around that peak variant as one single locus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64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33"/>
          <a:stretch/>
        </p:blipFill>
        <p:spPr>
          <a:xfrm>
            <a:off x="1115616" y="620688"/>
            <a:ext cx="7955232" cy="3384376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" t="76887"/>
          <a:stretch/>
        </p:blipFill>
        <p:spPr>
          <a:xfrm>
            <a:off x="1043609" y="4293096"/>
            <a:ext cx="8051702" cy="11961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6021288"/>
            <a:ext cx="789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(Most likely) Causal SNP(s)              Target Gene(s)             Relevant Tissue(s)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099368" y="5985532"/>
            <a:ext cx="544640" cy="4408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6331616" y="5985532"/>
            <a:ext cx="544640" cy="4408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0" y="4713560"/>
            <a:ext cx="10436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CLPP: </a:t>
            </a:r>
            <a:r>
              <a:rPr lang="en-GB" sz="1200" dirty="0" err="1"/>
              <a:t>colocalisation</a:t>
            </a:r>
            <a:r>
              <a:rPr lang="en-GB" sz="1200" dirty="0"/>
              <a:t> posterior probability –</a:t>
            </a:r>
          </a:p>
          <a:p>
            <a:r>
              <a:rPr lang="en-GB" sz="1200" dirty="0"/>
              <a:t>probability that the same variant(s) is causal in both the GWAS and </a:t>
            </a:r>
            <a:r>
              <a:rPr lang="en-GB" sz="1200" dirty="0" err="1"/>
              <a:t>eQTL</a:t>
            </a:r>
            <a:r>
              <a:rPr lang="en-GB" sz="1200" dirty="0"/>
              <a:t> study</a:t>
            </a:r>
          </a:p>
        </p:txBody>
      </p:sp>
    </p:spTree>
    <p:extLst>
      <p:ext uri="{BB962C8B-B14F-4D97-AF65-F5344CB8AC3E}">
        <p14:creationId xmlns:p14="http://schemas.microsoft.com/office/powerpoint/2010/main" val="324323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6</a:t>
            </a:fld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00" y="218758"/>
            <a:ext cx="5412740" cy="6420485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659965" y="533083"/>
            <a:ext cx="10287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CLPP is high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803215" y="491173"/>
            <a:ext cx="10287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CLPP is low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383740" y="3433763"/>
            <a:ext cx="10287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CLPP is low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886525" y="3590608"/>
            <a:ext cx="12858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CLPP is low (~0.25) if 1 causal variant specified. CLPP≈1 if &gt;1 causal variant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713560"/>
            <a:ext cx="10436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CLPP: </a:t>
            </a:r>
            <a:r>
              <a:rPr lang="en-GB" sz="1200" dirty="0" err="1"/>
              <a:t>colocalisation</a:t>
            </a:r>
            <a:r>
              <a:rPr lang="en-GB" sz="1200" dirty="0"/>
              <a:t> posterior probability –</a:t>
            </a:r>
          </a:p>
          <a:p>
            <a:r>
              <a:rPr lang="en-GB" sz="1200" dirty="0"/>
              <a:t>probability that the same variant(s) is causal in both the GWAS and </a:t>
            </a:r>
            <a:r>
              <a:rPr lang="en-GB" sz="1200" dirty="0" err="1"/>
              <a:t>eQTL</a:t>
            </a:r>
            <a:r>
              <a:rPr lang="en-GB" sz="1200" dirty="0"/>
              <a:t> study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465764" y="1244778"/>
            <a:ext cx="687871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eQTL</a:t>
            </a:r>
            <a:r>
              <a:rPr lang="en-GB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</a:t>
            </a:r>
            <a:r>
              <a:rPr lang="en-GB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11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62659" y="508010"/>
            <a:ext cx="67875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GWAS   -log</a:t>
            </a:r>
            <a:r>
              <a:rPr lang="en-GB" sz="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11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165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568" y="116632"/>
            <a:ext cx="7498080" cy="1143000"/>
          </a:xfrm>
        </p:spPr>
        <p:txBody>
          <a:bodyPr/>
          <a:lstStyle/>
          <a:p>
            <a:r>
              <a:rPr lang="en-GB" dirty="0"/>
              <a:t>Current analysis plan &amp;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259632"/>
            <a:ext cx="7498080" cy="4800600"/>
          </a:xfrm>
        </p:spPr>
        <p:txBody>
          <a:bodyPr/>
          <a:lstStyle/>
          <a:p>
            <a:r>
              <a:rPr lang="en-GB" sz="2600" i="1" dirty="0"/>
              <a:t>MFAP2</a:t>
            </a:r>
            <a:r>
              <a:rPr lang="en-GB" sz="2600" dirty="0"/>
              <a:t> region</a:t>
            </a:r>
          </a:p>
          <a:p>
            <a:r>
              <a:rPr lang="en-GB" sz="2600" dirty="0"/>
              <a:t>FEV</a:t>
            </a:r>
            <a:r>
              <a:rPr lang="en-GB" sz="2600" baseline="-25000" dirty="0"/>
              <a:t>1</a:t>
            </a:r>
            <a:r>
              <a:rPr lang="en-GB" sz="2600" dirty="0"/>
              <a:t>/FVC meta-analysis GWAS results +/-500kb around sentinel SNP and </a:t>
            </a:r>
            <a:r>
              <a:rPr lang="en-GB" sz="2600" i="1" dirty="0"/>
              <a:t>P</a:t>
            </a:r>
            <a:r>
              <a:rPr lang="en-GB" sz="2600" dirty="0"/>
              <a:t>&lt;10</a:t>
            </a:r>
            <a:r>
              <a:rPr lang="en-GB" sz="2600" baseline="30000" dirty="0"/>
              <a:t>-4</a:t>
            </a:r>
          </a:p>
          <a:p>
            <a:pPr lvl="1"/>
            <a:r>
              <a:rPr lang="en-GB" sz="2300" dirty="0"/>
              <a:t>output: 375 SNPs</a:t>
            </a:r>
          </a:p>
          <a:p>
            <a:r>
              <a:rPr lang="en-GB" sz="2600" dirty="0" err="1"/>
              <a:t>GTEx</a:t>
            </a:r>
            <a:r>
              <a:rPr lang="en-GB" sz="2600" dirty="0"/>
              <a:t> Lung (full results) and Lung </a:t>
            </a:r>
            <a:r>
              <a:rPr lang="en-GB" sz="2600" dirty="0" err="1"/>
              <a:t>eQTL</a:t>
            </a:r>
            <a:r>
              <a:rPr lang="en-GB" sz="2600" dirty="0"/>
              <a:t> (FDR&lt;5%)</a:t>
            </a:r>
          </a:p>
          <a:p>
            <a:pPr lvl="1"/>
            <a:r>
              <a:rPr lang="en-GB" sz="2300" dirty="0"/>
              <a:t>Input: 366 and 5 SNPs, respectively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7</a:t>
            </a:fld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194777" y="5120024"/>
            <a:ext cx="7955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 err="1"/>
              <a:t>Sakornsakolpat</a:t>
            </a:r>
            <a:r>
              <a:rPr lang="en-GB" sz="1500" dirty="0"/>
              <a:t> </a:t>
            </a:r>
            <a:r>
              <a:rPr lang="en-GB" sz="1500" i="1" dirty="0"/>
              <a:t>et al</a:t>
            </a:r>
            <a:r>
              <a:rPr lang="en-GB" sz="1500" dirty="0"/>
              <a:t> (</a:t>
            </a:r>
            <a:r>
              <a:rPr lang="en-GB" sz="1500" dirty="0" err="1"/>
              <a:t>BioRxiv</a:t>
            </a:r>
            <a:r>
              <a:rPr lang="en-GB" sz="1500" dirty="0"/>
              <a:t>) supplement p10: </a:t>
            </a:r>
            <a:r>
              <a:rPr lang="en-GB" sz="1500" i="1" dirty="0"/>
              <a:t>To determine whether these signals co-localized (rather than being related due to linkage disequilibrium), we performed </a:t>
            </a:r>
            <a:r>
              <a:rPr lang="en-GB" sz="1500" i="1" dirty="0" err="1"/>
              <a:t>colocalization</a:t>
            </a:r>
            <a:r>
              <a:rPr lang="en-GB" sz="1500" i="1" dirty="0"/>
              <a:t> analysis between our </a:t>
            </a:r>
            <a:r>
              <a:rPr lang="en-GB" sz="1500" i="1" dirty="0" err="1"/>
              <a:t>genomewide</a:t>
            </a:r>
            <a:r>
              <a:rPr lang="en-GB" sz="1500" i="1" dirty="0"/>
              <a:t> significant loci and </a:t>
            </a:r>
            <a:r>
              <a:rPr lang="en-GB" sz="1500" i="1" dirty="0" err="1"/>
              <a:t>mQTL</a:t>
            </a:r>
            <a:r>
              <a:rPr lang="en-GB" sz="1500" i="1" dirty="0"/>
              <a:t> using </a:t>
            </a:r>
            <a:r>
              <a:rPr lang="en-GB" sz="1500" i="1" dirty="0" err="1"/>
              <a:t>eCAVIAR</a:t>
            </a:r>
            <a:r>
              <a:rPr lang="en-GB" sz="1500" i="1" dirty="0"/>
              <a:t> [64]. We tested variants that were significant in both datasets, P&lt;0.0027 in GWAS (equivalent to Z score&gt;3, as recommended by the author [64]) and P&lt;3.2x10-6 in </a:t>
            </a:r>
            <a:r>
              <a:rPr lang="en-GB" sz="1500" i="1" dirty="0" err="1"/>
              <a:t>mQTL</a:t>
            </a:r>
            <a:r>
              <a:rPr lang="en-GB" sz="1500" i="1" dirty="0"/>
              <a:t> [61] . We estimated the posterior probability of a variant being shared in both GWAS and </a:t>
            </a:r>
            <a:r>
              <a:rPr lang="en-GB" sz="1500" i="1" dirty="0" err="1"/>
              <a:t>mQTL</a:t>
            </a:r>
            <a:r>
              <a:rPr lang="en-GB" sz="1500" i="1" dirty="0"/>
              <a:t>, using a cut-off of 0.1 as previous demonstrated [64].</a:t>
            </a:r>
            <a:endParaRPr lang="en-GB" sz="15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F2AA6A2-A510-4B74-A957-0057DCD64A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080996"/>
              </p:ext>
            </p:extLst>
          </p:nvPr>
        </p:nvGraphicFramePr>
        <p:xfrm>
          <a:off x="1835696" y="4165392"/>
          <a:ext cx="6335288" cy="709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Packager Shell Object" showAsIcon="1" r:id="rId4" imgW="3729600" imgH="417600" progId="Package">
                  <p:embed/>
                </p:oleObj>
              </mc:Choice>
              <mc:Fallback>
                <p:oleObj name="Packager Shell Object" showAsIcon="1" r:id="rId4" imgW="3729600" imgH="4176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696" y="4165392"/>
                        <a:ext cx="6335288" cy="709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7466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8</a:t>
            </a:fld>
            <a:endParaRPr lang="en-GB"/>
          </a:p>
        </p:txBody>
      </p:sp>
      <p:pic>
        <p:nvPicPr>
          <p:cNvPr id="5" name="Picture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547664" y="332656"/>
            <a:ext cx="7200800" cy="547260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43608" y="6543675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Shrine, Guyatt </a:t>
            </a:r>
            <a:r>
              <a:rPr lang="en-GB" sz="1200" i="1" dirty="0"/>
              <a:t>et al</a:t>
            </a:r>
            <a:r>
              <a:rPr lang="en-GB" sz="1200" dirty="0"/>
              <a:t>, 2018. </a:t>
            </a:r>
            <a:r>
              <a:rPr lang="en-GB" sz="1200" dirty="0" err="1"/>
              <a:t>BioRxiv</a:t>
            </a:r>
            <a:endParaRPr lang="en-GB" sz="1200" dirty="0"/>
          </a:p>
        </p:txBody>
      </p:sp>
      <p:sp>
        <p:nvSpPr>
          <p:cNvPr id="7" name="Rectangle 6"/>
          <p:cNvSpPr/>
          <p:nvPr/>
        </p:nvSpPr>
        <p:spPr>
          <a:xfrm>
            <a:off x="3419872" y="5835426"/>
            <a:ext cx="379879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500" dirty="0"/>
              <a:t>99% credible set has 5 SNPs (incl. rs9435733)</a:t>
            </a:r>
          </a:p>
        </p:txBody>
      </p:sp>
    </p:spTree>
    <p:extLst>
      <p:ext uri="{BB962C8B-B14F-4D97-AF65-F5344CB8AC3E}">
        <p14:creationId xmlns:p14="http://schemas.microsoft.com/office/powerpoint/2010/main" val="169896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568" y="77528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 err="1"/>
              <a:t>eCAVIAR</a:t>
            </a:r>
            <a:r>
              <a:rPr lang="en-GB" dirty="0"/>
              <a:t> outputs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9706" y="1220528"/>
            <a:ext cx="7498080" cy="5448832"/>
          </a:xfrm>
        </p:spPr>
        <p:txBody>
          <a:bodyPr>
            <a:normAutofit fontScale="70000" lnSpcReduction="2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GB" dirty="0"/>
              <a:t> *_col contains the </a:t>
            </a:r>
            <a:r>
              <a:rPr lang="en-GB" dirty="0" err="1"/>
              <a:t>colocalization</a:t>
            </a:r>
            <a:r>
              <a:rPr lang="en-GB" dirty="0"/>
              <a:t> posterior probability (CLPP). Last column is the CLPP score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/>
              <a:t>*_post: contains the probability of each variant is causal in </a:t>
            </a:r>
            <a:r>
              <a:rPr lang="en-GB" dirty="0" err="1"/>
              <a:t>eQTL</a:t>
            </a:r>
            <a:r>
              <a:rPr lang="en-GB" dirty="0"/>
              <a:t> or GWAS. The last column is this quantity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/>
              <a:t>*_set: is the credible set used for fine-mapping purpose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/>
              <a:t>*_</a:t>
            </a:r>
            <a:r>
              <a:rPr lang="en-GB" dirty="0" err="1"/>
              <a:t>hist</a:t>
            </a:r>
            <a:r>
              <a:rPr lang="en-GB" dirty="0"/>
              <a:t>: the output of </a:t>
            </a:r>
            <a:r>
              <a:rPr lang="en-GB" dirty="0" err="1"/>
              <a:t>eCAVIAR</a:t>
            </a:r>
            <a:r>
              <a:rPr lang="en-GB" dirty="0"/>
              <a:t> when you set -f and if you set the maximum number of causal "-c " to X. Then you will have a *_</a:t>
            </a:r>
            <a:r>
              <a:rPr lang="en-GB" dirty="0" err="1"/>
              <a:t>hist</a:t>
            </a:r>
            <a:r>
              <a:rPr lang="en-GB" dirty="0"/>
              <a:t> file where you will have X+1 column in the output file as follows: First column is the probability that this locus has 0 causal variants; second column is the probability that this locus has 1 causal variant; X-</a:t>
            </a:r>
            <a:r>
              <a:rPr lang="en-GB" dirty="0" err="1"/>
              <a:t>th</a:t>
            </a:r>
            <a:r>
              <a:rPr lang="en-GB" dirty="0"/>
              <a:t> Column: is the probability that this locus has (X-1) causal variants</a:t>
            </a:r>
          </a:p>
          <a:p>
            <a:pPr marL="596646" indent="-514350">
              <a:buFont typeface="+mj-lt"/>
              <a:buAutoNum type="arabicPeriod"/>
            </a:pPr>
            <a:endParaRPr lang="en-GB" dirty="0"/>
          </a:p>
          <a:p>
            <a:r>
              <a:rPr lang="en-GB" dirty="0"/>
              <a:t>The files _1 and _2 refer to the GWAS and </a:t>
            </a:r>
            <a:r>
              <a:rPr lang="en-GB" dirty="0" err="1"/>
              <a:t>eQTL</a:t>
            </a:r>
            <a:r>
              <a:rPr lang="en-GB" dirty="0"/>
              <a:t> results, respectively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442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170" y="138062"/>
            <a:ext cx="7498080" cy="1143000"/>
          </a:xfrm>
        </p:spPr>
        <p:txBody>
          <a:bodyPr/>
          <a:lstStyle/>
          <a:p>
            <a:r>
              <a:rPr lang="en-GB" dirty="0" err="1"/>
              <a:t>eCAVIAR</a:t>
            </a:r>
            <a:r>
              <a:rPr lang="en-GB" dirty="0"/>
              <a:t> paper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281062"/>
            <a:ext cx="7602048" cy="5221560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Strong evidence in support of the idea that most GWAS loci are </a:t>
            </a:r>
            <a:r>
              <a:rPr lang="en-GB" b="1" dirty="0"/>
              <a:t>not</a:t>
            </a:r>
            <a:r>
              <a:rPr lang="en-GB" dirty="0"/>
              <a:t> strong </a:t>
            </a:r>
            <a:r>
              <a:rPr lang="en-GB" dirty="0" err="1"/>
              <a:t>eQTL</a:t>
            </a:r>
            <a:r>
              <a:rPr lang="en-GB" dirty="0"/>
              <a:t> loci and that the mechanism by which GWAS loci affect gene regulation is more complicated than expected</a:t>
            </a:r>
          </a:p>
          <a:p>
            <a:r>
              <a:rPr lang="en-GB" dirty="0"/>
              <a:t>Possible explanations:</a:t>
            </a:r>
          </a:p>
          <a:p>
            <a:pPr lvl="1"/>
            <a:r>
              <a:rPr lang="en-GB" dirty="0"/>
              <a:t>GWAS loci in fact do affect expression but are secondary signals in comparison to the stronger associations found in current </a:t>
            </a:r>
            <a:r>
              <a:rPr lang="en-GB" dirty="0" err="1"/>
              <a:t>eQTL</a:t>
            </a:r>
            <a:r>
              <a:rPr lang="en-GB" dirty="0"/>
              <a:t> studies</a:t>
            </a:r>
          </a:p>
          <a:p>
            <a:pPr lvl="2"/>
            <a:r>
              <a:rPr lang="en-GB" dirty="0"/>
              <a:t>Heterogeneity of tissues could render it hard to detect </a:t>
            </a:r>
            <a:r>
              <a:rPr lang="en-GB" dirty="0" err="1"/>
              <a:t>eQTLs</a:t>
            </a:r>
            <a:r>
              <a:rPr lang="en-GB" dirty="0"/>
              <a:t> specific to a disease-relevant cell type that composes only a fraction of the tissue</a:t>
            </a:r>
          </a:p>
          <a:p>
            <a:pPr lvl="1"/>
            <a:r>
              <a:rPr lang="en-GB" dirty="0"/>
              <a:t>GWAS variants affect other aspects of gene regulation, such as splicing or regulation at a level other than transcription regulation</a:t>
            </a:r>
          </a:p>
          <a:p>
            <a:pPr lvl="2"/>
            <a:r>
              <a:rPr lang="en-GB" dirty="0"/>
              <a:t>Several studies have shown that alternative splicing could explain the causal mechanism of complex disease associations</a:t>
            </a:r>
          </a:p>
          <a:p>
            <a:pPr lvl="1"/>
            <a:r>
              <a:rPr lang="en-GB" dirty="0"/>
              <a:t>GWAS loci are </a:t>
            </a:r>
            <a:r>
              <a:rPr lang="en-GB" dirty="0" err="1"/>
              <a:t>eQTL</a:t>
            </a:r>
            <a:r>
              <a:rPr lang="en-GB" dirty="0"/>
              <a:t> loci only in certain conditions, such as development, where expression levels are not typically measured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921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472" y="116632"/>
            <a:ext cx="7498080" cy="1143000"/>
          </a:xfrm>
        </p:spPr>
        <p:txBody>
          <a:bodyPr/>
          <a:lstStyle/>
          <a:p>
            <a:r>
              <a:rPr lang="en-GB" dirty="0"/>
              <a:t>Other </a:t>
            </a:r>
            <a:r>
              <a:rPr lang="en-GB" dirty="0" err="1"/>
              <a:t>colocalisation</a:t>
            </a:r>
            <a:r>
              <a:rPr lang="en-GB" dirty="0"/>
              <a:t>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5813" y="1256742"/>
            <a:ext cx="7498080" cy="541261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GB" dirty="0"/>
              <a:t>RTC (regulatory trait concordance) method</a:t>
            </a:r>
          </a:p>
          <a:p>
            <a:pPr lvl="1"/>
            <a:r>
              <a:rPr lang="en-GB" dirty="0"/>
              <a:t>Requires individual level data for the </a:t>
            </a:r>
            <a:r>
              <a:rPr lang="en-GB" dirty="0" err="1"/>
              <a:t>eQTL</a:t>
            </a:r>
            <a:r>
              <a:rPr lang="en-GB" dirty="0"/>
              <a:t> datasets</a:t>
            </a:r>
          </a:p>
          <a:p>
            <a:pPr lvl="1"/>
            <a:r>
              <a:rPr lang="en-GB" dirty="0"/>
              <a:t>Conditions on the top GWAS signals and checks whether any </a:t>
            </a:r>
            <a:r>
              <a:rPr lang="en-GB" dirty="0" err="1"/>
              <a:t>eQTL</a:t>
            </a:r>
            <a:r>
              <a:rPr lang="en-GB" dirty="0"/>
              <a:t> signals are attenuated</a:t>
            </a:r>
          </a:p>
          <a:p>
            <a:pPr lvl="0"/>
            <a:r>
              <a:rPr lang="en-GB" dirty="0"/>
              <a:t>COLOC/MOLOC</a:t>
            </a:r>
          </a:p>
          <a:p>
            <a:pPr lvl="1"/>
            <a:r>
              <a:rPr lang="en-GB" dirty="0"/>
              <a:t>Utilises an approximate Bayes factor to estimate the posterior probabilities that a variant is causal in both GWASs and </a:t>
            </a:r>
            <a:r>
              <a:rPr lang="en-GB" dirty="0" err="1"/>
              <a:t>eQTL</a:t>
            </a:r>
            <a:r>
              <a:rPr lang="en-GB" dirty="0"/>
              <a:t> studies</a:t>
            </a:r>
          </a:p>
          <a:p>
            <a:pPr lvl="1"/>
            <a:r>
              <a:rPr lang="en-GB" dirty="0"/>
              <a:t>Initially developed for checking </a:t>
            </a:r>
            <a:r>
              <a:rPr lang="en-GB" dirty="0" err="1"/>
              <a:t>colocalisation</a:t>
            </a:r>
            <a:r>
              <a:rPr lang="en-GB" dirty="0"/>
              <a:t> between a pair of GWAS using summary stats, then extended to &gt;2 studies.</a:t>
            </a:r>
          </a:p>
          <a:p>
            <a:r>
              <a:rPr lang="en-GB" dirty="0"/>
              <a:t>Sherlock</a:t>
            </a:r>
          </a:p>
          <a:p>
            <a:pPr lvl="1"/>
            <a:r>
              <a:rPr lang="en-GB" dirty="0"/>
              <a:t>Bayesian statistical framework that matches GWAS association signals with </a:t>
            </a:r>
            <a:r>
              <a:rPr lang="en-GB" dirty="0" err="1"/>
              <a:t>eQTL</a:t>
            </a:r>
            <a:r>
              <a:rPr lang="en-GB" dirty="0"/>
              <a:t> signals for a specific gene in order to detect whether the same variant is causal in both studies. Similar to RTC, Sherlock accounts for the uncertainty of LD</a:t>
            </a:r>
          </a:p>
          <a:p>
            <a:pPr lvl="1"/>
            <a:r>
              <a:rPr lang="en-GB" dirty="0"/>
              <a:t>Easy to use online server (</a:t>
            </a:r>
            <a:r>
              <a:rPr lang="en-GB" dirty="0">
                <a:hlinkClick r:id="rId3"/>
              </a:rPr>
              <a:t>http://sherlock.ucsf.edu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Enloc</a:t>
            </a:r>
            <a:endParaRPr lang="en-GB" dirty="0"/>
          </a:p>
          <a:p>
            <a:pPr lvl="1"/>
            <a:r>
              <a:rPr lang="en-GB" dirty="0"/>
              <a:t>Similar method to </a:t>
            </a:r>
            <a:r>
              <a:rPr lang="en-GB" dirty="0" err="1"/>
              <a:t>eCAVIAR</a:t>
            </a:r>
            <a:r>
              <a:rPr lang="en-GB" dirty="0"/>
              <a:t> but not cited much</a:t>
            </a:r>
          </a:p>
          <a:p>
            <a:r>
              <a:rPr lang="en-GB" dirty="0"/>
              <a:t>Piccolo</a:t>
            </a:r>
          </a:p>
          <a:p>
            <a:pPr lvl="1"/>
            <a:r>
              <a:rPr lang="en-GB" dirty="0">
                <a:hlinkClick r:id="rId4"/>
              </a:rPr>
              <a:t>https://github.com/Ksieber/piccolo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1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568" y="53752"/>
            <a:ext cx="7498080" cy="1143000"/>
          </a:xfrm>
        </p:spPr>
        <p:txBody>
          <a:bodyPr/>
          <a:lstStyle/>
          <a:p>
            <a:r>
              <a:rPr lang="en-GB" dirty="0"/>
              <a:t>To do/discuss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96752"/>
            <a:ext cx="7498080" cy="4800600"/>
          </a:xfrm>
        </p:spPr>
        <p:txBody>
          <a:bodyPr/>
          <a:lstStyle/>
          <a:p>
            <a:r>
              <a:rPr lang="en-GB" dirty="0"/>
              <a:t>All SNPs and genes on Table 1?</a:t>
            </a:r>
          </a:p>
          <a:p>
            <a:pPr lvl="1"/>
            <a:r>
              <a:rPr lang="en-GB" dirty="0"/>
              <a:t>Automate pipeline</a:t>
            </a:r>
          </a:p>
          <a:p>
            <a:r>
              <a:rPr lang="en-GB" dirty="0"/>
              <a:t>Request Lung </a:t>
            </a:r>
            <a:r>
              <a:rPr lang="en-GB" dirty="0" err="1"/>
              <a:t>eQTL</a:t>
            </a:r>
            <a:r>
              <a:rPr lang="en-GB" dirty="0"/>
              <a:t> results for all regions</a:t>
            </a:r>
          </a:p>
          <a:p>
            <a:r>
              <a:rPr lang="en-GB" dirty="0"/>
              <a:t>P-value (0.0027 &amp; 3.2x10-6) &amp; cut-off (0.1) thresholds? </a:t>
            </a:r>
          </a:p>
          <a:p>
            <a:r>
              <a:rPr lang="en-GB" dirty="0"/>
              <a:t>Other tissues?</a:t>
            </a:r>
          </a:p>
          <a:p>
            <a:pPr lvl="1"/>
            <a:r>
              <a:rPr lang="en-GB" dirty="0"/>
              <a:t>Blood </a:t>
            </a:r>
            <a:r>
              <a:rPr lang="en-GB" dirty="0" err="1"/>
              <a:t>eQTL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All </a:t>
            </a:r>
            <a:r>
              <a:rPr lang="en-GB" dirty="0" err="1"/>
              <a:t>GTEx</a:t>
            </a:r>
            <a:r>
              <a:rPr lang="en-GB" dirty="0"/>
              <a:t> tissues?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176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8889</TotalTime>
  <Words>1196</Words>
  <Application>Microsoft Office PowerPoint</Application>
  <PresentationFormat>On-screen Show (4:3)</PresentationFormat>
  <Paragraphs>126</Paragraphs>
  <Slides>12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Gill Sans MT</vt:lpstr>
      <vt:lpstr>Verdana</vt:lpstr>
      <vt:lpstr>Wingdings 2</vt:lpstr>
      <vt:lpstr>Solstice</vt:lpstr>
      <vt:lpstr>Package</vt:lpstr>
      <vt:lpstr>GWAS-eQTL signal colocalisation methods</vt:lpstr>
      <vt:lpstr>PowerPoint Presentation</vt:lpstr>
      <vt:lpstr>Current UK Biobank LF GWAS</vt:lpstr>
      <vt:lpstr>eCAVIAR</vt:lpstr>
      <vt:lpstr>PowerPoint Presentation</vt:lpstr>
      <vt:lpstr>PowerPoint Presentation</vt:lpstr>
      <vt:lpstr>Current analysis plan &amp; results</vt:lpstr>
      <vt:lpstr>PowerPoint Presentation</vt:lpstr>
      <vt:lpstr>eCAVIAR outputs</vt:lpstr>
      <vt:lpstr>eCAVIAR paper discussion</vt:lpstr>
      <vt:lpstr>Other colocalisation methods</vt:lpstr>
      <vt:lpstr>To do/discuss</vt:lpstr>
    </vt:vector>
  </TitlesOfParts>
  <Company>University of Leicester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a large set of rare complete human knockouts</dc:title>
  <dc:creator>ame26</dc:creator>
  <cp:lastModifiedBy>Erzurumluoglu, Mesut</cp:lastModifiedBy>
  <cp:revision>433</cp:revision>
  <cp:lastPrinted>2017-08-21T09:16:10Z</cp:lastPrinted>
  <dcterms:created xsi:type="dcterms:W3CDTF">2016-01-18T11:52:31Z</dcterms:created>
  <dcterms:modified xsi:type="dcterms:W3CDTF">2019-01-05T16:05:59Z</dcterms:modified>
</cp:coreProperties>
</file>