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9"/>
  </p:notesMasterIdLst>
  <p:handoutMasterIdLst>
    <p:handoutMasterId r:id="rId20"/>
  </p:handoutMasterIdLst>
  <p:sldIdLst>
    <p:sldId id="406" r:id="rId3"/>
    <p:sldId id="422" r:id="rId4"/>
    <p:sldId id="418" r:id="rId5"/>
    <p:sldId id="417" r:id="rId6"/>
    <p:sldId id="408" r:id="rId7"/>
    <p:sldId id="409" r:id="rId8"/>
    <p:sldId id="410" r:id="rId9"/>
    <p:sldId id="411" r:id="rId10"/>
    <p:sldId id="419" r:id="rId11"/>
    <p:sldId id="412" r:id="rId12"/>
    <p:sldId id="413" r:id="rId13"/>
    <p:sldId id="414" r:id="rId14"/>
    <p:sldId id="420" r:id="rId15"/>
    <p:sldId id="415" r:id="rId16"/>
    <p:sldId id="416" r:id="rId17"/>
    <p:sldId id="421" r:id="rId1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4972" autoAdjust="0"/>
  </p:normalViewPr>
  <p:slideViewPr>
    <p:cSldViewPr>
      <p:cViewPr varScale="1">
        <p:scale>
          <a:sx n="73" d="100"/>
          <a:sy n="73" d="100"/>
        </p:scale>
        <p:origin x="1742" y="5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162D6243-FEF3-4A08-B69F-87A8EA0D0DAB}" type="datetimeFigureOut">
              <a:rPr lang="en-GB" smtClean="0"/>
              <a:t>13/05/2020</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1F87C389-8E8C-4C55-9DAB-0174F7947CB2}" type="slidenum">
              <a:rPr lang="en-GB" smtClean="0"/>
              <a:t>‹#›</a:t>
            </a:fld>
            <a:endParaRPr lang="en-GB"/>
          </a:p>
        </p:txBody>
      </p:sp>
    </p:spTree>
    <p:extLst>
      <p:ext uri="{BB962C8B-B14F-4D97-AF65-F5344CB8AC3E}">
        <p14:creationId xmlns:p14="http://schemas.microsoft.com/office/powerpoint/2010/main" val="2569013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F36F56E-9323-419A-8075-2E63B91F7118}" type="datetimeFigureOut">
              <a:rPr lang="en-GB" smtClean="0"/>
              <a:t>13/05/2020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1A720C9-2FEF-4BD2-90FA-8616AEACC82E}" type="slidenum">
              <a:rPr lang="en-GB" smtClean="0"/>
              <a:t>‹#›</a:t>
            </a:fld>
            <a:endParaRPr lang="en-GB"/>
          </a:p>
        </p:txBody>
      </p:sp>
    </p:spTree>
    <p:extLst>
      <p:ext uri="{BB962C8B-B14F-4D97-AF65-F5344CB8AC3E}">
        <p14:creationId xmlns:p14="http://schemas.microsoft.com/office/powerpoint/2010/main" val="117501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 Appeared on </a:t>
            </a:r>
            <a:r>
              <a:rPr lang="en-GB" sz="1200" b="0" i="0" u="none" strike="noStrike" kern="1200" baseline="0" dirty="0" err="1">
                <a:solidFill>
                  <a:schemeClr val="tx1"/>
                </a:solidFill>
                <a:latin typeface="+mn-lt"/>
                <a:ea typeface="+mn-ea"/>
                <a:cs typeface="+mn-cs"/>
              </a:rPr>
              <a:t>BioRxiv</a:t>
            </a:r>
            <a:r>
              <a:rPr lang="en-GB" sz="1200" b="0" i="0" u="none" strike="noStrike" kern="1200" baseline="0" dirty="0">
                <a:solidFill>
                  <a:schemeClr val="tx1"/>
                </a:solidFill>
                <a:latin typeface="+mn-lt"/>
                <a:ea typeface="+mn-ea"/>
                <a:cs typeface="+mn-cs"/>
              </a:rPr>
              <a:t> on 22</a:t>
            </a:r>
            <a:r>
              <a:rPr lang="en-GB" sz="1200" b="0" i="0" u="none" strike="noStrike" kern="1200" baseline="30000" dirty="0">
                <a:solidFill>
                  <a:schemeClr val="tx1"/>
                </a:solidFill>
                <a:latin typeface="+mn-lt"/>
                <a:ea typeface="+mn-ea"/>
                <a:cs typeface="+mn-cs"/>
              </a:rPr>
              <a:t>nd</a:t>
            </a:r>
            <a:r>
              <a:rPr lang="en-GB" sz="1200" b="0" i="0" u="none" strike="noStrike" kern="1200" baseline="0" dirty="0">
                <a:solidFill>
                  <a:schemeClr val="tx1"/>
                </a:solidFill>
                <a:latin typeface="+mn-lt"/>
                <a:ea typeface="+mn-ea"/>
                <a:cs typeface="+mn-cs"/>
              </a:rPr>
              <a:t> April – another </a:t>
            </a:r>
            <a:r>
              <a:rPr lang="en-GB" sz="1200" b="0" i="0" u="none" strike="noStrike" kern="1200" baseline="0" dirty="0" err="1">
                <a:solidFill>
                  <a:schemeClr val="tx1"/>
                </a:solidFill>
                <a:latin typeface="+mn-lt"/>
                <a:ea typeface="+mn-ea"/>
                <a:cs typeface="+mn-cs"/>
              </a:rPr>
              <a:t>omnigenic</a:t>
            </a:r>
            <a:r>
              <a:rPr lang="en-GB" sz="1200" b="0" i="0" u="none" strike="noStrike" kern="1200" baseline="0" dirty="0">
                <a:solidFill>
                  <a:schemeClr val="tx1"/>
                </a:solidFill>
                <a:latin typeface="+mn-lt"/>
                <a:ea typeface="+mn-ea"/>
                <a:cs typeface="+mn-cs"/>
              </a:rPr>
              <a:t> model paper. What I didn’t expect was how deeply they looked into the pathways involved. Although it’s a long paper, I really enjoyed reading it and wanted to share it with the group. I’ve published GWAS papers before but this paper has definitely given me ideas for future papers. In a nutshell, the paper contains 4 GWASs and then the authors try and make inferences about the genetic architecture of these traits and the pathways that influence them. They choose these traits because there’s already a lot of things known with regard to the core pathways and genes. Compared to schizophrenia which is poorly understood at the molecular level or height where we understand more of the underlying biology, but for which a large number of different biological processes contribute variance</a:t>
            </a:r>
            <a:endParaRPr lang="en-GB" baseline="0" dirty="0"/>
          </a:p>
          <a:p>
            <a:pPr marL="171450" indent="-171450">
              <a:buFontTx/>
              <a:buChar char="-"/>
            </a:pPr>
            <a:r>
              <a:rPr lang="en-GB" baseline="0" dirty="0"/>
              <a:t>the top hits contribute only a small fraction of the total heritability</a:t>
            </a:r>
          </a:p>
        </p:txBody>
      </p:sp>
      <p:sp>
        <p:nvSpPr>
          <p:cNvPr id="4" name="Slide Number Placeholder 3"/>
          <p:cNvSpPr>
            <a:spLocks noGrp="1"/>
          </p:cNvSpPr>
          <p:nvPr>
            <p:ph type="sldNum" sz="quarter" idx="5"/>
          </p:nvPr>
        </p:nvSpPr>
        <p:spPr/>
        <p:txBody>
          <a:bodyPr/>
          <a:lstStyle/>
          <a:p>
            <a:fld id="{81A720C9-2FEF-4BD2-90FA-8616AEACC82E}" type="slidenum">
              <a:rPr lang="en-GB" smtClean="0"/>
              <a:t>1</a:t>
            </a:fld>
            <a:endParaRPr lang="en-GB"/>
          </a:p>
        </p:txBody>
      </p:sp>
    </p:spTree>
    <p:extLst>
      <p:ext uri="{BB962C8B-B14F-4D97-AF65-F5344CB8AC3E}">
        <p14:creationId xmlns:p14="http://schemas.microsoft.com/office/powerpoint/2010/main" val="4014521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err="1">
                <a:solidFill>
                  <a:schemeClr val="tx1"/>
                </a:solidFill>
                <a:latin typeface="+mn-lt"/>
                <a:ea typeface="+mn-ea"/>
                <a:cs typeface="+mn-cs"/>
              </a:rPr>
              <a:t>Omnigenic</a:t>
            </a:r>
            <a:r>
              <a:rPr lang="en-GB" sz="1200" b="0" i="0" u="none" strike="noStrike" kern="1200" baseline="0" dirty="0">
                <a:solidFill>
                  <a:schemeClr val="tx1"/>
                </a:solidFill>
                <a:latin typeface="+mn-lt"/>
                <a:ea typeface="+mn-ea"/>
                <a:cs typeface="+mn-cs"/>
              </a:rPr>
              <a:t> model: for common complex diseases - Core genes: which have direct effect on the trait that is not mediated through regulation of other genes. </a:t>
            </a:r>
          </a:p>
          <a:p>
            <a:r>
              <a:rPr lang="en-GB" sz="1200" b="0" i="0" u="none" strike="noStrike" kern="1200" baseline="0" dirty="0">
                <a:solidFill>
                  <a:schemeClr val="tx1"/>
                </a:solidFill>
                <a:latin typeface="+mn-lt"/>
                <a:ea typeface="+mn-ea"/>
                <a:cs typeface="+mn-cs"/>
              </a:rPr>
              <a:t>Lots of other “peripheral” genes that are expressed in trait-relevant cell types and can influence the trait if they affect the expression of core genes - huge numbers of weak trans-regulatory effects from SNPs at peripheral genes</a:t>
            </a:r>
          </a:p>
          <a:p>
            <a:r>
              <a:rPr lang="en-GB" sz="1200" b="0" i="0" u="none" strike="noStrike" kern="1200" baseline="0" dirty="0">
                <a:solidFill>
                  <a:schemeClr val="tx1"/>
                </a:solidFill>
                <a:latin typeface="+mn-lt"/>
                <a:ea typeface="+mn-ea"/>
                <a:cs typeface="+mn-cs"/>
              </a:rPr>
              <a:t>-?the distribution of peripheral gene effect sizes would be </a:t>
            </a:r>
            <a:r>
              <a:rPr lang="en-GB" sz="1200" b="0" i="0" u="none" strike="noStrike" kern="1200" baseline="0" dirty="0" err="1">
                <a:solidFill>
                  <a:schemeClr val="tx1"/>
                </a:solidFill>
                <a:latin typeface="+mn-lt"/>
                <a:ea typeface="+mn-ea"/>
                <a:cs typeface="+mn-cs"/>
              </a:rPr>
              <a:t>centered</a:t>
            </a:r>
            <a:r>
              <a:rPr lang="en-GB" sz="1200" b="0" i="0" u="none" strike="noStrike" kern="1200" baseline="0" dirty="0">
                <a:solidFill>
                  <a:schemeClr val="tx1"/>
                </a:solidFill>
                <a:latin typeface="+mn-lt"/>
                <a:ea typeface="+mn-ea"/>
                <a:cs typeface="+mn-cs"/>
              </a:rPr>
              <a:t> on zero, and in practice not all genes have regulatory variants?</a:t>
            </a:r>
          </a:p>
          <a:p>
            <a:r>
              <a:rPr lang="en-GB" sz="1200" b="0" i="0" u="none" strike="noStrike" kern="1200" baseline="0" dirty="0">
                <a:solidFill>
                  <a:schemeClr val="tx1"/>
                </a:solidFill>
                <a:latin typeface="+mn-lt"/>
                <a:ea typeface="+mn-ea"/>
                <a:cs typeface="+mn-cs"/>
              </a:rPr>
              <a:t>-</a:t>
            </a:r>
            <a:r>
              <a:rPr lang="en-GB" sz="1200" b="0" i="0" u="none" strike="noStrike" kern="1200" baseline="0" dirty="0" err="1">
                <a:solidFill>
                  <a:schemeClr val="tx1"/>
                </a:solidFill>
                <a:latin typeface="+mn-lt"/>
                <a:ea typeface="+mn-ea"/>
                <a:cs typeface="+mn-cs"/>
              </a:rPr>
              <a:t>Omnigenic</a:t>
            </a:r>
            <a:r>
              <a:rPr lang="en-GB" sz="1200" b="0" i="0" u="none" strike="noStrike" kern="1200" baseline="0" dirty="0">
                <a:solidFill>
                  <a:schemeClr val="tx1"/>
                </a:solidFill>
                <a:latin typeface="+mn-lt"/>
                <a:ea typeface="+mn-ea"/>
                <a:cs typeface="+mn-cs"/>
              </a:rPr>
              <a:t> extreme</a:t>
            </a:r>
          </a:p>
          <a:p>
            <a:r>
              <a:rPr lang="en-GB" sz="1200" b="0" i="0" u="none" strike="noStrike" kern="1200" baseline="0" dirty="0">
                <a:solidFill>
                  <a:schemeClr val="tx1"/>
                </a:solidFill>
                <a:latin typeface="+mn-lt"/>
                <a:ea typeface="+mn-ea"/>
                <a:cs typeface="+mn-cs"/>
              </a:rPr>
              <a:t>-endophenotypes</a:t>
            </a:r>
          </a:p>
          <a:p>
            <a:pPr marL="171450" indent="-171450">
              <a:buFontTx/>
              <a:buChar char="-"/>
            </a:pPr>
            <a:r>
              <a:rPr lang="en-GB" sz="1200" b="0" i="0" u="none" strike="noStrike" kern="1200" baseline="0" dirty="0">
                <a:solidFill>
                  <a:schemeClr val="tx1"/>
                </a:solidFill>
                <a:latin typeface="+mn-lt"/>
                <a:ea typeface="+mn-ea"/>
                <a:cs typeface="+mn-cs"/>
              </a:rPr>
              <a:t>Genetics journal – they explained many things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i="0" u="none" strike="noStrike" kern="1200" baseline="0" dirty="0">
                <a:solidFill>
                  <a:schemeClr val="tx1"/>
                </a:solidFill>
                <a:latin typeface="+mn-lt"/>
                <a:ea typeface="+mn-ea"/>
                <a:cs typeface="+mn-cs"/>
              </a:rPr>
              <a:t>They finally conclude that these traits are good examples of the </a:t>
            </a:r>
            <a:r>
              <a:rPr lang="en-GB" sz="1200" b="0" i="0" u="none" strike="noStrike" kern="1200" baseline="0" dirty="0" err="1">
                <a:solidFill>
                  <a:schemeClr val="tx1"/>
                </a:solidFill>
                <a:latin typeface="+mn-lt"/>
                <a:ea typeface="+mn-ea"/>
                <a:cs typeface="+mn-cs"/>
              </a:rPr>
              <a:t>omnigenic</a:t>
            </a:r>
            <a:r>
              <a:rPr lang="en-GB" sz="1200" b="0" i="0" u="none" strike="noStrike" kern="1200" baseline="0" dirty="0">
                <a:solidFill>
                  <a:schemeClr val="tx1"/>
                </a:solidFill>
                <a:latin typeface="+mn-lt"/>
                <a:ea typeface="+mn-ea"/>
                <a:cs typeface="+mn-cs"/>
              </a:rPr>
              <a:t> model.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i="0" u="none" strike="noStrike" kern="1200" baseline="0" dirty="0">
                <a:solidFill>
                  <a:schemeClr val="tx1"/>
                </a:solidFill>
                <a:latin typeface="+mn-lt"/>
                <a:ea typeface="+mn-ea"/>
                <a:cs typeface="+mn-cs"/>
              </a:rPr>
              <a:t>Commands: GWAS (plink), LD Score regression, epistasis (plink2), causal </a:t>
            </a:r>
            <a:r>
              <a:rPr lang="en-GB" sz="1200" b="0" i="0" u="none" strike="noStrike" kern="1200" baseline="0" dirty="0" err="1">
                <a:solidFill>
                  <a:schemeClr val="tx1"/>
                </a:solidFill>
                <a:latin typeface="+mn-lt"/>
                <a:ea typeface="+mn-ea"/>
                <a:cs typeface="+mn-cs"/>
              </a:rPr>
              <a:t>snp</a:t>
            </a:r>
            <a:r>
              <a:rPr lang="en-GB" sz="1200" b="0" i="0" u="none" strike="noStrike" kern="1200" baseline="0" dirty="0">
                <a:solidFill>
                  <a:schemeClr val="tx1"/>
                </a:solidFill>
                <a:latin typeface="+mn-lt"/>
                <a:ea typeface="+mn-ea"/>
                <a:cs typeface="+mn-cs"/>
              </a:rPr>
              <a:t> simulations (</a:t>
            </a:r>
            <a:r>
              <a:rPr lang="en-GB" sz="1200" b="0" i="0" u="none" strike="noStrike" kern="1200" baseline="0" dirty="0" err="1">
                <a:solidFill>
                  <a:schemeClr val="tx1"/>
                </a:solidFill>
                <a:latin typeface="+mn-lt"/>
                <a:ea typeface="+mn-ea"/>
                <a:cs typeface="+mn-cs"/>
              </a:rPr>
              <a:t>gcta</a:t>
            </a:r>
            <a:r>
              <a:rPr lang="en-GB" sz="1200" b="0" i="0" u="none" strike="noStrike" kern="1200" baseline="0" dirty="0">
                <a:solidFill>
                  <a:schemeClr val="tx1"/>
                </a:solidFill>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2</a:t>
            </a:fld>
            <a:endParaRPr lang="en-GB"/>
          </a:p>
        </p:txBody>
      </p:sp>
    </p:spTree>
    <p:extLst>
      <p:ext uri="{BB962C8B-B14F-4D97-AF65-F5344CB8AC3E}">
        <p14:creationId xmlns:p14="http://schemas.microsoft.com/office/powerpoint/2010/main" val="322078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 G </a:t>
            </a:r>
            <a:r>
              <a:rPr lang="en-GB" dirty="0">
                <a:sym typeface="Wingdings" panose="05000000000000000000" pitchFamily="2" charset="2"/>
              </a:rPr>
              <a:t></a:t>
            </a:r>
            <a:endParaRPr lang="en-GB" dirty="0"/>
          </a:p>
          <a:p>
            <a:r>
              <a:rPr lang="en-GB" dirty="0"/>
              <a:t>Sample sizes small?</a:t>
            </a:r>
          </a:p>
        </p:txBody>
      </p:sp>
      <p:sp>
        <p:nvSpPr>
          <p:cNvPr id="4" name="Slide Number Placeholder 3"/>
          <p:cNvSpPr>
            <a:spLocks noGrp="1"/>
          </p:cNvSpPr>
          <p:nvPr>
            <p:ph type="sldNum" sz="quarter" idx="5"/>
          </p:nvPr>
        </p:nvSpPr>
        <p:spPr/>
        <p:txBody>
          <a:bodyPr/>
          <a:lstStyle/>
          <a:p>
            <a:fld id="{81A720C9-2FEF-4BD2-90FA-8616AEACC82E}" type="slidenum">
              <a:rPr lang="en-GB" smtClean="0"/>
              <a:t>3</a:t>
            </a:fld>
            <a:endParaRPr lang="en-GB"/>
          </a:p>
        </p:txBody>
      </p:sp>
    </p:spTree>
    <p:extLst>
      <p:ext uri="{BB962C8B-B14F-4D97-AF65-F5344CB8AC3E}">
        <p14:creationId xmlns:p14="http://schemas.microsoft.com/office/powerpoint/2010/main" val="52358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4</a:t>
            </a:fld>
            <a:endParaRPr lang="en-GB"/>
          </a:p>
        </p:txBody>
      </p:sp>
    </p:spTree>
    <p:extLst>
      <p:ext uri="{BB962C8B-B14F-4D97-AF65-F5344CB8AC3E}">
        <p14:creationId xmlns:p14="http://schemas.microsoft.com/office/powerpoint/2010/main" val="2069268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-log10(P)&lt;1000</a:t>
            </a:r>
          </a:p>
          <a:p>
            <a:r>
              <a:rPr lang="en-GB" sz="1200" b="0" i="0" kern="1200" dirty="0">
                <a:solidFill>
                  <a:schemeClr val="tx1"/>
                </a:solidFill>
                <a:effectLst/>
                <a:latin typeface="+mn-lt"/>
                <a:ea typeface="+mn-ea"/>
                <a:cs typeface="+mn-cs"/>
              </a:rPr>
              <a:t>The top hits are near kidney transporter genes - </a:t>
            </a:r>
            <a:r>
              <a:rPr lang="en-GB" sz="1200" b="0" i="0" u="none" strike="noStrike" kern="1200" baseline="0" dirty="0">
                <a:solidFill>
                  <a:schemeClr val="tx1"/>
                </a:solidFill>
                <a:latin typeface="+mn-lt"/>
                <a:ea typeface="+mn-ea"/>
                <a:cs typeface="+mn-cs"/>
              </a:rPr>
              <a:t>six of the top ten signals are located within 100kb of a urate solute transport gene</a:t>
            </a:r>
          </a:p>
          <a:p>
            <a:r>
              <a:rPr lang="en-GB" sz="1200" b="0" i="0" u="none" strike="noStrike" kern="1200" baseline="0" dirty="0">
                <a:solidFill>
                  <a:schemeClr val="tx1"/>
                </a:solidFill>
                <a:latin typeface="+mn-lt"/>
                <a:ea typeface="+mn-ea"/>
                <a:cs typeface="+mn-cs"/>
              </a:rPr>
              <a:t>GCKR: glucose-enzyme regulator</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5</a:t>
            </a:fld>
            <a:endParaRPr lang="en-GB"/>
          </a:p>
        </p:txBody>
      </p:sp>
    </p:spTree>
    <p:extLst>
      <p:ext uri="{BB962C8B-B14F-4D97-AF65-F5344CB8AC3E}">
        <p14:creationId xmlns:p14="http://schemas.microsoft.com/office/powerpoint/2010/main" val="448872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 really liked these hand-drawn figures using Adobe </a:t>
            </a:r>
            <a:r>
              <a:rPr lang="en-GB" sz="1200" b="0" i="0" u="none" strike="noStrike" kern="1200" baseline="0">
                <a:solidFill>
                  <a:schemeClr val="tx1"/>
                </a:solidFill>
                <a:latin typeface="+mn-lt"/>
                <a:ea typeface="+mn-ea"/>
                <a:cs typeface="+mn-cs"/>
              </a:rPr>
              <a:t>Illustrator (KEGG: manually curated by Kyoto University)</a:t>
            </a:r>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Urate heritability (secretion pathway) is highly enriched in kidney regulatory regions compared to the genome-wide background (analysis using stratified LD Score regression). Other tissues show little or no enrichment after removing regions that are active in kidney</a:t>
            </a:r>
          </a:p>
        </p:txBody>
      </p:sp>
      <p:sp>
        <p:nvSpPr>
          <p:cNvPr id="4" name="Slide Number Placeholder 3"/>
          <p:cNvSpPr>
            <a:spLocks noGrp="1"/>
          </p:cNvSpPr>
          <p:nvPr>
            <p:ph type="sldNum" sz="quarter" idx="5"/>
          </p:nvPr>
        </p:nvSpPr>
        <p:spPr/>
        <p:txBody>
          <a:bodyPr/>
          <a:lstStyle/>
          <a:p>
            <a:fld id="{81A720C9-2FEF-4BD2-90FA-8616AEACC82E}" type="slidenum">
              <a:rPr lang="en-GB" smtClean="0"/>
              <a:t>6</a:t>
            </a:fld>
            <a:endParaRPr lang="en-GB"/>
          </a:p>
        </p:txBody>
      </p:sp>
    </p:spTree>
    <p:extLst>
      <p:ext uri="{BB962C8B-B14F-4D97-AF65-F5344CB8AC3E}">
        <p14:creationId xmlns:p14="http://schemas.microsoft.com/office/powerpoint/2010/main" val="4178363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Urate biosynthesis pathway which produces urate as a </a:t>
            </a:r>
            <a:r>
              <a:rPr lang="en-GB" sz="1200" b="0" i="0" kern="1200" dirty="0" err="1">
                <a:solidFill>
                  <a:schemeClr val="tx1"/>
                </a:solidFill>
                <a:effectLst/>
                <a:latin typeface="+mn-lt"/>
                <a:ea typeface="+mn-ea"/>
                <a:cs typeface="+mn-cs"/>
              </a:rPr>
              <a:t>byproduct</a:t>
            </a:r>
            <a:r>
              <a:rPr lang="en-GB" sz="1200" b="0" i="0" kern="1200" dirty="0">
                <a:solidFill>
                  <a:schemeClr val="tx1"/>
                </a:solidFill>
                <a:effectLst/>
                <a:latin typeface="+mn-lt"/>
                <a:ea typeface="+mn-ea"/>
                <a:cs typeface="+mn-cs"/>
              </a:rPr>
              <a:t> shows relatively modest enrichment - </a:t>
            </a:r>
            <a:r>
              <a:rPr lang="en-GB" sz="1200" b="0" i="0" u="none" strike="noStrike" kern="1200" baseline="0" dirty="0">
                <a:solidFill>
                  <a:schemeClr val="tx1"/>
                </a:solidFill>
                <a:latin typeface="+mn-lt"/>
                <a:ea typeface="+mn-ea"/>
                <a:cs typeface="+mn-cs"/>
              </a:rPr>
              <a:t>suggesting that</a:t>
            </a:r>
          </a:p>
          <a:p>
            <a:r>
              <a:rPr lang="en-GB" sz="1200" b="0" i="0" u="none" strike="noStrike" kern="1200" baseline="0" dirty="0">
                <a:solidFill>
                  <a:schemeClr val="tx1"/>
                </a:solidFill>
                <a:latin typeface="+mn-lt"/>
                <a:ea typeface="+mn-ea"/>
                <a:cs typeface="+mn-cs"/>
              </a:rPr>
              <a:t>synthesis, while it plays a role in the genetic basis of urate levels, is secondary to the core regulatory functions provided by the secretion pathway</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7</a:t>
            </a:fld>
            <a:endParaRPr lang="en-GB"/>
          </a:p>
        </p:txBody>
      </p:sp>
    </p:spTree>
    <p:extLst>
      <p:ext uri="{BB962C8B-B14F-4D97-AF65-F5344CB8AC3E}">
        <p14:creationId xmlns:p14="http://schemas.microsoft.com/office/powerpoint/2010/main" val="1562763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insulin-like growth factor 1</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 IGF-1 is a key </a:t>
            </a:r>
            <a:r>
              <a:rPr lang="en-GB" sz="1200" b="0" i="0" kern="1200" dirty="0" err="1">
                <a:solidFill>
                  <a:schemeClr val="tx1"/>
                </a:solidFill>
                <a:effectLst/>
                <a:latin typeface="+mn-lt"/>
                <a:ea typeface="+mn-ea"/>
                <a:cs typeface="+mn-cs"/>
              </a:rPr>
              <a:t>signaling</a:t>
            </a:r>
            <a:r>
              <a:rPr lang="en-GB" sz="1200" b="0" i="0" kern="1200" dirty="0">
                <a:solidFill>
                  <a:schemeClr val="tx1"/>
                </a:solidFill>
                <a:effectLst/>
                <a:latin typeface="+mn-lt"/>
                <a:ea typeface="+mn-ea"/>
                <a:cs typeface="+mn-cs"/>
              </a:rPr>
              <a:t> protein linking growth hormone released from the pituitary to growth effects in peripheral tissues. The top hits are highly enriched with the IGF-1 pathway</a:t>
            </a:r>
          </a:p>
          <a:p>
            <a:r>
              <a:rPr lang="en-GB" sz="1200" b="0" i="0" u="none" strike="noStrike" kern="1200" baseline="0" dirty="0">
                <a:solidFill>
                  <a:schemeClr val="tx1"/>
                </a:solidFill>
                <a:latin typeface="+mn-lt"/>
                <a:ea typeface="+mn-ea"/>
                <a:cs typeface="+mn-cs"/>
              </a:rPr>
              <a:t>- Eight of the top-associated hits are key parts of the IGF-1 pathway</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8</a:t>
            </a:fld>
            <a:endParaRPr lang="en-GB"/>
          </a:p>
        </p:txBody>
      </p:sp>
    </p:spTree>
    <p:extLst>
      <p:ext uri="{BB962C8B-B14F-4D97-AF65-F5344CB8AC3E}">
        <p14:creationId xmlns:p14="http://schemas.microsoft.com/office/powerpoint/2010/main" val="94324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sz="1200" b="0" i="0" u="none" strike="noStrike" kern="1200" baseline="0" dirty="0">
                <a:solidFill>
                  <a:schemeClr val="tx1"/>
                </a:solidFill>
                <a:latin typeface="+mn-lt"/>
                <a:ea typeface="+mn-ea"/>
                <a:cs typeface="+mn-cs"/>
              </a:rPr>
              <a:t>QQ-plot testing for epistasis plots all pairs of lead variants with p&lt;1e−20 for IGF-1 levels</a:t>
            </a:r>
          </a:p>
          <a:p>
            <a:pPr marL="171450" indent="-171450">
              <a:buFontTx/>
              <a:buChar char="-"/>
            </a:pPr>
            <a:r>
              <a:rPr lang="en-GB" sz="1200" b="0" i="0" u="none" strike="noStrike" kern="1200" baseline="0" dirty="0">
                <a:solidFill>
                  <a:schemeClr val="tx1"/>
                </a:solidFill>
                <a:latin typeface="+mn-lt"/>
                <a:ea typeface="+mn-ea"/>
                <a:cs typeface="+mn-cs"/>
              </a:rPr>
              <a:t>Recessive/dominant effects</a:t>
            </a:r>
          </a:p>
          <a:p>
            <a:r>
              <a:rPr lang="en-GB" sz="1200" b="0" i="0" u="none" strike="noStrike" kern="1200" baseline="0" dirty="0">
                <a:solidFill>
                  <a:schemeClr val="tx1"/>
                </a:solidFill>
                <a:latin typeface="+mn-lt"/>
                <a:ea typeface="+mn-ea"/>
                <a:cs typeface="+mn-cs"/>
              </a:rPr>
              <a:t>- tiny compared to the main effects</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9</a:t>
            </a:fld>
            <a:endParaRPr lang="en-GB"/>
          </a:p>
        </p:txBody>
      </p:sp>
    </p:spTree>
    <p:extLst>
      <p:ext uri="{BB962C8B-B14F-4D97-AF65-F5344CB8AC3E}">
        <p14:creationId xmlns:p14="http://schemas.microsoft.com/office/powerpoint/2010/main" val="2445248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upstream pathways from pituitary to liver to IGF-1 balance in serum all show huge signal enrichments</a:t>
            </a:r>
          </a:p>
          <a:p>
            <a:r>
              <a:rPr lang="en-GB" sz="1200" b="0" i="0" kern="1200" dirty="0">
                <a:solidFill>
                  <a:schemeClr val="tx1"/>
                </a:solidFill>
                <a:effectLst/>
                <a:latin typeface="+mn-lt"/>
                <a:ea typeface="+mn-ea"/>
                <a:cs typeface="+mn-cs"/>
              </a:rPr>
              <a:t>1- Growth hormone secretion (7x)</a:t>
            </a:r>
          </a:p>
          <a:p>
            <a:r>
              <a:rPr lang="en-GB" sz="1200" b="0" i="0" u="none" strike="noStrike" kern="1200" baseline="0" dirty="0">
                <a:solidFill>
                  <a:schemeClr val="tx1"/>
                </a:solidFill>
                <a:latin typeface="+mn-lt"/>
                <a:ea typeface="+mn-ea"/>
                <a:cs typeface="+mn-cs"/>
              </a:rPr>
              <a:t>2- IGF-1 secretion (23x enrichment)</a:t>
            </a:r>
          </a:p>
          <a:p>
            <a:r>
              <a:rPr lang="en-GB" sz="1200" b="0" i="0" u="none" strike="noStrike" kern="1200" baseline="0" dirty="0">
                <a:solidFill>
                  <a:schemeClr val="tx1"/>
                </a:solidFill>
                <a:effectLst/>
                <a:latin typeface="+mn-lt"/>
                <a:ea typeface="+mn-ea"/>
                <a:cs typeface="+mn-cs"/>
              </a:rPr>
              <a:t>3- </a:t>
            </a:r>
            <a:r>
              <a:rPr lang="en-GB" sz="1200" b="0" i="0" u="none" strike="noStrike" kern="1200" baseline="0" dirty="0">
                <a:solidFill>
                  <a:schemeClr val="tx1"/>
                </a:solidFill>
                <a:latin typeface="+mn-lt"/>
                <a:ea typeface="+mn-ea"/>
                <a:cs typeface="+mn-cs"/>
              </a:rPr>
              <a:t>serum balance of IGF (12x)</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3- Weaker enrichment downstream; presumably implicate feedback loops </a:t>
            </a:r>
            <a:r>
              <a:rPr lang="en-GB" sz="1200" b="0" i="0" kern="1200">
                <a:solidFill>
                  <a:schemeClr val="tx1"/>
                </a:solidFill>
                <a:effectLst/>
                <a:latin typeface="+mn-lt"/>
                <a:ea typeface="+mn-ea"/>
                <a:cs typeface="+mn-cs"/>
              </a:rPr>
              <a:t>(&lt;4x)</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10</a:t>
            </a:fld>
            <a:endParaRPr lang="en-GB"/>
          </a:p>
        </p:txBody>
      </p:sp>
    </p:spTree>
    <p:extLst>
      <p:ext uri="{BB962C8B-B14F-4D97-AF65-F5344CB8AC3E}">
        <p14:creationId xmlns:p14="http://schemas.microsoft.com/office/powerpoint/2010/main" val="632677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 Testosterone is an anabolic steroid in both sexes, and the primary male sex hormone. We see essentially no overlap between male and female hits</a:t>
            </a:r>
          </a:p>
          <a:p>
            <a:r>
              <a:rPr lang="en-GB" sz="1200" b="0" i="0" u="none" strike="noStrike" kern="1200" baseline="0" dirty="0">
                <a:solidFill>
                  <a:schemeClr val="tx1"/>
                </a:solidFill>
                <a:latin typeface="+mn-lt"/>
                <a:ea typeface="+mn-ea"/>
                <a:cs typeface="+mn-cs"/>
              </a:rPr>
              <a:t>- the top hits in males are largely non-overlapping with the top hits in females</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11</a:t>
            </a:fld>
            <a:endParaRPr lang="en-GB"/>
          </a:p>
        </p:txBody>
      </p:sp>
    </p:spTree>
    <p:extLst>
      <p:ext uri="{BB962C8B-B14F-4D97-AF65-F5344CB8AC3E}">
        <p14:creationId xmlns:p14="http://schemas.microsoft.com/office/powerpoint/2010/main" val="114052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steroid hormone biosynthesis pathway</a:t>
            </a:r>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Unlike for urate, there is huge enrichment (26x females, 11x males) of testosterone hits within the relevant biosynthetic pathway. Notably male and female hits tend to fall in different parts of the pathway, probably because the major products of the steroid pathway differ.</a:t>
            </a:r>
          </a:p>
          <a:p>
            <a:r>
              <a:rPr lang="en-GB" sz="1200" b="0" kern="1200" dirty="0" err="1">
                <a:solidFill>
                  <a:schemeClr val="tx1"/>
                </a:solidFill>
                <a:effectLst/>
                <a:latin typeface="+mn-lt"/>
                <a:ea typeface="+mn-ea"/>
                <a:cs typeface="+mn-cs"/>
              </a:rPr>
              <a:t>rG</a:t>
            </a:r>
            <a:r>
              <a:rPr lang="en-GB" sz="1200" b="0" kern="1200" dirty="0">
                <a:solidFill>
                  <a:schemeClr val="tx1"/>
                </a:solidFill>
                <a:effectLst/>
                <a:latin typeface="+mn-lt"/>
                <a:ea typeface="+mn-ea"/>
                <a:cs typeface="+mn-cs"/>
              </a:rPr>
              <a:t>=~0</a:t>
            </a:r>
          </a:p>
        </p:txBody>
      </p:sp>
      <p:sp>
        <p:nvSpPr>
          <p:cNvPr id="4" name="Slide Number Placeholder 3"/>
          <p:cNvSpPr>
            <a:spLocks noGrp="1"/>
          </p:cNvSpPr>
          <p:nvPr>
            <p:ph type="sldNum" sz="quarter" idx="5"/>
          </p:nvPr>
        </p:nvSpPr>
        <p:spPr/>
        <p:txBody>
          <a:bodyPr/>
          <a:lstStyle/>
          <a:p>
            <a:fld id="{81A720C9-2FEF-4BD2-90FA-8616AEACC82E}" type="slidenum">
              <a:rPr lang="en-GB" smtClean="0"/>
              <a:t>12</a:t>
            </a:fld>
            <a:endParaRPr lang="en-GB"/>
          </a:p>
        </p:txBody>
      </p:sp>
    </p:spTree>
    <p:extLst>
      <p:ext uri="{BB962C8B-B14F-4D97-AF65-F5344CB8AC3E}">
        <p14:creationId xmlns:p14="http://schemas.microsoft.com/office/powerpoint/2010/main" val="2387268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Two reasons why there’s no overlap: 1- </a:t>
            </a:r>
            <a:r>
              <a:rPr lang="en-GB" sz="1200" b="0" i="0" u="none" strike="noStrike" kern="1200" baseline="0" dirty="0" err="1">
                <a:solidFill>
                  <a:schemeClr val="tx1"/>
                </a:solidFill>
                <a:latin typeface="+mn-lt"/>
                <a:ea typeface="+mn-ea"/>
                <a:cs typeface="+mn-cs"/>
              </a:rPr>
              <a:t>hypothalmic</a:t>
            </a:r>
            <a:r>
              <a:rPr lang="en-GB" sz="1200" b="0" i="0" u="none" strike="noStrike" kern="1200" baseline="0" dirty="0">
                <a:solidFill>
                  <a:schemeClr val="tx1"/>
                </a:solidFill>
                <a:latin typeface="+mn-lt"/>
                <a:ea typeface="+mn-ea"/>
                <a:cs typeface="+mn-cs"/>
              </a:rPr>
              <a:t>-pituitary-gonadal axis plays a more significant</a:t>
            </a:r>
          </a:p>
          <a:p>
            <a:r>
              <a:rPr lang="en-GB" sz="1200" b="0" i="0" u="none" strike="noStrike" kern="1200" baseline="0" dirty="0">
                <a:solidFill>
                  <a:schemeClr val="tx1"/>
                </a:solidFill>
                <a:latin typeface="+mn-lt"/>
                <a:ea typeface="+mn-ea"/>
                <a:cs typeface="+mn-cs"/>
              </a:rPr>
              <a:t>role in regulating testosterone production in males than in females</a:t>
            </a:r>
          </a:p>
          <a:p>
            <a:r>
              <a:rPr lang="en-GB" sz="1200" b="0" i="0" u="none" strike="noStrike" kern="1200" baseline="0" dirty="0">
                <a:solidFill>
                  <a:schemeClr val="tx1"/>
                </a:solidFill>
                <a:latin typeface="+mn-lt"/>
                <a:ea typeface="+mn-ea"/>
                <a:cs typeface="+mn-cs"/>
              </a:rPr>
              <a:t>2- SHBG plays an important role in mediating the negative feedback portion of the HPG axis</a:t>
            </a:r>
          </a:p>
          <a:p>
            <a:r>
              <a:rPr lang="en-GB" sz="1200" b="0" i="0" u="none" strike="noStrike" kern="1200" baseline="0" dirty="0">
                <a:solidFill>
                  <a:schemeClr val="tx1"/>
                </a:solidFill>
                <a:latin typeface="+mn-lt"/>
                <a:ea typeface="+mn-ea"/>
                <a:cs typeface="+mn-cs"/>
              </a:rPr>
              <a:t>in males but not in females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calculated bioavailable testosterone - controls for genetic effects on total testosterone</a:t>
            </a:r>
          </a:p>
          <a:p>
            <a:r>
              <a:rPr lang="en-GB" sz="1200" b="0" i="0" u="none" strike="noStrike" kern="1200" baseline="0" dirty="0">
                <a:solidFill>
                  <a:schemeClr val="tx1"/>
                </a:solidFill>
                <a:latin typeface="+mn-lt"/>
                <a:ea typeface="+mn-ea"/>
                <a:cs typeface="+mn-cs"/>
              </a:rPr>
              <a:t>that are mediated by SHBG production</a:t>
            </a:r>
          </a:p>
          <a:p>
            <a:endParaRPr lang="en-GB" sz="1200" b="0" i="0" u="none" strike="noStrike" kern="1200" baseline="0" dirty="0">
              <a:solidFill>
                <a:schemeClr val="tx1"/>
              </a:solidFill>
              <a:latin typeface="+mn-lt"/>
              <a:ea typeface="+mn-ea"/>
              <a:cs typeface="+mn-cs"/>
            </a:endParaRPr>
          </a:p>
          <a:p>
            <a:r>
              <a:rPr lang="en-GB" dirty="0"/>
              <a:t>luteinizing hormone - </a:t>
            </a:r>
            <a:r>
              <a:rPr lang="en-GB" sz="1200" b="0" i="0" u="none" strike="noStrike" kern="1200" baseline="0" dirty="0">
                <a:solidFill>
                  <a:schemeClr val="tx1"/>
                </a:solidFill>
                <a:latin typeface="+mn-lt"/>
                <a:ea typeface="+mn-ea"/>
                <a:cs typeface="+mn-cs"/>
              </a:rPr>
              <a:t>variants affecting LH levels should also affect testosterone levels in males but not females</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13</a:t>
            </a:fld>
            <a:endParaRPr lang="en-GB"/>
          </a:p>
        </p:txBody>
      </p:sp>
    </p:spTree>
    <p:extLst>
      <p:ext uri="{BB962C8B-B14F-4D97-AF65-F5344CB8AC3E}">
        <p14:creationId xmlns:p14="http://schemas.microsoft.com/office/powerpoint/2010/main" val="1891220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how much of the SNP heritability comes from the core pathways, vs the polygenic background. Indeed for all 3 traits, the core genes make modest contributions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most important core pathways contribute up to about 10% of the total SNP heritability</a:t>
            </a:r>
          </a:p>
        </p:txBody>
      </p:sp>
      <p:sp>
        <p:nvSpPr>
          <p:cNvPr id="4" name="Slide Number Placeholder 3"/>
          <p:cNvSpPr>
            <a:spLocks noGrp="1"/>
          </p:cNvSpPr>
          <p:nvPr>
            <p:ph type="sldNum" sz="quarter" idx="5"/>
          </p:nvPr>
        </p:nvSpPr>
        <p:spPr/>
        <p:txBody>
          <a:bodyPr/>
          <a:lstStyle/>
          <a:p>
            <a:fld id="{81A720C9-2FEF-4BD2-90FA-8616AEACC82E}" type="slidenum">
              <a:rPr lang="en-GB" smtClean="0"/>
              <a:t>14</a:t>
            </a:fld>
            <a:endParaRPr lang="en-GB"/>
          </a:p>
        </p:txBody>
      </p:sp>
    </p:spTree>
    <p:extLst>
      <p:ext uri="{BB962C8B-B14F-4D97-AF65-F5344CB8AC3E}">
        <p14:creationId xmlns:p14="http://schemas.microsoft.com/office/powerpoint/2010/main" val="3199902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Using </a:t>
            </a:r>
            <a:r>
              <a:rPr lang="en-GB" sz="1200" b="0" i="0" u="none" strike="noStrike" kern="1200" baseline="0" dirty="0" err="1">
                <a:solidFill>
                  <a:schemeClr val="tx1"/>
                </a:solidFill>
                <a:latin typeface="+mn-lt"/>
                <a:ea typeface="+mn-ea"/>
                <a:cs typeface="+mn-cs"/>
              </a:rPr>
              <a:t>ashR</a:t>
            </a:r>
            <a:r>
              <a:rPr lang="en-GB" sz="1200" b="0" i="0" u="none" strike="noStrike" kern="1200" baseline="0" dirty="0">
                <a:solidFill>
                  <a:schemeClr val="tx1"/>
                </a:solidFill>
                <a:latin typeface="+mn-lt"/>
                <a:ea typeface="+mn-ea"/>
                <a:cs typeface="+mn-cs"/>
              </a:rPr>
              <a:t> (empirical Bayes method that estimates the fraction of non-null test statistics in large-scale experiments), t</a:t>
            </a:r>
            <a:r>
              <a:rPr lang="en-GB" sz="1200" b="0" i="0" kern="1200" dirty="0">
                <a:solidFill>
                  <a:schemeClr val="tx1"/>
                </a:solidFill>
                <a:effectLst/>
                <a:latin typeface="+mn-lt"/>
                <a:ea typeface="+mn-ea"/>
                <a:cs typeface="+mn-cs"/>
              </a:rPr>
              <a:t>hey </a:t>
            </a:r>
            <a:r>
              <a:rPr lang="en-GB" sz="1200" b="0" i="0" u="none" strike="noStrike" kern="1200" baseline="0" dirty="0">
                <a:solidFill>
                  <a:schemeClr val="tx1"/>
                </a:solidFill>
                <a:latin typeface="+mn-lt"/>
                <a:ea typeface="+mn-ea"/>
                <a:cs typeface="+mn-cs"/>
              </a:rPr>
              <a:t>divided SNPs into bins of similar LD Score and then looked to see what % of these tag a putatively causal SNP. E</a:t>
            </a:r>
            <a:r>
              <a:rPr lang="en-GB" sz="1200" b="0" i="0" kern="1200" dirty="0">
                <a:solidFill>
                  <a:schemeClr val="tx1"/>
                </a:solidFill>
                <a:effectLst/>
                <a:latin typeface="+mn-lt"/>
                <a:ea typeface="+mn-ea"/>
                <a:cs typeface="+mn-cs"/>
              </a:rPr>
              <a:t>stimate that the bulk of the heritability comes from a large polygenic background: around 5k-10k causal variants, under conservative assumptions. (Black is data; lines are sims. Fractions out of 4.4M variants. Estimate for height is 80k.)</a:t>
            </a:r>
          </a:p>
          <a:p>
            <a:r>
              <a:rPr lang="en-GB" sz="1200" b="0" i="0" u="none" strike="noStrike" kern="1200" baseline="0" dirty="0">
                <a:solidFill>
                  <a:schemeClr val="tx1"/>
                </a:solidFill>
                <a:latin typeface="+mn-lt"/>
                <a:ea typeface="+mn-ea"/>
                <a:cs typeface="+mn-cs"/>
              </a:rPr>
              <a:t>~4,000 causal sites for testosterone female</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15</a:t>
            </a:fld>
            <a:endParaRPr lang="en-GB"/>
          </a:p>
        </p:txBody>
      </p:sp>
    </p:spTree>
    <p:extLst>
      <p:ext uri="{BB962C8B-B14F-4D97-AF65-F5344CB8AC3E}">
        <p14:creationId xmlns:p14="http://schemas.microsoft.com/office/powerpoint/2010/main" val="163537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 summary these 3 traits are relatively simpler traits than diseases. The lead variants are highly interpretable, and known core pathways show huge enrichment. But most heritability comes from a polygenic background of ~10k variants spread broadly across the genome. These data are broadly consistent with the "</a:t>
            </a:r>
            <a:r>
              <a:rPr lang="en-GB" sz="1200" b="0" i="0" kern="1200" dirty="0" err="1">
                <a:solidFill>
                  <a:schemeClr val="tx1"/>
                </a:solidFill>
                <a:effectLst/>
                <a:latin typeface="+mn-lt"/>
                <a:ea typeface="+mn-ea"/>
                <a:cs typeface="+mn-cs"/>
              </a:rPr>
              <a:t>omnigenic</a:t>
            </a:r>
            <a:r>
              <a:rPr lang="en-GB" sz="1200" b="0" i="0" kern="1200" dirty="0">
                <a:solidFill>
                  <a:schemeClr val="tx1"/>
                </a:solidFill>
                <a:effectLst/>
                <a:latin typeface="+mn-lt"/>
                <a:ea typeface="+mn-ea"/>
                <a:cs typeface="+mn-cs"/>
              </a:rPr>
              <a:t>" model we put forth previously: Most heritability comes from huge numbers of trans-regulatory effects at peripheral genes that have no direct relationship to the trait in question. most disease traits depend on inputs from many distinct biological processes, including sometimes the 3 studied here. So then they absorb the polygenicity of every trait they depend upon</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16</a:t>
            </a:fld>
            <a:endParaRPr lang="en-GB"/>
          </a:p>
        </p:txBody>
      </p:sp>
    </p:spTree>
    <p:extLst>
      <p:ext uri="{BB962C8B-B14F-4D97-AF65-F5344CB8AC3E}">
        <p14:creationId xmlns:p14="http://schemas.microsoft.com/office/powerpoint/2010/main" val="2560011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D1F7534C-75FD-4D70-B586-88DDCDF29785}" type="datetime1">
              <a:rPr lang="en-GB" smtClean="0"/>
              <a:t>13/05/2020</a:t>
            </a:fld>
            <a:endParaRPr lang="en-GB"/>
          </a:p>
        </p:txBody>
      </p:sp>
      <p:sp>
        <p:nvSpPr>
          <p:cNvPr id="20" name="Footer Placeholder 19"/>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01186F5E-C15D-4D77-835E-44B16F21F44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EFE6EE-5F5A-4203-8C29-750DFB2DCF53}" type="datetime1">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05B309B-8275-45B8-8A33-F668F37C57C0}" type="datetime1">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ED60010-77D1-4534-983D-70F82894E69B}" type="datetime1">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A0DD1A-878C-4E87-B6D8-C431FA6FA106}" type="datetime1">
              <a:rPr lang="en-GB" smtClean="0"/>
              <a:t>13/05/2020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CD42FE92-C3AE-49FC-89C5-68AF29F003D4}" type="datetime1">
              <a:rPr lang="en-GB" smtClean="0"/>
              <a:t>13/05/2020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2BDEEF4B-D3AC-41C1-B890-A2A22550DF05}" type="datetime1">
              <a:rPr lang="en-GB" smtClean="0"/>
              <a:t>13/05/2020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186F5E-C15D-4D77-835E-44B16F21F44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9AFE2F9-E9AE-4E71-A500-24493B5BCABD}" type="datetime1">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73273921-C95D-4710-835F-E939006E85D4}" type="datetime1">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7B05C9-0C9A-4FF5-8E4A-7583A8B8440D}" type="datetime1">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DD6AE8-2029-4870-A3D9-D3A1106D4C7D}" type="datetime1">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3F4F-63FC-4F5E-8F19-E39BC1B38B0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3FC23C8A-D7B6-4FB6-AAFB-F22CFF01296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62001E-73BC-49B8-8C60-2C8D5CA4EE58}"/>
              </a:ext>
            </a:extLst>
          </p:cNvPr>
          <p:cNvSpPr>
            <a:spLocks noGrp="1"/>
          </p:cNvSpPr>
          <p:nvPr>
            <p:ph type="dt" sz="half" idx="10"/>
          </p:nvPr>
        </p:nvSpPr>
        <p:spPr/>
        <p:txBody>
          <a:bodyPr/>
          <a:lstStyle/>
          <a:p>
            <a:fld id="{D1F7534C-75FD-4D70-B586-88DDCDF29785}" type="datetime1">
              <a:rPr lang="en-GB" smtClean="0"/>
              <a:t>13/05/2020</a:t>
            </a:fld>
            <a:endParaRPr lang="en-GB"/>
          </a:p>
        </p:txBody>
      </p:sp>
      <p:sp>
        <p:nvSpPr>
          <p:cNvPr id="5" name="Footer Placeholder 4">
            <a:extLst>
              <a:ext uri="{FF2B5EF4-FFF2-40B4-BE49-F238E27FC236}">
                <a16:creationId xmlns:a16="http://schemas.microsoft.com/office/drawing/2014/main" id="{15D97671-5FA2-4BFC-BB6D-C28A4FADFE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C28874-4B51-4F90-B785-27C31D81200F}"/>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2557677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11C1-3711-4504-B2C8-1816166FB4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EEC862-26A0-40BA-90C7-C8ED747FEC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4D677C-86A2-49C7-84E7-2C1ADC395482}"/>
              </a:ext>
            </a:extLst>
          </p:cNvPr>
          <p:cNvSpPr>
            <a:spLocks noGrp="1"/>
          </p:cNvSpPr>
          <p:nvPr>
            <p:ph type="dt" sz="half" idx="10"/>
          </p:nvPr>
        </p:nvSpPr>
        <p:spPr/>
        <p:txBody>
          <a:bodyPr/>
          <a:lstStyle/>
          <a:p>
            <a:fld id="{6AEFE6EE-5F5A-4203-8C29-750DFB2DCF53}" type="datetime1">
              <a:rPr lang="en-GB" smtClean="0"/>
              <a:t>13/05/2020</a:t>
            </a:fld>
            <a:endParaRPr lang="en-GB"/>
          </a:p>
        </p:txBody>
      </p:sp>
      <p:sp>
        <p:nvSpPr>
          <p:cNvPr id="5" name="Footer Placeholder 4">
            <a:extLst>
              <a:ext uri="{FF2B5EF4-FFF2-40B4-BE49-F238E27FC236}">
                <a16:creationId xmlns:a16="http://schemas.microsoft.com/office/drawing/2014/main" id="{9F066167-5748-4CDB-A056-7BBE2206AC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117977-5508-43A9-B883-21A7ACB363CD}"/>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1455622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A666-D04C-4C22-B664-324F50DC8B7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B6F0BA-1867-45DE-B0AB-1FE9B2BB3DF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E0067A-81C2-4690-8B8B-E8BCF6AA4AC6}"/>
              </a:ext>
            </a:extLst>
          </p:cNvPr>
          <p:cNvSpPr>
            <a:spLocks noGrp="1"/>
          </p:cNvSpPr>
          <p:nvPr>
            <p:ph type="dt" sz="half" idx="10"/>
          </p:nvPr>
        </p:nvSpPr>
        <p:spPr/>
        <p:txBody>
          <a:bodyPr/>
          <a:lstStyle/>
          <a:p>
            <a:fld id="{705B309B-8275-45B8-8A33-F668F37C57C0}" type="datetime1">
              <a:rPr lang="en-GB" smtClean="0"/>
              <a:t>13/05/2020</a:t>
            </a:fld>
            <a:endParaRPr lang="en-GB"/>
          </a:p>
        </p:txBody>
      </p:sp>
      <p:sp>
        <p:nvSpPr>
          <p:cNvPr id="5" name="Footer Placeholder 4">
            <a:extLst>
              <a:ext uri="{FF2B5EF4-FFF2-40B4-BE49-F238E27FC236}">
                <a16:creationId xmlns:a16="http://schemas.microsoft.com/office/drawing/2014/main" id="{272D0E0C-C80C-4CDB-960C-B13A17D12E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071AA2-CFE9-47B0-896A-621F57C87014}"/>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2526174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6E63D-293E-4D01-883D-8749447A12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9106ED-8748-4A6E-AC12-CB8E0159842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BA4C51-76DA-445A-A97C-0D08534FDAB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46D113-2E89-431E-9D4B-5DA96F33E48F}"/>
              </a:ext>
            </a:extLst>
          </p:cNvPr>
          <p:cNvSpPr>
            <a:spLocks noGrp="1"/>
          </p:cNvSpPr>
          <p:nvPr>
            <p:ph type="dt" sz="half" idx="10"/>
          </p:nvPr>
        </p:nvSpPr>
        <p:spPr/>
        <p:txBody>
          <a:bodyPr/>
          <a:lstStyle/>
          <a:p>
            <a:fld id="{BED60010-77D1-4534-983D-70F82894E69B}" type="datetime1">
              <a:rPr lang="en-GB" smtClean="0"/>
              <a:t>13/05/2020</a:t>
            </a:fld>
            <a:endParaRPr lang="en-GB"/>
          </a:p>
        </p:txBody>
      </p:sp>
      <p:sp>
        <p:nvSpPr>
          <p:cNvPr id="6" name="Footer Placeholder 5">
            <a:extLst>
              <a:ext uri="{FF2B5EF4-FFF2-40B4-BE49-F238E27FC236}">
                <a16:creationId xmlns:a16="http://schemas.microsoft.com/office/drawing/2014/main" id="{7FA443FE-628F-4C5C-9AD2-7FF1C03A98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A908A0-42D9-48C4-B850-21097033E37F}"/>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1823871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D182-976A-4F0B-889C-11C3E7AA4CA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9EA187-C61E-423F-8D8D-58C8224B64E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41D2288-13FA-4057-B563-403E4F8F7CD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2BCB7B6-2AD0-45E7-94E4-E949E2E2BC7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C5C1F36-DCAA-4FC0-91C9-FAE962DCE23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34DE282-7CC8-420C-BEB4-DFEB07265E9E}"/>
              </a:ext>
            </a:extLst>
          </p:cNvPr>
          <p:cNvSpPr>
            <a:spLocks noGrp="1"/>
          </p:cNvSpPr>
          <p:nvPr>
            <p:ph type="dt" sz="half" idx="10"/>
          </p:nvPr>
        </p:nvSpPr>
        <p:spPr/>
        <p:txBody>
          <a:bodyPr/>
          <a:lstStyle/>
          <a:p>
            <a:fld id="{E0A0DD1A-878C-4E87-B6D8-C431FA6FA106}" type="datetime1">
              <a:rPr lang="en-GB" smtClean="0"/>
              <a:t>13/05/2020</a:t>
            </a:fld>
            <a:endParaRPr lang="en-GB"/>
          </a:p>
        </p:txBody>
      </p:sp>
      <p:sp>
        <p:nvSpPr>
          <p:cNvPr id="8" name="Footer Placeholder 7">
            <a:extLst>
              <a:ext uri="{FF2B5EF4-FFF2-40B4-BE49-F238E27FC236}">
                <a16:creationId xmlns:a16="http://schemas.microsoft.com/office/drawing/2014/main" id="{A43C7164-1F00-4F45-9C94-2A96A9D8E4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DF4F83C-88D2-4803-A24F-2ED82D57E002}"/>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1805739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7D235-172E-4336-8884-5131806F69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3EF20A-8D0A-441C-A9FB-010CCFEF1ABF}"/>
              </a:ext>
            </a:extLst>
          </p:cNvPr>
          <p:cNvSpPr>
            <a:spLocks noGrp="1"/>
          </p:cNvSpPr>
          <p:nvPr>
            <p:ph type="dt" sz="half" idx="10"/>
          </p:nvPr>
        </p:nvSpPr>
        <p:spPr/>
        <p:txBody>
          <a:bodyPr/>
          <a:lstStyle/>
          <a:p>
            <a:fld id="{CD42FE92-C3AE-49FC-89C5-68AF29F003D4}" type="datetime1">
              <a:rPr lang="en-GB" smtClean="0"/>
              <a:t>13/05/2020</a:t>
            </a:fld>
            <a:endParaRPr lang="en-GB"/>
          </a:p>
        </p:txBody>
      </p:sp>
      <p:sp>
        <p:nvSpPr>
          <p:cNvPr id="4" name="Footer Placeholder 3">
            <a:extLst>
              <a:ext uri="{FF2B5EF4-FFF2-40B4-BE49-F238E27FC236}">
                <a16:creationId xmlns:a16="http://schemas.microsoft.com/office/drawing/2014/main" id="{A6F21862-8719-4CD9-B4AC-88D57077073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A1E5CC-01CD-4364-818D-E0DCFF336139}"/>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2196449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A006A3-E16A-4833-996C-DD209CAF8587}"/>
              </a:ext>
            </a:extLst>
          </p:cNvPr>
          <p:cNvSpPr>
            <a:spLocks noGrp="1"/>
          </p:cNvSpPr>
          <p:nvPr>
            <p:ph type="dt" sz="half" idx="10"/>
          </p:nvPr>
        </p:nvSpPr>
        <p:spPr/>
        <p:txBody>
          <a:bodyPr/>
          <a:lstStyle/>
          <a:p>
            <a:fld id="{2BDEEF4B-D3AC-41C1-B890-A2A22550DF05}" type="datetime1">
              <a:rPr lang="en-GB" smtClean="0"/>
              <a:t>13/05/2020</a:t>
            </a:fld>
            <a:endParaRPr lang="en-GB"/>
          </a:p>
        </p:txBody>
      </p:sp>
      <p:sp>
        <p:nvSpPr>
          <p:cNvPr id="3" name="Footer Placeholder 2">
            <a:extLst>
              <a:ext uri="{FF2B5EF4-FFF2-40B4-BE49-F238E27FC236}">
                <a16:creationId xmlns:a16="http://schemas.microsoft.com/office/drawing/2014/main" id="{7063CE4F-7757-45F4-83D2-2E63CFBE3EC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2F71AF-DC32-498D-ABB2-847850E5F3C4}"/>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30249706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2774-7BC4-4F77-A4E7-4107FCA50AD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99F7DB-40D2-4EE0-BF48-8F89DE09F5D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3704EC-D956-4F25-9617-8F71FF38881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6B3E83B-9DF5-41FE-BFFA-BF10B1167C5E}"/>
              </a:ext>
            </a:extLst>
          </p:cNvPr>
          <p:cNvSpPr>
            <a:spLocks noGrp="1"/>
          </p:cNvSpPr>
          <p:nvPr>
            <p:ph type="dt" sz="half" idx="10"/>
          </p:nvPr>
        </p:nvSpPr>
        <p:spPr/>
        <p:txBody>
          <a:bodyPr/>
          <a:lstStyle/>
          <a:p>
            <a:fld id="{29AFE2F9-E9AE-4E71-A500-24493B5BCABD}" type="datetime1">
              <a:rPr lang="en-GB" smtClean="0"/>
              <a:t>13/05/2020</a:t>
            </a:fld>
            <a:endParaRPr lang="en-GB"/>
          </a:p>
        </p:txBody>
      </p:sp>
      <p:sp>
        <p:nvSpPr>
          <p:cNvPr id="6" name="Footer Placeholder 5">
            <a:extLst>
              <a:ext uri="{FF2B5EF4-FFF2-40B4-BE49-F238E27FC236}">
                <a16:creationId xmlns:a16="http://schemas.microsoft.com/office/drawing/2014/main" id="{C85CDFFD-68E2-4352-B3BC-2947834781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054DA7-4C4B-4543-AE22-D4E135B58382}"/>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897417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BCFF-3B4A-4CAA-B86A-BAFCB186D81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FE755D6-AC3C-426D-A4A1-2F1F99F21EC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091125D4-5535-44D8-95BD-2200881B33E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2C6DADD-3422-43F7-BD94-24C0EB5EBCC4}"/>
              </a:ext>
            </a:extLst>
          </p:cNvPr>
          <p:cNvSpPr>
            <a:spLocks noGrp="1"/>
          </p:cNvSpPr>
          <p:nvPr>
            <p:ph type="dt" sz="half" idx="10"/>
          </p:nvPr>
        </p:nvSpPr>
        <p:spPr/>
        <p:txBody>
          <a:bodyPr/>
          <a:lstStyle/>
          <a:p>
            <a:fld id="{73273921-C95D-4710-835F-E939006E85D4}" type="datetime1">
              <a:rPr lang="en-GB" smtClean="0"/>
              <a:t>13/05/2020</a:t>
            </a:fld>
            <a:endParaRPr lang="en-GB"/>
          </a:p>
        </p:txBody>
      </p:sp>
      <p:sp>
        <p:nvSpPr>
          <p:cNvPr id="6" name="Footer Placeholder 5">
            <a:extLst>
              <a:ext uri="{FF2B5EF4-FFF2-40B4-BE49-F238E27FC236}">
                <a16:creationId xmlns:a16="http://schemas.microsoft.com/office/drawing/2014/main" id="{8B7BA19C-DC18-4924-96A5-0899F1570D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EEAC9F-0877-4328-A048-0382C4052A71}"/>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1987313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E122-E893-49B5-B684-82CD2751F8C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1DAC5D-1097-43F7-B1FB-A4F13E345D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7EA85B-0AA9-424E-98BF-85A297D9F51D}"/>
              </a:ext>
            </a:extLst>
          </p:cNvPr>
          <p:cNvSpPr>
            <a:spLocks noGrp="1"/>
          </p:cNvSpPr>
          <p:nvPr>
            <p:ph type="dt" sz="half" idx="10"/>
          </p:nvPr>
        </p:nvSpPr>
        <p:spPr/>
        <p:txBody>
          <a:bodyPr/>
          <a:lstStyle/>
          <a:p>
            <a:fld id="{227B05C9-0C9A-4FF5-8E4A-7583A8B8440D}" type="datetime1">
              <a:rPr lang="en-GB" smtClean="0"/>
              <a:t>13/05/2020</a:t>
            </a:fld>
            <a:endParaRPr lang="en-GB"/>
          </a:p>
        </p:txBody>
      </p:sp>
      <p:sp>
        <p:nvSpPr>
          <p:cNvPr id="5" name="Footer Placeholder 4">
            <a:extLst>
              <a:ext uri="{FF2B5EF4-FFF2-40B4-BE49-F238E27FC236}">
                <a16:creationId xmlns:a16="http://schemas.microsoft.com/office/drawing/2014/main" id="{885333AB-0356-436F-847F-6022BBEA00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44586-DB27-424B-BED9-3176A5E84D7F}"/>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4230336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39E1E5-EE17-4D2F-9B0B-732F9EB89A6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03B00E-AB63-4DC2-9ADD-DABD0378799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727B59-8D5E-4745-B3AE-93CD88C08D17}"/>
              </a:ext>
            </a:extLst>
          </p:cNvPr>
          <p:cNvSpPr>
            <a:spLocks noGrp="1"/>
          </p:cNvSpPr>
          <p:nvPr>
            <p:ph type="dt" sz="half" idx="10"/>
          </p:nvPr>
        </p:nvSpPr>
        <p:spPr/>
        <p:txBody>
          <a:bodyPr/>
          <a:lstStyle/>
          <a:p>
            <a:fld id="{F5DD6AE8-2029-4870-A3D9-D3A1106D4C7D}" type="datetime1">
              <a:rPr lang="en-GB" smtClean="0"/>
              <a:t>13/05/2020</a:t>
            </a:fld>
            <a:endParaRPr lang="en-GB"/>
          </a:p>
        </p:txBody>
      </p:sp>
      <p:sp>
        <p:nvSpPr>
          <p:cNvPr id="5" name="Footer Placeholder 4">
            <a:extLst>
              <a:ext uri="{FF2B5EF4-FFF2-40B4-BE49-F238E27FC236}">
                <a16:creationId xmlns:a16="http://schemas.microsoft.com/office/drawing/2014/main" id="{BD9D7A27-7332-4BFA-9DCE-38AE57A68D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869D6A-1D5E-4DF2-A63A-FB5082F1465B}"/>
              </a:ext>
            </a:extLst>
          </p:cNvPr>
          <p:cNvSpPr>
            <a:spLocks noGrp="1"/>
          </p:cNvSpPr>
          <p:nvPr>
            <p:ph type="sldNum" sz="quarter" idx="12"/>
          </p:nvPr>
        </p:nvSpPr>
        <p:spPr/>
        <p:txBody>
          <a:bodyPr/>
          <a:lstStyle/>
          <a:p>
            <a:fld id="{01186F5E-C15D-4D77-835E-44B16F21F441}" type="slidenum">
              <a:rPr lang="en-GB" smtClean="0"/>
              <a:t>‹#›</a:t>
            </a:fld>
            <a:endParaRPr lang="en-GB"/>
          </a:p>
        </p:txBody>
      </p:sp>
    </p:spTree>
    <p:extLst>
      <p:ext uri="{BB962C8B-B14F-4D97-AF65-F5344CB8AC3E}">
        <p14:creationId xmlns:p14="http://schemas.microsoft.com/office/powerpoint/2010/main" val="311821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1CD0E5B-8A5D-41B2-B157-A7ABDB497546}" type="datetime1">
              <a:rPr lang="en-GB" smtClean="0"/>
              <a:t>13/05/2020</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1186F5E-C15D-4D77-835E-44B16F21F44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63594A-3DCB-48C1-91A1-C9CDA272FC5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C1F1B8-7799-4055-A7EE-6E7051EB08D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66780A-189B-4F1A-9026-A5778D9EEA6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1CD0E5B-8A5D-41B2-B157-A7ABDB497546}" type="datetime1">
              <a:rPr lang="en-GB" smtClean="0"/>
              <a:t>13/05/2020</a:t>
            </a:fld>
            <a:endParaRPr lang="en-GB"/>
          </a:p>
        </p:txBody>
      </p:sp>
      <p:sp>
        <p:nvSpPr>
          <p:cNvPr id="5" name="Footer Placeholder 4">
            <a:extLst>
              <a:ext uri="{FF2B5EF4-FFF2-40B4-BE49-F238E27FC236}">
                <a16:creationId xmlns:a16="http://schemas.microsoft.com/office/drawing/2014/main" id="{F7B2EBB9-2DFD-433D-BA41-C8849E0D347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4C4C26-76CD-4D94-87AB-F9AC8452F7D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186F5E-C15D-4D77-835E-44B16F21F441}" type="slidenum">
              <a:rPr lang="en-GB" smtClean="0"/>
              <a:t>‹#›</a:t>
            </a:fld>
            <a:endParaRPr lang="en-GB"/>
          </a:p>
        </p:txBody>
      </p:sp>
    </p:spTree>
    <p:extLst>
      <p:ext uri="{BB962C8B-B14F-4D97-AF65-F5344CB8AC3E}">
        <p14:creationId xmlns:p14="http://schemas.microsoft.com/office/powerpoint/2010/main" val="35188319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83D5DE3-460F-47B0-A65A-D0E152DAFF55}"/>
              </a:ext>
            </a:extLst>
          </p:cNvPr>
          <p:cNvSpPr txBox="1">
            <a:spLocks/>
          </p:cNvSpPr>
          <p:nvPr/>
        </p:nvSpPr>
        <p:spPr>
          <a:xfrm>
            <a:off x="1152128" y="2636912"/>
            <a:ext cx="8100392" cy="355005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dirty="0"/>
              <a:t>Genetic architecture of urate, IGF-1, and testosterone (x2)</a:t>
            </a:r>
          </a:p>
          <a:p>
            <a:pPr lvl="1"/>
            <a:r>
              <a:rPr lang="en-GB" i="1" dirty="0"/>
              <a:t>“biologically simpler than most diseases”</a:t>
            </a:r>
          </a:p>
          <a:p>
            <a:r>
              <a:rPr lang="en-GB" dirty="0"/>
              <a:t>Few “core” genes but heritability mostly explained by polygenic background</a:t>
            </a:r>
          </a:p>
          <a:p>
            <a:r>
              <a:rPr lang="en-GB" dirty="0"/>
              <a:t>“</a:t>
            </a:r>
            <a:r>
              <a:rPr lang="en-GB" dirty="0" err="1"/>
              <a:t>Omnigenic</a:t>
            </a:r>
            <a:r>
              <a:rPr lang="en-GB" dirty="0"/>
              <a:t>” model?</a:t>
            </a:r>
          </a:p>
        </p:txBody>
      </p:sp>
      <p:sp>
        <p:nvSpPr>
          <p:cNvPr id="2" name="Title 1">
            <a:extLst>
              <a:ext uri="{FF2B5EF4-FFF2-40B4-BE49-F238E27FC236}">
                <a16:creationId xmlns:a16="http://schemas.microsoft.com/office/drawing/2014/main" id="{E5FAB3EC-555A-4045-965F-AAEA5AA81D25}"/>
              </a:ext>
            </a:extLst>
          </p:cNvPr>
          <p:cNvSpPr>
            <a:spLocks noGrp="1"/>
          </p:cNvSpPr>
          <p:nvPr>
            <p:ph type="title"/>
          </p:nvPr>
        </p:nvSpPr>
        <p:spPr>
          <a:xfrm>
            <a:off x="1153272" y="341784"/>
            <a:ext cx="8027240" cy="1143000"/>
          </a:xfrm>
        </p:spPr>
        <p:txBody>
          <a:bodyPr>
            <a:noAutofit/>
          </a:bodyPr>
          <a:lstStyle/>
          <a:p>
            <a:r>
              <a:rPr lang="en-GB" sz="3000" dirty="0"/>
              <a:t>GWAS of three molecular traits highlights core genes and pathways alongside a highly polygenic background</a:t>
            </a:r>
          </a:p>
        </p:txBody>
      </p:sp>
      <p:sp>
        <p:nvSpPr>
          <p:cNvPr id="4" name="Slide Number Placeholder 3">
            <a:extLst>
              <a:ext uri="{FF2B5EF4-FFF2-40B4-BE49-F238E27FC236}">
                <a16:creationId xmlns:a16="http://schemas.microsoft.com/office/drawing/2014/main" id="{5830E12B-C004-4115-8A3A-2F5845D6FF4B}"/>
              </a:ext>
            </a:extLst>
          </p:cNvPr>
          <p:cNvSpPr>
            <a:spLocks noGrp="1"/>
          </p:cNvSpPr>
          <p:nvPr>
            <p:ph type="sldNum" sz="quarter" idx="12"/>
          </p:nvPr>
        </p:nvSpPr>
        <p:spPr/>
        <p:txBody>
          <a:bodyPr/>
          <a:lstStyle/>
          <a:p>
            <a:fld id="{01186F5E-C15D-4D77-835E-44B16F21F441}" type="slidenum">
              <a:rPr lang="en-GB" smtClean="0"/>
              <a:t>1</a:t>
            </a:fld>
            <a:endParaRPr lang="en-GB"/>
          </a:p>
        </p:txBody>
      </p:sp>
      <p:sp>
        <p:nvSpPr>
          <p:cNvPr id="5" name="Subtitle 2">
            <a:extLst>
              <a:ext uri="{FF2B5EF4-FFF2-40B4-BE49-F238E27FC236}">
                <a16:creationId xmlns:a16="http://schemas.microsoft.com/office/drawing/2014/main" id="{4C801B2F-4E18-493D-B215-FD9124F5B2C4}"/>
              </a:ext>
            </a:extLst>
          </p:cNvPr>
          <p:cNvSpPr txBox="1">
            <a:spLocks/>
          </p:cNvSpPr>
          <p:nvPr/>
        </p:nvSpPr>
        <p:spPr>
          <a:xfrm>
            <a:off x="6372200" y="1430062"/>
            <a:ext cx="2880320" cy="424526"/>
          </a:xfrm>
          <a:prstGeom prst="rect">
            <a:avLst/>
          </a:prstGeom>
        </p:spPr>
        <p:txBody>
          <a:bodyPr tIns="0">
            <a:no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sz="1600" dirty="0"/>
              <a:t>Sinnott-Armstrong </a:t>
            </a:r>
            <a:r>
              <a:rPr lang="en-GB" sz="1600" i="1" dirty="0"/>
              <a:t>et al</a:t>
            </a:r>
            <a:r>
              <a:rPr lang="en-GB" sz="1600" dirty="0"/>
              <a:t>, 2020</a:t>
            </a:r>
          </a:p>
        </p:txBody>
      </p:sp>
      <p:sp>
        <p:nvSpPr>
          <p:cNvPr id="7" name="TextBox 6">
            <a:extLst>
              <a:ext uri="{FF2B5EF4-FFF2-40B4-BE49-F238E27FC236}">
                <a16:creationId xmlns:a16="http://schemas.microsoft.com/office/drawing/2014/main" id="{99A90B33-A3CC-4F57-AFAE-8AD7D027CFB8}"/>
              </a:ext>
            </a:extLst>
          </p:cNvPr>
          <p:cNvSpPr txBox="1"/>
          <p:nvPr/>
        </p:nvSpPr>
        <p:spPr>
          <a:xfrm>
            <a:off x="6516216" y="5805264"/>
            <a:ext cx="2880320" cy="646331"/>
          </a:xfrm>
          <a:prstGeom prst="rect">
            <a:avLst/>
          </a:prstGeom>
          <a:noFill/>
        </p:spPr>
        <p:txBody>
          <a:bodyPr wrap="square" rtlCol="0">
            <a:spAutoFit/>
          </a:bodyPr>
          <a:lstStyle/>
          <a:p>
            <a:r>
              <a:rPr lang="en-GB" dirty="0"/>
              <a:t>Genetics Forum: 14/05/20 </a:t>
            </a:r>
          </a:p>
          <a:p>
            <a:r>
              <a:rPr lang="en-GB" dirty="0"/>
              <a:t>A. Mesut Erzurumluoglu</a:t>
            </a:r>
          </a:p>
        </p:txBody>
      </p:sp>
      <p:grpSp>
        <p:nvGrpSpPr>
          <p:cNvPr id="8" name="Group 7">
            <a:extLst>
              <a:ext uri="{FF2B5EF4-FFF2-40B4-BE49-F238E27FC236}">
                <a16:creationId xmlns:a16="http://schemas.microsoft.com/office/drawing/2014/main" id="{777CEE5E-2614-4701-9945-0A5C2CBC531A}"/>
              </a:ext>
            </a:extLst>
          </p:cNvPr>
          <p:cNvGrpSpPr/>
          <p:nvPr/>
        </p:nvGrpSpPr>
        <p:grpSpPr>
          <a:xfrm>
            <a:off x="6630216" y="6510535"/>
            <a:ext cx="1398168" cy="251736"/>
            <a:chOff x="7278288" y="5919083"/>
            <a:chExt cx="1398168" cy="251736"/>
          </a:xfrm>
        </p:grpSpPr>
        <p:pic>
          <p:nvPicPr>
            <p:cNvPr id="9" name="Picture 8">
              <a:extLst>
                <a:ext uri="{FF2B5EF4-FFF2-40B4-BE49-F238E27FC236}">
                  <a16:creationId xmlns:a16="http://schemas.microsoft.com/office/drawing/2014/main" id="{CFA0E119-F95D-4FD0-A55C-80A17C5723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8288" y="5961438"/>
              <a:ext cx="318048" cy="209381"/>
            </a:xfrm>
            <a:prstGeom prst="rect">
              <a:avLst/>
            </a:prstGeom>
          </p:spPr>
        </p:pic>
        <p:sp>
          <p:nvSpPr>
            <p:cNvPr id="10" name="Rectangle 9">
              <a:extLst>
                <a:ext uri="{FF2B5EF4-FFF2-40B4-BE49-F238E27FC236}">
                  <a16:creationId xmlns:a16="http://schemas.microsoft.com/office/drawing/2014/main" id="{B25B1EA2-12D4-4C1A-AA17-A09EFF76F432}"/>
                </a:ext>
              </a:extLst>
            </p:cNvPr>
            <p:cNvSpPr/>
            <p:nvPr/>
          </p:nvSpPr>
          <p:spPr>
            <a:xfrm>
              <a:off x="7524328" y="5919083"/>
              <a:ext cx="1152128" cy="24622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t>@</a:t>
              </a:r>
              <a:r>
                <a:rPr lang="en-GB" sz="1000" dirty="0" err="1"/>
                <a:t>mesuturkiye</a:t>
              </a:r>
              <a:endParaRPr lang="en-GB" sz="1000" dirty="0"/>
            </a:p>
          </p:txBody>
        </p:sp>
      </p:grpSp>
      <p:sp>
        <p:nvSpPr>
          <p:cNvPr id="3" name="TextBox 2">
            <a:extLst>
              <a:ext uri="{FF2B5EF4-FFF2-40B4-BE49-F238E27FC236}">
                <a16:creationId xmlns:a16="http://schemas.microsoft.com/office/drawing/2014/main" id="{A929BBFB-8756-441C-A0C0-64C753424FA9}"/>
              </a:ext>
            </a:extLst>
          </p:cNvPr>
          <p:cNvSpPr txBox="1"/>
          <p:nvPr/>
        </p:nvSpPr>
        <p:spPr>
          <a:xfrm>
            <a:off x="1331640" y="2276872"/>
            <a:ext cx="3744416" cy="369332"/>
          </a:xfrm>
          <a:prstGeom prst="rect">
            <a:avLst/>
          </a:prstGeom>
          <a:noFill/>
        </p:spPr>
        <p:txBody>
          <a:bodyPr wrap="square" rtlCol="0">
            <a:spAutoFit/>
          </a:bodyPr>
          <a:lstStyle/>
          <a:p>
            <a:r>
              <a:rPr lang="en-GB" dirty="0"/>
              <a:t>Take-home messages:</a:t>
            </a:r>
          </a:p>
        </p:txBody>
      </p:sp>
    </p:spTree>
    <p:extLst>
      <p:ext uri="{BB962C8B-B14F-4D97-AF65-F5344CB8AC3E}">
        <p14:creationId xmlns:p14="http://schemas.microsoft.com/office/powerpoint/2010/main" val="874814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505D3-D003-46BC-BE21-8323112A8F8F}"/>
              </a:ext>
            </a:extLst>
          </p:cNvPr>
          <p:cNvSpPr>
            <a:spLocks noGrp="1"/>
          </p:cNvSpPr>
          <p:nvPr>
            <p:ph type="title"/>
          </p:nvPr>
        </p:nvSpPr>
        <p:spPr/>
        <p:txBody>
          <a:bodyPr/>
          <a:lstStyle/>
          <a:p>
            <a:endParaRPr lang="en-GB"/>
          </a:p>
        </p:txBody>
      </p:sp>
      <p:pic>
        <p:nvPicPr>
          <p:cNvPr id="6" name="Content Placeholder 5" descr="A close up of text on a white background&#10;&#10;Description automatically generated">
            <a:extLst>
              <a:ext uri="{FF2B5EF4-FFF2-40B4-BE49-F238E27FC236}">
                <a16:creationId xmlns:a16="http://schemas.microsoft.com/office/drawing/2014/main" id="{AC9252C4-F975-482D-98FA-994E58F5E4F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25938"/>
            <a:ext cx="9168342" cy="5157192"/>
          </a:xfrm>
        </p:spPr>
      </p:pic>
      <p:sp>
        <p:nvSpPr>
          <p:cNvPr id="4" name="Slide Number Placeholder 3">
            <a:extLst>
              <a:ext uri="{FF2B5EF4-FFF2-40B4-BE49-F238E27FC236}">
                <a16:creationId xmlns:a16="http://schemas.microsoft.com/office/drawing/2014/main" id="{09FFB525-7970-47BF-9092-E5967BEA7059}"/>
              </a:ext>
            </a:extLst>
          </p:cNvPr>
          <p:cNvSpPr>
            <a:spLocks noGrp="1"/>
          </p:cNvSpPr>
          <p:nvPr>
            <p:ph type="sldNum" sz="quarter" idx="12"/>
          </p:nvPr>
        </p:nvSpPr>
        <p:spPr/>
        <p:txBody>
          <a:bodyPr/>
          <a:lstStyle/>
          <a:p>
            <a:fld id="{01186F5E-C15D-4D77-835E-44B16F21F441}" type="slidenum">
              <a:rPr lang="en-GB" smtClean="0"/>
              <a:t>2</a:t>
            </a:fld>
            <a:endParaRPr lang="en-GB"/>
          </a:p>
        </p:txBody>
      </p:sp>
    </p:spTree>
    <p:extLst>
      <p:ext uri="{BB962C8B-B14F-4D97-AF65-F5344CB8AC3E}">
        <p14:creationId xmlns:p14="http://schemas.microsoft.com/office/powerpoint/2010/main" val="409581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5EA9-6273-4EFC-829E-69BC475BADA6}"/>
              </a:ext>
            </a:extLst>
          </p:cNvPr>
          <p:cNvSpPr>
            <a:spLocks noGrp="1"/>
          </p:cNvSpPr>
          <p:nvPr>
            <p:ph type="title"/>
          </p:nvPr>
        </p:nvSpPr>
        <p:spPr/>
        <p:txBody>
          <a:bodyPr/>
          <a:lstStyle/>
          <a:p>
            <a:endParaRPr lang="en-GB"/>
          </a:p>
        </p:txBody>
      </p:sp>
      <p:pic>
        <p:nvPicPr>
          <p:cNvPr id="6" name="Content Placeholder 5" descr="A picture containing table&#10;&#10;Description automatically generated">
            <a:extLst>
              <a:ext uri="{FF2B5EF4-FFF2-40B4-BE49-F238E27FC236}">
                <a16:creationId xmlns:a16="http://schemas.microsoft.com/office/drawing/2014/main" id="{9613A13C-1E1F-4E5D-8D2E-70D4B9C6C8C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370" y="188640"/>
            <a:ext cx="9086630" cy="4797152"/>
          </a:xfrm>
        </p:spPr>
      </p:pic>
      <p:sp>
        <p:nvSpPr>
          <p:cNvPr id="4" name="Slide Number Placeholder 3">
            <a:extLst>
              <a:ext uri="{FF2B5EF4-FFF2-40B4-BE49-F238E27FC236}">
                <a16:creationId xmlns:a16="http://schemas.microsoft.com/office/drawing/2014/main" id="{43140001-5502-4236-8C99-8FE42F469B4B}"/>
              </a:ext>
            </a:extLst>
          </p:cNvPr>
          <p:cNvSpPr>
            <a:spLocks noGrp="1"/>
          </p:cNvSpPr>
          <p:nvPr>
            <p:ph type="sldNum" sz="quarter" idx="12"/>
          </p:nvPr>
        </p:nvSpPr>
        <p:spPr/>
        <p:txBody>
          <a:bodyPr/>
          <a:lstStyle/>
          <a:p>
            <a:fld id="{01186F5E-C15D-4D77-835E-44B16F21F441}" type="slidenum">
              <a:rPr lang="en-GB" smtClean="0"/>
              <a:t>3</a:t>
            </a:fld>
            <a:endParaRPr lang="en-GB"/>
          </a:p>
        </p:txBody>
      </p:sp>
      <p:pic>
        <p:nvPicPr>
          <p:cNvPr id="5" name="Picture 4" descr="A person wearing a yellow hat&#10;&#10;Description automatically generated">
            <a:extLst>
              <a:ext uri="{FF2B5EF4-FFF2-40B4-BE49-F238E27FC236}">
                <a16:creationId xmlns:a16="http://schemas.microsoft.com/office/drawing/2014/main" id="{DCC0B0A3-B0F7-4BFB-9FD0-70CFF11DF4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4817269"/>
            <a:ext cx="1772816" cy="1772816"/>
          </a:xfrm>
          <a:prstGeom prst="rect">
            <a:avLst/>
          </a:prstGeom>
        </p:spPr>
      </p:pic>
    </p:spTree>
    <p:extLst>
      <p:ext uri="{BB962C8B-B14F-4D97-AF65-F5344CB8AC3E}">
        <p14:creationId xmlns:p14="http://schemas.microsoft.com/office/powerpoint/2010/main" val="220410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E4865-A7B4-4702-BD4C-4B73B50E2608}"/>
              </a:ext>
            </a:extLst>
          </p:cNvPr>
          <p:cNvSpPr>
            <a:spLocks noGrp="1"/>
          </p:cNvSpPr>
          <p:nvPr>
            <p:ph type="title"/>
          </p:nvPr>
        </p:nvSpPr>
        <p:spPr/>
        <p:txBody>
          <a:bodyPr/>
          <a:lstStyle/>
          <a:p>
            <a:endParaRPr lang="en-GB"/>
          </a:p>
        </p:txBody>
      </p:sp>
      <p:pic>
        <p:nvPicPr>
          <p:cNvPr id="6" name="Content Placeholder 5" descr="A screenshot of a social media post&#10;&#10;Description automatically generated">
            <a:extLst>
              <a:ext uri="{FF2B5EF4-FFF2-40B4-BE49-F238E27FC236}">
                <a16:creationId xmlns:a16="http://schemas.microsoft.com/office/drawing/2014/main" id="{0C73DF9D-4594-4B6E-9FE2-B6773E0AEF7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789"/>
          <a:stretch/>
        </p:blipFill>
        <p:spPr>
          <a:xfrm>
            <a:off x="10708" y="1412775"/>
            <a:ext cx="9063671" cy="3572093"/>
          </a:xfrm>
        </p:spPr>
      </p:pic>
      <p:sp>
        <p:nvSpPr>
          <p:cNvPr id="4" name="Slide Number Placeholder 3">
            <a:extLst>
              <a:ext uri="{FF2B5EF4-FFF2-40B4-BE49-F238E27FC236}">
                <a16:creationId xmlns:a16="http://schemas.microsoft.com/office/drawing/2014/main" id="{34A19B53-476B-4663-AF61-B4C61A701817}"/>
              </a:ext>
            </a:extLst>
          </p:cNvPr>
          <p:cNvSpPr>
            <a:spLocks noGrp="1"/>
          </p:cNvSpPr>
          <p:nvPr>
            <p:ph type="sldNum" sz="quarter" idx="12"/>
          </p:nvPr>
        </p:nvSpPr>
        <p:spPr/>
        <p:txBody>
          <a:bodyPr/>
          <a:lstStyle/>
          <a:p>
            <a:fld id="{01186F5E-C15D-4D77-835E-44B16F21F441}" type="slidenum">
              <a:rPr lang="en-GB" smtClean="0"/>
              <a:t>4</a:t>
            </a:fld>
            <a:endParaRPr lang="en-GB"/>
          </a:p>
        </p:txBody>
      </p:sp>
    </p:spTree>
    <p:extLst>
      <p:ext uri="{BB962C8B-B14F-4D97-AF65-F5344CB8AC3E}">
        <p14:creationId xmlns:p14="http://schemas.microsoft.com/office/powerpoint/2010/main" val="286390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FAF95-FA92-468C-875B-B4F35EAFA770}"/>
              </a:ext>
            </a:extLst>
          </p:cNvPr>
          <p:cNvSpPr>
            <a:spLocks noGrp="1"/>
          </p:cNvSpPr>
          <p:nvPr>
            <p:ph type="title"/>
          </p:nvPr>
        </p:nvSpPr>
        <p:spPr>
          <a:xfrm>
            <a:off x="1043608" y="33652"/>
            <a:ext cx="7498080" cy="1143000"/>
          </a:xfrm>
        </p:spPr>
        <p:txBody>
          <a:bodyPr/>
          <a:lstStyle/>
          <a:p>
            <a:r>
              <a:rPr lang="en-GB" dirty="0"/>
              <a:t>Urate GWAS</a:t>
            </a:r>
          </a:p>
        </p:txBody>
      </p:sp>
      <p:pic>
        <p:nvPicPr>
          <p:cNvPr id="6" name="Content Placeholder 5" descr="A close up of a map&#10;&#10;Description automatically generated">
            <a:extLst>
              <a:ext uri="{FF2B5EF4-FFF2-40B4-BE49-F238E27FC236}">
                <a16:creationId xmlns:a16="http://schemas.microsoft.com/office/drawing/2014/main" id="{FB63590C-B471-4CBD-AE90-35EFD007014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43608" y="1700808"/>
            <a:ext cx="8027240" cy="4009960"/>
          </a:xfrm>
        </p:spPr>
      </p:pic>
      <p:sp>
        <p:nvSpPr>
          <p:cNvPr id="4" name="Slide Number Placeholder 3">
            <a:extLst>
              <a:ext uri="{FF2B5EF4-FFF2-40B4-BE49-F238E27FC236}">
                <a16:creationId xmlns:a16="http://schemas.microsoft.com/office/drawing/2014/main" id="{9A2D8080-8A3E-4EDB-86AA-4E99B8ABDCF2}"/>
              </a:ext>
            </a:extLst>
          </p:cNvPr>
          <p:cNvSpPr>
            <a:spLocks noGrp="1"/>
          </p:cNvSpPr>
          <p:nvPr>
            <p:ph type="sldNum" sz="quarter" idx="12"/>
          </p:nvPr>
        </p:nvSpPr>
        <p:spPr/>
        <p:txBody>
          <a:bodyPr/>
          <a:lstStyle/>
          <a:p>
            <a:fld id="{01186F5E-C15D-4D77-835E-44B16F21F441}" type="slidenum">
              <a:rPr lang="en-GB" smtClean="0"/>
              <a:t>5</a:t>
            </a:fld>
            <a:endParaRPr lang="en-GB"/>
          </a:p>
        </p:txBody>
      </p:sp>
    </p:spTree>
    <p:extLst>
      <p:ext uri="{BB962C8B-B14F-4D97-AF65-F5344CB8AC3E}">
        <p14:creationId xmlns:p14="http://schemas.microsoft.com/office/powerpoint/2010/main" val="59823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8CAEC-29C4-43AE-A88F-1C4FE1DDB7E0}"/>
              </a:ext>
            </a:extLst>
          </p:cNvPr>
          <p:cNvSpPr>
            <a:spLocks noGrp="1"/>
          </p:cNvSpPr>
          <p:nvPr>
            <p:ph type="title"/>
          </p:nvPr>
        </p:nvSpPr>
        <p:spPr/>
        <p:txBody>
          <a:bodyPr/>
          <a:lstStyle/>
          <a:p>
            <a:endParaRPr lang="en-GB"/>
          </a:p>
        </p:txBody>
      </p:sp>
      <p:pic>
        <p:nvPicPr>
          <p:cNvPr id="6" name="Content Placeholder 5" descr="A picture containing text&#10;&#10;Description automatically generated">
            <a:extLst>
              <a:ext uri="{FF2B5EF4-FFF2-40B4-BE49-F238E27FC236}">
                <a16:creationId xmlns:a16="http://schemas.microsoft.com/office/drawing/2014/main" id="{1FB2C173-A8E3-4E45-A022-8AFE2B5D97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1490" y="478557"/>
            <a:ext cx="7062158" cy="5900886"/>
          </a:xfrm>
        </p:spPr>
      </p:pic>
      <p:sp>
        <p:nvSpPr>
          <p:cNvPr id="4" name="Slide Number Placeholder 3">
            <a:extLst>
              <a:ext uri="{FF2B5EF4-FFF2-40B4-BE49-F238E27FC236}">
                <a16:creationId xmlns:a16="http://schemas.microsoft.com/office/drawing/2014/main" id="{6D7A4D60-1CF6-493A-A27C-B6DD4FD1B724}"/>
              </a:ext>
            </a:extLst>
          </p:cNvPr>
          <p:cNvSpPr>
            <a:spLocks noGrp="1"/>
          </p:cNvSpPr>
          <p:nvPr>
            <p:ph type="sldNum" sz="quarter" idx="12"/>
          </p:nvPr>
        </p:nvSpPr>
        <p:spPr/>
        <p:txBody>
          <a:bodyPr/>
          <a:lstStyle/>
          <a:p>
            <a:fld id="{01186F5E-C15D-4D77-835E-44B16F21F441}" type="slidenum">
              <a:rPr lang="en-GB" smtClean="0"/>
              <a:t>6</a:t>
            </a:fld>
            <a:endParaRPr lang="en-GB"/>
          </a:p>
        </p:txBody>
      </p:sp>
    </p:spTree>
    <p:extLst>
      <p:ext uri="{BB962C8B-B14F-4D97-AF65-F5344CB8AC3E}">
        <p14:creationId xmlns:p14="http://schemas.microsoft.com/office/powerpoint/2010/main" val="1154417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8919-72AF-4D9A-B848-3788A903A167}"/>
              </a:ext>
            </a:extLst>
          </p:cNvPr>
          <p:cNvSpPr>
            <a:spLocks noGrp="1"/>
          </p:cNvSpPr>
          <p:nvPr>
            <p:ph type="title"/>
          </p:nvPr>
        </p:nvSpPr>
        <p:spPr/>
        <p:txBody>
          <a:bodyPr/>
          <a:lstStyle/>
          <a:p>
            <a:endParaRPr lang="en-GB"/>
          </a:p>
        </p:txBody>
      </p:sp>
      <p:pic>
        <p:nvPicPr>
          <p:cNvPr id="6" name="Content Placeholder 5" descr="A close up of a map&#10;&#10;Description automatically generated">
            <a:extLst>
              <a:ext uri="{FF2B5EF4-FFF2-40B4-BE49-F238E27FC236}">
                <a16:creationId xmlns:a16="http://schemas.microsoft.com/office/drawing/2014/main" id="{866F1E0A-562B-4FB7-BA2C-AB888E1907F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48970"/>
          <a:stretch/>
        </p:blipFill>
        <p:spPr>
          <a:xfrm>
            <a:off x="1231627" y="1226109"/>
            <a:ext cx="7527452" cy="5328592"/>
          </a:xfrm>
        </p:spPr>
      </p:pic>
      <p:sp>
        <p:nvSpPr>
          <p:cNvPr id="4" name="Slide Number Placeholder 3">
            <a:extLst>
              <a:ext uri="{FF2B5EF4-FFF2-40B4-BE49-F238E27FC236}">
                <a16:creationId xmlns:a16="http://schemas.microsoft.com/office/drawing/2014/main" id="{52F60728-C32C-4823-9632-6ECE4206D824}"/>
              </a:ext>
            </a:extLst>
          </p:cNvPr>
          <p:cNvSpPr>
            <a:spLocks noGrp="1"/>
          </p:cNvSpPr>
          <p:nvPr>
            <p:ph type="sldNum" sz="quarter" idx="12"/>
          </p:nvPr>
        </p:nvSpPr>
        <p:spPr/>
        <p:txBody>
          <a:bodyPr/>
          <a:lstStyle/>
          <a:p>
            <a:fld id="{01186F5E-C15D-4D77-835E-44B16F21F441}" type="slidenum">
              <a:rPr lang="en-GB" smtClean="0"/>
              <a:t>7</a:t>
            </a:fld>
            <a:endParaRPr lang="en-GB"/>
          </a:p>
        </p:txBody>
      </p:sp>
    </p:spTree>
    <p:extLst>
      <p:ext uri="{BB962C8B-B14F-4D97-AF65-F5344CB8AC3E}">
        <p14:creationId xmlns:p14="http://schemas.microsoft.com/office/powerpoint/2010/main" val="2753887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3BF3B-328F-41F9-9CCB-EC85A018C365}"/>
              </a:ext>
            </a:extLst>
          </p:cNvPr>
          <p:cNvSpPr>
            <a:spLocks noGrp="1"/>
          </p:cNvSpPr>
          <p:nvPr>
            <p:ph type="title"/>
          </p:nvPr>
        </p:nvSpPr>
        <p:spPr/>
        <p:txBody>
          <a:bodyPr/>
          <a:lstStyle/>
          <a:p>
            <a:r>
              <a:rPr lang="en-GB" dirty="0"/>
              <a:t>IGF-1 GWAS</a:t>
            </a:r>
          </a:p>
        </p:txBody>
      </p:sp>
      <p:pic>
        <p:nvPicPr>
          <p:cNvPr id="6" name="Content Placeholder 5" descr="A screenshot of a cell phone&#10;&#10;Description automatically generated">
            <a:extLst>
              <a:ext uri="{FF2B5EF4-FFF2-40B4-BE49-F238E27FC236}">
                <a16:creationId xmlns:a16="http://schemas.microsoft.com/office/drawing/2014/main" id="{D7008CF6-F2FC-4816-912B-90406E8B05F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06034" y="1700808"/>
            <a:ext cx="7909071" cy="3888432"/>
          </a:xfrm>
        </p:spPr>
      </p:pic>
      <p:sp>
        <p:nvSpPr>
          <p:cNvPr id="4" name="Slide Number Placeholder 3">
            <a:extLst>
              <a:ext uri="{FF2B5EF4-FFF2-40B4-BE49-F238E27FC236}">
                <a16:creationId xmlns:a16="http://schemas.microsoft.com/office/drawing/2014/main" id="{BDACEF9E-4F63-48DC-BB2B-21537F548D8B}"/>
              </a:ext>
            </a:extLst>
          </p:cNvPr>
          <p:cNvSpPr>
            <a:spLocks noGrp="1"/>
          </p:cNvSpPr>
          <p:nvPr>
            <p:ph type="sldNum" sz="quarter" idx="12"/>
          </p:nvPr>
        </p:nvSpPr>
        <p:spPr/>
        <p:txBody>
          <a:bodyPr/>
          <a:lstStyle/>
          <a:p>
            <a:fld id="{01186F5E-C15D-4D77-835E-44B16F21F441}" type="slidenum">
              <a:rPr lang="en-GB" smtClean="0"/>
              <a:t>8</a:t>
            </a:fld>
            <a:endParaRPr lang="en-GB"/>
          </a:p>
        </p:txBody>
      </p:sp>
    </p:spTree>
    <p:extLst>
      <p:ext uri="{BB962C8B-B14F-4D97-AF65-F5344CB8AC3E}">
        <p14:creationId xmlns:p14="http://schemas.microsoft.com/office/powerpoint/2010/main" val="353066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E936-0B0D-4073-A9F0-F6BE0B38C36F}"/>
              </a:ext>
            </a:extLst>
          </p:cNvPr>
          <p:cNvSpPr>
            <a:spLocks noGrp="1"/>
          </p:cNvSpPr>
          <p:nvPr>
            <p:ph type="title"/>
          </p:nvPr>
        </p:nvSpPr>
        <p:spPr/>
        <p:txBody>
          <a:bodyPr/>
          <a:lstStyle/>
          <a:p>
            <a:endParaRPr lang="en-GB"/>
          </a:p>
        </p:txBody>
      </p:sp>
      <p:pic>
        <p:nvPicPr>
          <p:cNvPr id="6" name="Content Placeholder 5" descr="A close up of a map&#10;&#10;Description automatically generated">
            <a:extLst>
              <a:ext uri="{FF2B5EF4-FFF2-40B4-BE49-F238E27FC236}">
                <a16:creationId xmlns:a16="http://schemas.microsoft.com/office/drawing/2014/main" id="{74476900-675D-43AD-81EA-6919B9C4387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846138"/>
            <a:ext cx="9068497" cy="4167038"/>
          </a:xfrm>
        </p:spPr>
      </p:pic>
      <p:sp>
        <p:nvSpPr>
          <p:cNvPr id="4" name="Slide Number Placeholder 3">
            <a:extLst>
              <a:ext uri="{FF2B5EF4-FFF2-40B4-BE49-F238E27FC236}">
                <a16:creationId xmlns:a16="http://schemas.microsoft.com/office/drawing/2014/main" id="{DC0BA510-878C-4A72-A500-0693A8913D95}"/>
              </a:ext>
            </a:extLst>
          </p:cNvPr>
          <p:cNvSpPr>
            <a:spLocks noGrp="1"/>
          </p:cNvSpPr>
          <p:nvPr>
            <p:ph type="sldNum" sz="quarter" idx="12"/>
          </p:nvPr>
        </p:nvSpPr>
        <p:spPr/>
        <p:txBody>
          <a:bodyPr/>
          <a:lstStyle/>
          <a:p>
            <a:fld id="{01186F5E-C15D-4D77-835E-44B16F21F441}" type="slidenum">
              <a:rPr lang="en-GB" smtClean="0"/>
              <a:t>9</a:t>
            </a:fld>
            <a:endParaRPr lang="en-GB"/>
          </a:p>
        </p:txBody>
      </p:sp>
    </p:spTree>
    <p:extLst>
      <p:ext uri="{BB962C8B-B14F-4D97-AF65-F5344CB8AC3E}">
        <p14:creationId xmlns:p14="http://schemas.microsoft.com/office/powerpoint/2010/main" val="14090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46F6-975F-40EF-9D95-09B57607D2FD}"/>
              </a:ext>
            </a:extLst>
          </p:cNvPr>
          <p:cNvSpPr>
            <a:spLocks noGrp="1"/>
          </p:cNvSpPr>
          <p:nvPr>
            <p:ph type="title"/>
          </p:nvPr>
        </p:nvSpPr>
        <p:spPr>
          <a:xfrm>
            <a:off x="179512" y="136524"/>
            <a:ext cx="7498080" cy="1143000"/>
          </a:xfrm>
        </p:spPr>
        <p:txBody>
          <a:bodyPr/>
          <a:lstStyle/>
          <a:p>
            <a:r>
              <a:rPr lang="en-GB" dirty="0"/>
              <a:t>IGF-1 pathway</a:t>
            </a:r>
          </a:p>
        </p:txBody>
      </p:sp>
      <p:pic>
        <p:nvPicPr>
          <p:cNvPr id="6" name="Content Placeholder 5" descr="A picture containing text, map&#10;&#10;Description automatically generated">
            <a:extLst>
              <a:ext uri="{FF2B5EF4-FFF2-40B4-BE49-F238E27FC236}">
                <a16:creationId xmlns:a16="http://schemas.microsoft.com/office/drawing/2014/main" id="{980EFD24-670D-4157-86E8-670493B5C72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469483"/>
            <a:ext cx="9102641" cy="4829065"/>
          </a:xfrm>
        </p:spPr>
      </p:pic>
      <p:sp>
        <p:nvSpPr>
          <p:cNvPr id="4" name="Slide Number Placeholder 3">
            <a:extLst>
              <a:ext uri="{FF2B5EF4-FFF2-40B4-BE49-F238E27FC236}">
                <a16:creationId xmlns:a16="http://schemas.microsoft.com/office/drawing/2014/main" id="{5FE42ECC-F68C-4211-B39B-FC499010CC11}"/>
              </a:ext>
            </a:extLst>
          </p:cNvPr>
          <p:cNvSpPr>
            <a:spLocks noGrp="1"/>
          </p:cNvSpPr>
          <p:nvPr>
            <p:ph type="sldNum" sz="quarter" idx="12"/>
          </p:nvPr>
        </p:nvSpPr>
        <p:spPr/>
        <p:txBody>
          <a:bodyPr/>
          <a:lstStyle/>
          <a:p>
            <a:fld id="{01186F5E-C15D-4D77-835E-44B16F21F441}" type="slidenum">
              <a:rPr lang="en-GB" smtClean="0"/>
              <a:t>10</a:t>
            </a:fld>
            <a:endParaRPr lang="en-GB"/>
          </a:p>
        </p:txBody>
      </p:sp>
    </p:spTree>
    <p:extLst>
      <p:ext uri="{BB962C8B-B14F-4D97-AF65-F5344CB8AC3E}">
        <p14:creationId xmlns:p14="http://schemas.microsoft.com/office/powerpoint/2010/main" val="3929550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5F3AC-C8AE-4D15-A9C4-49172C2397E1}"/>
              </a:ext>
            </a:extLst>
          </p:cNvPr>
          <p:cNvSpPr>
            <a:spLocks noGrp="1"/>
          </p:cNvSpPr>
          <p:nvPr>
            <p:ph type="title"/>
          </p:nvPr>
        </p:nvSpPr>
        <p:spPr/>
        <p:txBody>
          <a:bodyPr/>
          <a:lstStyle/>
          <a:p>
            <a:endParaRPr lang="en-GB" dirty="0"/>
          </a:p>
        </p:txBody>
      </p:sp>
      <p:pic>
        <p:nvPicPr>
          <p:cNvPr id="6" name="Content Placeholder 5" descr="A screenshot of a cell phone&#10;&#10;Description automatically generated">
            <a:extLst>
              <a:ext uri="{FF2B5EF4-FFF2-40B4-BE49-F238E27FC236}">
                <a16:creationId xmlns:a16="http://schemas.microsoft.com/office/drawing/2014/main" id="{A506AC6D-9053-4495-A070-1257248878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1680" y="0"/>
            <a:ext cx="6696744" cy="6973014"/>
          </a:xfrm>
        </p:spPr>
      </p:pic>
      <p:sp>
        <p:nvSpPr>
          <p:cNvPr id="4" name="Slide Number Placeholder 3">
            <a:extLst>
              <a:ext uri="{FF2B5EF4-FFF2-40B4-BE49-F238E27FC236}">
                <a16:creationId xmlns:a16="http://schemas.microsoft.com/office/drawing/2014/main" id="{DEB1F06E-F72F-41E1-AE87-853B1B9EF7D0}"/>
              </a:ext>
            </a:extLst>
          </p:cNvPr>
          <p:cNvSpPr>
            <a:spLocks noGrp="1"/>
          </p:cNvSpPr>
          <p:nvPr>
            <p:ph type="sldNum" sz="quarter" idx="12"/>
          </p:nvPr>
        </p:nvSpPr>
        <p:spPr/>
        <p:txBody>
          <a:bodyPr/>
          <a:lstStyle/>
          <a:p>
            <a:fld id="{01186F5E-C15D-4D77-835E-44B16F21F441}" type="slidenum">
              <a:rPr lang="en-GB" smtClean="0"/>
              <a:t>11</a:t>
            </a:fld>
            <a:endParaRPr lang="en-GB"/>
          </a:p>
        </p:txBody>
      </p:sp>
    </p:spTree>
    <p:extLst>
      <p:ext uri="{BB962C8B-B14F-4D97-AF65-F5344CB8AC3E}">
        <p14:creationId xmlns:p14="http://schemas.microsoft.com/office/powerpoint/2010/main" val="3922995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5E45-0B69-4E57-A56D-AA82A53B98C2}"/>
              </a:ext>
            </a:extLst>
          </p:cNvPr>
          <p:cNvSpPr>
            <a:spLocks noGrp="1"/>
          </p:cNvSpPr>
          <p:nvPr>
            <p:ph type="title"/>
          </p:nvPr>
        </p:nvSpPr>
        <p:spPr/>
        <p:txBody>
          <a:bodyPr/>
          <a:lstStyle/>
          <a:p>
            <a:endParaRPr lang="en-GB"/>
          </a:p>
        </p:txBody>
      </p:sp>
      <p:pic>
        <p:nvPicPr>
          <p:cNvPr id="6" name="Content Placeholder 5" descr="A close up of a map&#10;&#10;Description automatically generated">
            <a:extLst>
              <a:ext uri="{FF2B5EF4-FFF2-40B4-BE49-F238E27FC236}">
                <a16:creationId xmlns:a16="http://schemas.microsoft.com/office/drawing/2014/main" id="{79DA2749-1EBC-4221-B942-6A2EF99B4D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214" y="152906"/>
            <a:ext cx="9112712" cy="6628894"/>
          </a:xfrm>
        </p:spPr>
      </p:pic>
      <p:sp>
        <p:nvSpPr>
          <p:cNvPr id="4" name="Slide Number Placeholder 3">
            <a:extLst>
              <a:ext uri="{FF2B5EF4-FFF2-40B4-BE49-F238E27FC236}">
                <a16:creationId xmlns:a16="http://schemas.microsoft.com/office/drawing/2014/main" id="{F43066A1-C85C-4280-85C2-B21722B00953}"/>
              </a:ext>
            </a:extLst>
          </p:cNvPr>
          <p:cNvSpPr>
            <a:spLocks noGrp="1"/>
          </p:cNvSpPr>
          <p:nvPr>
            <p:ph type="sldNum" sz="quarter" idx="12"/>
          </p:nvPr>
        </p:nvSpPr>
        <p:spPr/>
        <p:txBody>
          <a:bodyPr/>
          <a:lstStyle/>
          <a:p>
            <a:fld id="{01186F5E-C15D-4D77-835E-44B16F21F441}" type="slidenum">
              <a:rPr lang="en-GB" smtClean="0"/>
              <a:t>12</a:t>
            </a:fld>
            <a:endParaRPr lang="en-GB"/>
          </a:p>
        </p:txBody>
      </p:sp>
    </p:spTree>
    <p:extLst>
      <p:ext uri="{BB962C8B-B14F-4D97-AF65-F5344CB8AC3E}">
        <p14:creationId xmlns:p14="http://schemas.microsoft.com/office/powerpoint/2010/main" val="1649334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25EE-E744-4A60-97E3-4967AACCF9A7}"/>
              </a:ext>
            </a:extLst>
          </p:cNvPr>
          <p:cNvSpPr>
            <a:spLocks noGrp="1"/>
          </p:cNvSpPr>
          <p:nvPr>
            <p:ph type="title"/>
          </p:nvPr>
        </p:nvSpPr>
        <p:spPr/>
        <p:txBody>
          <a:bodyPr/>
          <a:lstStyle/>
          <a:p>
            <a:endParaRPr lang="en-GB"/>
          </a:p>
        </p:txBody>
      </p:sp>
      <p:pic>
        <p:nvPicPr>
          <p:cNvPr id="6" name="Content Placeholder 5" descr="A close up of text on a white background&#10;&#10;Description automatically generated">
            <a:extLst>
              <a:ext uri="{FF2B5EF4-FFF2-40B4-BE49-F238E27FC236}">
                <a16:creationId xmlns:a16="http://schemas.microsoft.com/office/drawing/2014/main" id="{0AE948CE-8F66-4350-A7FA-2F8E76317ED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6767" y="0"/>
            <a:ext cx="5569856" cy="4187103"/>
          </a:xfrm>
        </p:spPr>
      </p:pic>
      <p:sp>
        <p:nvSpPr>
          <p:cNvPr id="4" name="Slide Number Placeholder 3">
            <a:extLst>
              <a:ext uri="{FF2B5EF4-FFF2-40B4-BE49-F238E27FC236}">
                <a16:creationId xmlns:a16="http://schemas.microsoft.com/office/drawing/2014/main" id="{825043B1-EE9A-45FE-B299-2CD5008A25CC}"/>
              </a:ext>
            </a:extLst>
          </p:cNvPr>
          <p:cNvSpPr>
            <a:spLocks noGrp="1"/>
          </p:cNvSpPr>
          <p:nvPr>
            <p:ph type="sldNum" sz="quarter" idx="12"/>
          </p:nvPr>
        </p:nvSpPr>
        <p:spPr/>
        <p:txBody>
          <a:bodyPr/>
          <a:lstStyle/>
          <a:p>
            <a:fld id="{01186F5E-C15D-4D77-835E-44B16F21F441}" type="slidenum">
              <a:rPr lang="en-GB" smtClean="0"/>
              <a:t>13</a:t>
            </a:fld>
            <a:endParaRPr lang="en-GB"/>
          </a:p>
        </p:txBody>
      </p:sp>
      <p:pic>
        <p:nvPicPr>
          <p:cNvPr id="8" name="Picture 7" descr="A close up of a logo&#10;&#10;Description automatically generated">
            <a:extLst>
              <a:ext uri="{FF2B5EF4-FFF2-40B4-BE49-F238E27FC236}">
                <a16:creationId xmlns:a16="http://schemas.microsoft.com/office/drawing/2014/main" id="{6FB4D274-0E01-44D9-969E-27138D43FA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4280557"/>
            <a:ext cx="3531839" cy="2604827"/>
          </a:xfrm>
          <a:prstGeom prst="rect">
            <a:avLst/>
          </a:prstGeom>
        </p:spPr>
      </p:pic>
    </p:spTree>
    <p:extLst>
      <p:ext uri="{BB962C8B-B14F-4D97-AF65-F5344CB8AC3E}">
        <p14:creationId xmlns:p14="http://schemas.microsoft.com/office/powerpoint/2010/main" val="3093614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C162-B266-46DA-9DD5-2066BFE34EAD}"/>
              </a:ext>
            </a:extLst>
          </p:cNvPr>
          <p:cNvSpPr>
            <a:spLocks noGrp="1"/>
          </p:cNvSpPr>
          <p:nvPr>
            <p:ph type="title"/>
          </p:nvPr>
        </p:nvSpPr>
        <p:spPr>
          <a:xfrm>
            <a:off x="323528" y="188640"/>
            <a:ext cx="7498080" cy="1143000"/>
          </a:xfrm>
        </p:spPr>
        <p:txBody>
          <a:bodyPr/>
          <a:lstStyle/>
          <a:p>
            <a:r>
              <a:rPr lang="en-GB" dirty="0" err="1"/>
              <a:t>Omnigenic</a:t>
            </a:r>
            <a:r>
              <a:rPr lang="en-GB" dirty="0"/>
              <a:t> model</a:t>
            </a:r>
          </a:p>
        </p:txBody>
      </p:sp>
      <p:pic>
        <p:nvPicPr>
          <p:cNvPr id="6" name="Content Placeholder 5" descr="A close up of a map&#10;&#10;Description automatically generated">
            <a:extLst>
              <a:ext uri="{FF2B5EF4-FFF2-40B4-BE49-F238E27FC236}">
                <a16:creationId xmlns:a16="http://schemas.microsoft.com/office/drawing/2014/main" id="{7CBE7016-C317-4F3C-A292-3DD8CBDB906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512" y="1700808"/>
            <a:ext cx="9180512" cy="3432312"/>
          </a:xfrm>
        </p:spPr>
      </p:pic>
      <p:sp>
        <p:nvSpPr>
          <p:cNvPr id="4" name="Slide Number Placeholder 3">
            <a:extLst>
              <a:ext uri="{FF2B5EF4-FFF2-40B4-BE49-F238E27FC236}">
                <a16:creationId xmlns:a16="http://schemas.microsoft.com/office/drawing/2014/main" id="{EF639EF7-C71B-4FAE-87E6-8114CD6D8B3F}"/>
              </a:ext>
            </a:extLst>
          </p:cNvPr>
          <p:cNvSpPr>
            <a:spLocks noGrp="1"/>
          </p:cNvSpPr>
          <p:nvPr>
            <p:ph type="sldNum" sz="quarter" idx="12"/>
          </p:nvPr>
        </p:nvSpPr>
        <p:spPr/>
        <p:txBody>
          <a:bodyPr/>
          <a:lstStyle/>
          <a:p>
            <a:fld id="{01186F5E-C15D-4D77-835E-44B16F21F441}" type="slidenum">
              <a:rPr lang="en-GB" smtClean="0"/>
              <a:t>14</a:t>
            </a:fld>
            <a:endParaRPr lang="en-GB"/>
          </a:p>
        </p:txBody>
      </p:sp>
    </p:spTree>
    <p:extLst>
      <p:ext uri="{BB962C8B-B14F-4D97-AF65-F5344CB8AC3E}">
        <p14:creationId xmlns:p14="http://schemas.microsoft.com/office/powerpoint/2010/main" val="1274361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9D46-9B95-4AB1-BA06-A31CFDBC7E33}"/>
              </a:ext>
            </a:extLst>
          </p:cNvPr>
          <p:cNvSpPr>
            <a:spLocks noGrp="1"/>
          </p:cNvSpPr>
          <p:nvPr>
            <p:ph type="title"/>
          </p:nvPr>
        </p:nvSpPr>
        <p:spPr/>
        <p:txBody>
          <a:bodyPr/>
          <a:lstStyle/>
          <a:p>
            <a:endParaRPr lang="en-GB"/>
          </a:p>
        </p:txBody>
      </p:sp>
      <p:pic>
        <p:nvPicPr>
          <p:cNvPr id="6" name="Content Placeholder 5">
            <a:extLst>
              <a:ext uri="{FF2B5EF4-FFF2-40B4-BE49-F238E27FC236}">
                <a16:creationId xmlns:a16="http://schemas.microsoft.com/office/drawing/2014/main" id="{F4ED1D4C-854B-4E23-917D-6F480C793FB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244" r="48909" b="10209"/>
          <a:stretch/>
        </p:blipFill>
        <p:spPr>
          <a:xfrm>
            <a:off x="1084816" y="364618"/>
            <a:ext cx="7848872" cy="2844485"/>
          </a:xfrm>
        </p:spPr>
      </p:pic>
      <p:sp>
        <p:nvSpPr>
          <p:cNvPr id="4" name="Slide Number Placeholder 3">
            <a:extLst>
              <a:ext uri="{FF2B5EF4-FFF2-40B4-BE49-F238E27FC236}">
                <a16:creationId xmlns:a16="http://schemas.microsoft.com/office/drawing/2014/main" id="{A138A546-6B76-4701-9106-3E285D2ECAA7}"/>
              </a:ext>
            </a:extLst>
          </p:cNvPr>
          <p:cNvSpPr>
            <a:spLocks noGrp="1"/>
          </p:cNvSpPr>
          <p:nvPr>
            <p:ph type="sldNum" sz="quarter" idx="12"/>
          </p:nvPr>
        </p:nvSpPr>
        <p:spPr/>
        <p:txBody>
          <a:bodyPr/>
          <a:lstStyle/>
          <a:p>
            <a:fld id="{01186F5E-C15D-4D77-835E-44B16F21F441}" type="slidenum">
              <a:rPr lang="en-GB" smtClean="0"/>
              <a:t>15</a:t>
            </a:fld>
            <a:endParaRPr lang="en-GB"/>
          </a:p>
        </p:txBody>
      </p:sp>
      <p:pic>
        <p:nvPicPr>
          <p:cNvPr id="7" name="Content Placeholder 5">
            <a:extLst>
              <a:ext uri="{FF2B5EF4-FFF2-40B4-BE49-F238E27FC236}">
                <a16:creationId xmlns:a16="http://schemas.microsoft.com/office/drawing/2014/main" id="{E221308A-E9EC-476F-BB8E-9D91C136E379}"/>
              </a:ext>
            </a:extLst>
          </p:cNvPr>
          <p:cNvPicPr>
            <a:picLocks noChangeAspect="1"/>
          </p:cNvPicPr>
          <p:nvPr/>
        </p:nvPicPr>
        <p:blipFill rotWithShape="1">
          <a:blip r:embed="rId3">
            <a:extLst>
              <a:ext uri="{28A0092B-C50C-407E-A947-70E740481C1C}">
                <a14:useLocalDpi xmlns:a14="http://schemas.microsoft.com/office/drawing/2010/main" val="0"/>
              </a:ext>
            </a:extLst>
          </a:blip>
          <a:srcRect l="50207" t="11116"/>
          <a:stretch/>
        </p:blipFill>
        <p:spPr>
          <a:xfrm>
            <a:off x="1629858" y="3270862"/>
            <a:ext cx="7303606" cy="3034687"/>
          </a:xfrm>
          <a:prstGeom prst="rect">
            <a:avLst/>
          </a:prstGeom>
        </p:spPr>
      </p:pic>
    </p:spTree>
    <p:extLst>
      <p:ext uri="{BB962C8B-B14F-4D97-AF65-F5344CB8AC3E}">
        <p14:creationId xmlns:p14="http://schemas.microsoft.com/office/powerpoint/2010/main" val="1964820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9D8F-EA63-4DD6-A0BD-F22C070CB802}"/>
              </a:ext>
            </a:extLst>
          </p:cNvPr>
          <p:cNvSpPr>
            <a:spLocks noGrp="1"/>
          </p:cNvSpPr>
          <p:nvPr>
            <p:ph type="title"/>
          </p:nvPr>
        </p:nvSpPr>
        <p:spPr>
          <a:xfrm>
            <a:off x="251520" y="136524"/>
            <a:ext cx="7886700" cy="1325563"/>
          </a:xfrm>
        </p:spPr>
        <p:txBody>
          <a:bodyPr/>
          <a:lstStyle/>
          <a:p>
            <a:r>
              <a:rPr lang="en-GB" dirty="0"/>
              <a:t>Conclusion</a:t>
            </a:r>
          </a:p>
        </p:txBody>
      </p:sp>
      <p:sp>
        <p:nvSpPr>
          <p:cNvPr id="3" name="Content Placeholder 2">
            <a:extLst>
              <a:ext uri="{FF2B5EF4-FFF2-40B4-BE49-F238E27FC236}">
                <a16:creationId xmlns:a16="http://schemas.microsoft.com/office/drawing/2014/main" id="{BF1352D7-3E43-47EC-BC42-30410513A73D}"/>
              </a:ext>
            </a:extLst>
          </p:cNvPr>
          <p:cNvSpPr>
            <a:spLocks noGrp="1"/>
          </p:cNvSpPr>
          <p:nvPr>
            <p:ph idx="1"/>
          </p:nvPr>
        </p:nvSpPr>
        <p:spPr>
          <a:xfrm>
            <a:off x="623516" y="1340768"/>
            <a:ext cx="8124948" cy="4752528"/>
          </a:xfrm>
        </p:spPr>
        <p:txBody>
          <a:bodyPr>
            <a:normAutofit/>
          </a:bodyPr>
          <a:lstStyle/>
          <a:p>
            <a:r>
              <a:rPr lang="en-GB" sz="2800" dirty="0"/>
              <a:t>All three traits we find huge enrichment of top signals at core genes within the primary pathways that regulate these traits. </a:t>
            </a:r>
          </a:p>
          <a:p>
            <a:r>
              <a:rPr lang="en-GB" sz="2800" dirty="0"/>
              <a:t>But these core pathways only explain modest fractions of the heritability, and most heritability is due to a polygenic background of ~10^4 variants. </a:t>
            </a:r>
          </a:p>
          <a:p>
            <a:r>
              <a:rPr lang="en-GB" sz="2800" dirty="0"/>
              <a:t>Supports ‘</a:t>
            </a:r>
            <a:r>
              <a:rPr lang="en-GB" sz="2800" dirty="0" err="1"/>
              <a:t>Omnigenic</a:t>
            </a:r>
            <a:r>
              <a:rPr lang="en-GB" sz="2800" dirty="0"/>
              <a:t>’ model for common complex diseases</a:t>
            </a:r>
          </a:p>
        </p:txBody>
      </p:sp>
      <p:sp>
        <p:nvSpPr>
          <p:cNvPr id="4" name="Slide Number Placeholder 3">
            <a:extLst>
              <a:ext uri="{FF2B5EF4-FFF2-40B4-BE49-F238E27FC236}">
                <a16:creationId xmlns:a16="http://schemas.microsoft.com/office/drawing/2014/main" id="{A9D49E27-8D26-4C0C-8DA8-7F6B834774F7}"/>
              </a:ext>
            </a:extLst>
          </p:cNvPr>
          <p:cNvSpPr>
            <a:spLocks noGrp="1"/>
          </p:cNvSpPr>
          <p:nvPr>
            <p:ph type="sldNum" sz="quarter" idx="12"/>
          </p:nvPr>
        </p:nvSpPr>
        <p:spPr/>
        <p:txBody>
          <a:bodyPr/>
          <a:lstStyle/>
          <a:p>
            <a:fld id="{01186F5E-C15D-4D77-835E-44B16F21F441}" type="slidenum">
              <a:rPr lang="en-GB" smtClean="0"/>
              <a:t>16</a:t>
            </a:fld>
            <a:endParaRPr lang="en-GB"/>
          </a:p>
        </p:txBody>
      </p:sp>
    </p:spTree>
    <p:extLst>
      <p:ext uri="{BB962C8B-B14F-4D97-AF65-F5344CB8AC3E}">
        <p14:creationId xmlns:p14="http://schemas.microsoft.com/office/powerpoint/2010/main" val="1452415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8999</TotalTime>
  <Words>1170</Words>
  <Application>Microsoft Office PowerPoint</Application>
  <PresentationFormat>On-screen Show (4:3)</PresentationFormat>
  <Paragraphs>99</Paragraphs>
  <Slides>16</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Calibri Light</vt:lpstr>
      <vt:lpstr>Gill Sans MT</vt:lpstr>
      <vt:lpstr>Verdana</vt:lpstr>
      <vt:lpstr>Wingdings 2</vt:lpstr>
      <vt:lpstr>Solstice</vt:lpstr>
      <vt:lpstr>Office Theme</vt:lpstr>
      <vt:lpstr>GWAS of three molecular traits highlights core genes and pathways alongside a highly polygenic background</vt:lpstr>
      <vt:lpstr>PowerPoint Presentation</vt:lpstr>
      <vt:lpstr>PowerPoint Presentation</vt:lpstr>
      <vt:lpstr>PowerPoint Presentation</vt:lpstr>
      <vt:lpstr>Urate GWAS</vt:lpstr>
      <vt:lpstr>PowerPoint Presentation</vt:lpstr>
      <vt:lpstr>PowerPoint Presentation</vt:lpstr>
      <vt:lpstr>IGF-1 GWAS</vt:lpstr>
      <vt:lpstr>PowerPoint Presentation</vt:lpstr>
      <vt:lpstr>IGF-1 pathway</vt:lpstr>
      <vt:lpstr>PowerPoint Presentation</vt:lpstr>
      <vt:lpstr>PowerPoint Presentation</vt:lpstr>
      <vt:lpstr>PowerPoint Presentation</vt:lpstr>
      <vt:lpstr>Omnigenic model</vt:lpstr>
      <vt:lpstr>PowerPoint Presentation</vt:lpstr>
      <vt:lpstr>Conclusion</vt:lpstr>
    </vt:vector>
  </TitlesOfParts>
  <Company>University of Leicester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 large set of rare complete human knockouts</dc:title>
  <dc:creator>ame26</dc:creator>
  <cp:lastModifiedBy>Mesut Erzurumluoglu</cp:lastModifiedBy>
  <cp:revision>441</cp:revision>
  <cp:lastPrinted>2017-08-21T09:16:10Z</cp:lastPrinted>
  <dcterms:created xsi:type="dcterms:W3CDTF">2016-01-18T11:52:31Z</dcterms:created>
  <dcterms:modified xsi:type="dcterms:W3CDTF">2020-05-13T22:23:40Z</dcterms:modified>
</cp:coreProperties>
</file>