
<file path=[Content_Types].xml><?xml version="1.0" encoding="utf-8"?>
<Types xmlns="http://schemas.openxmlformats.org/package/2006/content-types">
  <Default Extension="GIF" ContentType="image/gif"/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4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media/image31.jpg" ContentType="image/png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708" r:id="rId4"/>
    <p:sldMasterId id="2147483711" r:id="rId5"/>
  </p:sldMasterIdLst>
  <p:notesMasterIdLst>
    <p:notesMasterId r:id="rId61"/>
  </p:notesMasterIdLst>
  <p:handoutMasterIdLst>
    <p:handoutMasterId r:id="rId62"/>
  </p:handoutMasterIdLst>
  <p:sldIdLst>
    <p:sldId id="399" r:id="rId6"/>
    <p:sldId id="381" r:id="rId7"/>
    <p:sldId id="395" r:id="rId8"/>
    <p:sldId id="366" r:id="rId9"/>
    <p:sldId id="404" r:id="rId10"/>
    <p:sldId id="425" r:id="rId11"/>
    <p:sldId id="379" r:id="rId12"/>
    <p:sldId id="443" r:id="rId13"/>
    <p:sldId id="444" r:id="rId14"/>
    <p:sldId id="396" r:id="rId15"/>
    <p:sldId id="423" r:id="rId16"/>
    <p:sldId id="424" r:id="rId17"/>
    <p:sldId id="403" r:id="rId18"/>
    <p:sldId id="352" r:id="rId19"/>
    <p:sldId id="335" r:id="rId20"/>
    <p:sldId id="402" r:id="rId21"/>
    <p:sldId id="383" r:id="rId22"/>
    <p:sldId id="353" r:id="rId23"/>
    <p:sldId id="384" r:id="rId24"/>
    <p:sldId id="427" r:id="rId25"/>
    <p:sldId id="428" r:id="rId26"/>
    <p:sldId id="429" r:id="rId27"/>
    <p:sldId id="430" r:id="rId28"/>
    <p:sldId id="431" r:id="rId29"/>
    <p:sldId id="426" r:id="rId30"/>
    <p:sldId id="387" r:id="rId31"/>
    <p:sldId id="380" r:id="rId32"/>
    <p:sldId id="363" r:id="rId33"/>
    <p:sldId id="442" r:id="rId34"/>
    <p:sldId id="432" r:id="rId35"/>
    <p:sldId id="433" r:id="rId36"/>
    <p:sldId id="434" r:id="rId37"/>
    <p:sldId id="435" r:id="rId38"/>
    <p:sldId id="436" r:id="rId39"/>
    <p:sldId id="437" r:id="rId40"/>
    <p:sldId id="438" r:id="rId41"/>
    <p:sldId id="439" r:id="rId42"/>
    <p:sldId id="440" r:id="rId43"/>
    <p:sldId id="441" r:id="rId44"/>
    <p:sldId id="422" r:id="rId45"/>
    <p:sldId id="341" r:id="rId46"/>
    <p:sldId id="347" r:id="rId47"/>
    <p:sldId id="354" r:id="rId48"/>
    <p:sldId id="337" r:id="rId49"/>
    <p:sldId id="378" r:id="rId50"/>
    <p:sldId id="370" r:id="rId51"/>
    <p:sldId id="355" r:id="rId52"/>
    <p:sldId id="357" r:id="rId53"/>
    <p:sldId id="371" r:id="rId54"/>
    <p:sldId id="369" r:id="rId55"/>
    <p:sldId id="421" r:id="rId56"/>
    <p:sldId id="386" r:id="rId57"/>
    <p:sldId id="377" r:id="rId58"/>
    <p:sldId id="400" r:id="rId59"/>
    <p:sldId id="445" r:id="rId60"/>
  </p:sldIdLst>
  <p:sldSz cx="9144000" cy="6858000" type="screen4x3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08" autoAdjust="0"/>
    <p:restoredTop sz="85804" autoAdjust="0"/>
  </p:normalViewPr>
  <p:slideViewPr>
    <p:cSldViewPr>
      <p:cViewPr varScale="1">
        <p:scale>
          <a:sx n="73" d="100"/>
          <a:sy n="73" d="100"/>
        </p:scale>
        <p:origin x="1752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63" Type="http://schemas.openxmlformats.org/officeDocument/2006/relationships/presProps" Target="presProps.xml"/><Relationship Id="rId7" Type="http://schemas.openxmlformats.org/officeDocument/2006/relationships/slide" Target="slides/slide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66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viewProps" Target="viewProps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E8FA8A-F6A3-4740-BCE0-8FB5F4E33CE1}" type="datetimeFigureOut">
              <a:rPr lang="en-GB" smtClean="0"/>
              <a:t>08/03/2021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8EDEF7-91F7-4FED-A636-8E7E69DC9E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84849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AFB071-72D1-4D76-8900-274C34AC0796}" type="datetimeFigureOut">
              <a:rPr lang="en-GB" smtClean="0"/>
              <a:t>08/03/2021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0652D5-8338-4265-8041-4291B87F99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0133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0652D5-8338-4265-8041-4291B87F99DA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50716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0652D5-8338-4265-8041-4291B87F99DA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81525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0652D5-8338-4265-8041-4291B87F99DA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83261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0652D5-8338-4265-8041-4291B87F99DA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47328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/>
              <a:t>’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0652D5-8338-4265-8041-4291B87F99DA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05052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0652D5-8338-4265-8041-4291B87F99DA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54047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0652D5-8338-4265-8041-4291B87F99DA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07851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0652D5-8338-4265-8041-4291B87F99DA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78260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0652D5-8338-4265-8041-4291B87F99DA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532962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0652D5-8338-4265-8041-4291B87F99DA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222210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A720C9-2FEF-4BD2-90FA-8616AEACC82E}" type="slidenum">
              <a:rPr lang="en-GB" smtClean="0">
                <a:solidFill>
                  <a:prstClr val="black"/>
                </a:solidFill>
              </a:rPr>
              <a:pPr/>
              <a:t>11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83675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0652D5-8338-4265-8041-4291B87F99DA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21368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0652D5-8338-4265-8041-4291B87F99DA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924285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A720C9-2FEF-4BD2-90FA-8616AEACC82E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915515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A720C9-2FEF-4BD2-90FA-8616AEACC82E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453462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0652D5-8338-4265-8041-4291B87F99DA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914040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lvl="1" indent="0">
              <a:lnSpc>
                <a:spcPct val="107000"/>
              </a:lnSpc>
              <a:spcAft>
                <a:spcPts val="800"/>
              </a:spcAft>
              <a:buFont typeface="+mj-lt"/>
              <a:buNone/>
              <a:tabLst>
                <a:tab pos="914400" algn="l"/>
              </a:tabLst>
            </a:pPr>
            <a:endParaRPr lang="tr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A720C9-2FEF-4BD2-90FA-8616AEACC82E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6250903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E8E0D65-95A9-4475-A3E5-038E672FBA87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A720C9-2FEF-4BD2-90FA-8616AEACC82E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8016166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0652D5-8338-4265-8041-4291B87F99DA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0644466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0652D5-8338-4265-8041-4291B87F99DA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261047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0652D5-8338-4265-8041-4291B87F99DA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42094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0652D5-8338-4265-8041-4291B87F99DA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161173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0652D5-8338-4265-8041-4291B87F99DA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486582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0652D5-8338-4265-8041-4291B87F99DA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243579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A720C9-2FEF-4BD2-90FA-8616AEACC82E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330334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0652D5-8338-4265-8041-4291B87F99DA}" type="slidenum">
              <a:rPr lang="en-GB" smtClean="0"/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073793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0652D5-8338-4265-8041-4291B87F99DA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173320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0652D5-8338-4265-8041-4291B87F99DA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544127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0652D5-8338-4265-8041-4291B87F99DA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370805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0652D5-8338-4265-8041-4291B87F99DA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899369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0652D5-8338-4265-8041-4291B87F99DA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6166358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0652D5-8338-4265-8041-4291B87F99DA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4044024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0652D5-8338-4265-8041-4291B87F99DA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26933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0652D5-8338-4265-8041-4291B87F99DA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591149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0652D5-8338-4265-8041-4291B87F99DA}" type="slidenum">
              <a:rPr lang="en-GB" smtClean="0"/>
              <a:t>38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812121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0652D5-8338-4265-8041-4291B87F99DA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3829391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0652D5-8338-4265-8041-4291B87F99DA}" type="slidenum">
              <a:rPr lang="en-GB" smtClean="0"/>
              <a:t>40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467338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A720C9-2FEF-4BD2-90FA-8616AEACC82E}" type="slidenum">
              <a:rPr lang="en-GB" smtClean="0"/>
              <a:t>41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388546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A720C9-2FEF-4BD2-90FA-8616AEACC82E}" type="slidenum">
              <a:rPr lang="en-GB" smtClean="0"/>
              <a:t>42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283988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0652D5-8338-4265-8041-4291B87F99DA}" type="slidenum">
              <a:rPr lang="en-GB" smtClean="0"/>
              <a:t>43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723323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0652D5-8338-4265-8041-4291B87F99DA}" type="slidenum">
              <a:rPr lang="en-GB" smtClean="0"/>
              <a:t>44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8024197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0652D5-8338-4265-8041-4291B87F99DA}" type="slidenum">
              <a:rPr lang="en-GB" smtClean="0"/>
              <a:t>45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867920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tr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0652D5-8338-4265-8041-4291B87F99DA}" type="slidenum">
              <a:rPr lang="en-GB" smtClean="0"/>
              <a:t>46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7285445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A720C9-2FEF-4BD2-90FA-8616AEACC82E}" type="slidenum">
              <a:rPr lang="en-GB" smtClean="0">
                <a:solidFill>
                  <a:prstClr val="black"/>
                </a:solidFill>
              </a:rPr>
              <a:pPr/>
              <a:t>47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4534628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0652D5-8338-4265-8041-4291B87F99DA}" type="slidenum">
              <a:rPr lang="en-GB" smtClean="0"/>
              <a:t>48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007696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0652D5-8338-4265-8041-4291B87F99DA}" type="slidenum">
              <a:rPr lang="en-GB" smtClean="0"/>
              <a:t>49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6546120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0652D5-8338-4265-8041-4291B87F99DA}" type="slidenum">
              <a:rPr lang="en-GB" smtClean="0"/>
              <a:t>50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9146563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0652D5-8338-4265-8041-4291B87F99DA}" type="slidenum">
              <a:rPr lang="en-GB" smtClean="0"/>
              <a:t>51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6108867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0652D5-8338-4265-8041-4291B87F99DA}" type="slidenum">
              <a:rPr lang="en-GB" smtClean="0"/>
              <a:t>52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0412554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0652D5-8338-4265-8041-4291B87F99DA}" type="slidenum">
              <a:rPr lang="en-GB" smtClean="0"/>
              <a:t>53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6863389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0652D5-8338-4265-8041-4291B87F99DA}" type="slidenum">
              <a:rPr lang="en-GB" smtClean="0"/>
              <a:t>55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64638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A9C89-7D9B-41DC-8D5F-8AF050043E52}" type="datetimeFigureOut">
              <a:rPr lang="en-GB" smtClean="0"/>
              <a:t>08/03/2021</a:t>
            </a:fld>
            <a:endParaRPr lang="en-GB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12C06-9EAA-4DAE-88A2-17FFA52A0966}" type="slidenum">
              <a:rPr lang="en-GB" smtClean="0"/>
              <a:t>‹#›</a:t>
            </a:fld>
            <a:endParaRPr lang="en-GB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A9C89-7D9B-41DC-8D5F-8AF050043E52}" type="datetimeFigureOut">
              <a:rPr lang="en-GB" smtClean="0"/>
              <a:t>08/03/2021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12C06-9EAA-4DAE-88A2-17FFA52A096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A9C89-7D9B-41DC-8D5F-8AF050043E52}" type="datetimeFigureOut">
              <a:rPr lang="en-GB" smtClean="0"/>
              <a:t>08/03/2021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12C06-9EAA-4DAE-88A2-17FFA52A0966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A9C89-7D9B-41DC-8D5F-8AF050043E52}" type="datetimeFigureOut">
              <a:rPr lang="en-GB" smtClean="0"/>
              <a:t>08/03/2021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12C06-9EAA-4DAE-88A2-17FFA52A096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A9C89-7D9B-41DC-8D5F-8AF050043E52}" type="datetimeFigureOut">
              <a:rPr lang="en-GB" smtClean="0"/>
              <a:t>08/03/2021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12C06-9EAA-4DAE-88A2-17FFA52A096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A9C89-7D9B-41DC-8D5F-8AF050043E52}" type="datetimeFigureOut">
              <a:rPr lang="en-GB" smtClean="0"/>
              <a:t>08/03/2021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12C06-9EAA-4DAE-88A2-17FFA52A096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A9C89-7D9B-41DC-8D5F-8AF050043E52}" type="datetimeFigureOut">
              <a:rPr lang="en-GB" smtClean="0"/>
              <a:t>08/03/2021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12C06-9EAA-4DAE-88A2-17FFA52A0966}" type="slidenum">
              <a:rPr lang="en-GB" smtClean="0"/>
              <a:t>‹#›</a:t>
            </a:fld>
            <a:endParaRPr lang="en-GB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A9C89-7D9B-41DC-8D5F-8AF050043E52}" type="datetimeFigureOut">
              <a:rPr lang="en-GB" smtClean="0"/>
              <a:t>08/03/2021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12C06-9EAA-4DAE-88A2-17FFA52A096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A9C89-7D9B-41DC-8D5F-8AF050043E52}" type="datetimeFigureOut">
              <a:rPr lang="en-GB" smtClean="0"/>
              <a:t>08/03/2021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12C06-9EAA-4DAE-88A2-17FFA52A0966}" type="slidenum">
              <a:rPr lang="en-GB" smtClean="0"/>
              <a:t>‹#›</a:t>
            </a:fld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A9C89-7D9B-41DC-8D5F-8AF050043E52}" type="datetimeFigureOut">
              <a:rPr lang="en-GB" smtClean="0"/>
              <a:t>08/03/2021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12C06-9EAA-4DAE-88A2-17FFA52A096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A9C89-7D9B-41DC-8D5F-8AF050043E52}" type="datetimeFigureOut">
              <a:rPr lang="en-GB" smtClean="0"/>
              <a:t>08/03/2021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12C06-9EAA-4DAE-88A2-17FFA52A096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898402-0508-4603-9982-061A6CA1BC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77435D3-18BB-4730-8D0C-B4E3896D81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066B7F-9AA3-4A9D-B771-3A72B9C993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A9C89-7D9B-41DC-8D5F-8AF050043E52}" type="datetimeFigureOut">
              <a:rPr lang="en-GB" smtClean="0"/>
              <a:t>08/03/2021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DE84A1-2685-4B73-8517-B459234713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485431-3C37-4023-A5CD-74C0D00B34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12C06-9EAA-4DAE-88A2-17FFA52A09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34969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4825F5-D6FE-4CC7-8EEA-877829DBD7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E6F6DB-0BF1-44CC-845D-6130B6862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B6492A-EE7C-4DC3-B01A-FB63DED430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A9C89-7D9B-41DC-8D5F-8AF050043E52}" type="datetimeFigureOut">
              <a:rPr lang="en-GB" smtClean="0"/>
              <a:t>08/03/2021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1DE10C-13FA-4C74-9B69-6CFD279498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134728-A2A8-400F-AEC3-3A54DA91C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12C06-9EAA-4DAE-88A2-17FFA52A09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95509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D759AF-4105-4AC7-9CA1-D151FDEA86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F34EE2-B19B-4536-89D9-471D1BD663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AB8044-327B-4FB8-B46E-8A20D15A46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A9C89-7D9B-41DC-8D5F-8AF050043E52}" type="datetimeFigureOut">
              <a:rPr lang="en-GB" smtClean="0"/>
              <a:t>08/03/2021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8186FF-145F-420E-AFE9-ADBFEEE28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FF496-658A-45AC-ABE0-3493932DBD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12C06-9EAA-4DAE-88A2-17FFA52A09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25214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EB0FDB-BCFB-4FDD-8D5A-2B43F94F77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D8E8C3-C4EF-4234-81F2-3F2E00F436D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EC6A3BF-6435-4FAB-89E9-68925B087D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9A9EE8-1F50-4793-9403-51E3F500D4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A9C89-7D9B-41DC-8D5F-8AF050043E52}" type="datetimeFigureOut">
              <a:rPr lang="en-GB" smtClean="0"/>
              <a:t>08/03/2021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B5A83F-EE14-4B9B-B23F-DEBEC2477E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3241DF-8058-4B96-947B-B869359E73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12C06-9EAA-4DAE-88A2-17FFA52A09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98199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9D4BDE-F38A-4901-AC22-B6FAD0396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62ABF7-3ACE-4F5D-9115-2F15F75EBD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8BFDCA3-7772-4FFC-A788-645012F4DF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228A5EF-C1F0-459D-A791-56D62D2C537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77916C7-6E6D-4C1E-A62A-58CA4B04747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5C065C8-E75C-4138-8093-3CA063F3ED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A9C89-7D9B-41DC-8D5F-8AF050043E52}" type="datetimeFigureOut">
              <a:rPr lang="en-GB" smtClean="0"/>
              <a:t>08/03/2021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3705BF7-E3A1-4A77-9161-0D80F49912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6E83C45-CF68-48D9-9030-E31551724B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12C06-9EAA-4DAE-88A2-17FFA52A09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713291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019818-9AB4-44DA-8C0A-9EABBA4EFE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9A7CE5A-9F31-472E-B6E9-444FC9D81F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A9C89-7D9B-41DC-8D5F-8AF050043E52}" type="datetimeFigureOut">
              <a:rPr lang="en-GB" smtClean="0"/>
              <a:t>08/03/2021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BD870B-18D7-400A-8B47-2BDC3EA1DE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DCED56-269D-4F54-8D12-2906837DFF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12C06-9EAA-4DAE-88A2-17FFA52A09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166634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BC185BB-7624-4233-BB1B-1D70560FF5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A9C89-7D9B-41DC-8D5F-8AF050043E52}" type="datetimeFigureOut">
              <a:rPr lang="en-GB" smtClean="0"/>
              <a:t>08/03/2021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84B28D2-D876-4293-A103-4FF358C8D3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58294B-4C52-4834-8342-CAC1061CC1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12C06-9EAA-4DAE-88A2-17FFA52A09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57088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49EF97-5B39-471F-BD01-0CEE125092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6C3321-D983-4497-B065-49202C8CC1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1CD18A-F2F6-43A2-92CF-7FC9793F29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FD90BA-17C3-4699-8C89-1174DF0880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A9C89-7D9B-41DC-8D5F-8AF050043E52}" type="datetimeFigureOut">
              <a:rPr lang="en-GB" smtClean="0"/>
              <a:t>08/03/2021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1CAF34-D654-437B-B954-11498B8C53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5A3F69-32B4-4C46-9000-BE9A316468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12C06-9EAA-4DAE-88A2-17FFA52A09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624541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8426F7-253A-4B27-A110-0CB630F223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A509CB9-3886-4CFE-A998-1B024F45E6D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F86BBE-0FC3-4ED2-8EB8-F3C4FE5261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739112-F8AC-4735-80D5-6F8E2595EF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A9C89-7D9B-41DC-8D5F-8AF050043E52}" type="datetimeFigureOut">
              <a:rPr lang="en-GB" smtClean="0"/>
              <a:t>08/03/2021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A9F018-DECA-465D-AB52-238F017C36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C9DF28-F445-43E7-84B3-5399B558AF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12C06-9EAA-4DAE-88A2-17FFA52A09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264578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3630D5-585C-44A6-8410-7EC0A43FF7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9D94CA8-4C5A-4126-94EA-607FF155F5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E18493-9D55-4DBD-AD08-708B0A9EC0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A9C89-7D9B-41DC-8D5F-8AF050043E52}" type="datetimeFigureOut">
              <a:rPr lang="en-GB" smtClean="0"/>
              <a:t>08/03/2021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1001B9-DC2C-4F07-BEEA-E8B9ABED74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2C580F-56FF-4964-AC1C-4673946026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12C06-9EAA-4DAE-88A2-17FFA52A09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292083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1F54D31-8540-43E8-8D4A-CE2F9777F47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F499672-31A0-4606-B766-7C7B7A9EDF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2C9C83-1CAD-4963-8356-00C8C9C0D8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A9C89-7D9B-41DC-8D5F-8AF050043E52}" type="datetimeFigureOut">
              <a:rPr lang="en-GB" smtClean="0"/>
              <a:t>08/03/2021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773122-01FD-4241-A600-424928A281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ECBE81-7321-4DB9-98AD-9ABBAFF33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12C06-9EAA-4DAE-88A2-17FFA52A09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975085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A9C89-7D9B-41DC-8D5F-8AF050043E52}" type="datetimeFigureOut">
              <a:rPr lang="en-GB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08/03/2021</a:t>
            </a:fld>
            <a:endParaRPr lang="en-GB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12C06-9EAA-4DAE-88A2-17FFA52A0966}" type="slidenum">
              <a:rPr lang="en-GB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en-GB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7841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A9C89-7D9B-41DC-8D5F-8AF050043E52}" type="datetimeFigureOut">
              <a:rPr lang="en-GB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08/03/2021</a:t>
            </a:fld>
            <a:endParaRPr lang="en-GB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12C06-9EAA-4DAE-88A2-17FFA52A0966}" type="slidenum">
              <a:rPr lang="en-GB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en-GB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332763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A9C89-7D9B-41DC-8D5F-8AF050043E52}" type="datetimeFigureOut">
              <a:rPr lang="en-GB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08/03/2021</a:t>
            </a:fld>
            <a:endParaRPr lang="en-GB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12C06-9EAA-4DAE-88A2-17FFA52A0966}" type="slidenum">
              <a:rPr lang="en-GB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en-GB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810573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A9C89-7D9B-41DC-8D5F-8AF050043E52}" type="datetimeFigureOut">
              <a:rPr lang="en-GB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08/03/2021</a:t>
            </a:fld>
            <a:endParaRPr lang="en-GB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12C06-9EAA-4DAE-88A2-17FFA52A0966}" type="slidenum">
              <a:rPr lang="en-GB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en-GB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708737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A9C89-7D9B-41DC-8D5F-8AF050043E52}" type="datetimeFigureOut">
              <a:rPr lang="en-GB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08/03/2021</a:t>
            </a:fld>
            <a:endParaRPr lang="en-GB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12C06-9EAA-4DAE-88A2-17FFA52A0966}" type="slidenum">
              <a:rPr lang="en-GB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en-GB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542495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A9C89-7D9B-41DC-8D5F-8AF050043E52}" type="datetimeFigureOut">
              <a:rPr lang="en-GB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08/03/2021</a:t>
            </a:fld>
            <a:endParaRPr lang="en-GB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12C06-9EAA-4DAE-88A2-17FFA52A0966}" type="slidenum">
              <a:rPr lang="en-GB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en-GB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203550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A9C89-7D9B-41DC-8D5F-8AF050043E52}" type="datetimeFigureOut">
              <a:rPr lang="en-GB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08/03/2021</a:t>
            </a:fld>
            <a:endParaRPr lang="en-GB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12C06-9EAA-4DAE-88A2-17FFA52A0966}" type="slidenum">
              <a:rPr lang="en-GB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en-GB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535612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A9C89-7D9B-41DC-8D5F-8AF050043E52}" type="datetimeFigureOut">
              <a:rPr lang="en-GB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08/03/2021</a:t>
            </a:fld>
            <a:endParaRPr lang="en-GB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12C06-9EAA-4DAE-88A2-17FFA52A0966}" type="slidenum">
              <a:rPr lang="en-GB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en-GB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84164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A9C89-7D9B-41DC-8D5F-8AF050043E52}" type="datetimeFigureOut">
              <a:rPr lang="en-GB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08/03/2021</a:t>
            </a:fld>
            <a:endParaRPr lang="en-GB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12C06-9EAA-4DAE-88A2-17FFA52A0966}" type="slidenum">
              <a:rPr lang="en-GB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en-GB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indent="-283464">
              <a:lnSpc>
                <a:spcPts val="3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/>
              <a:buNone/>
            </a:pPr>
            <a:endParaRPr lang="en-US" sz="3200">
              <a:solidFill>
                <a:prstClr val="black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4380813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A9C89-7D9B-41DC-8D5F-8AF050043E52}" type="datetimeFigureOut">
              <a:rPr lang="en-GB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08/03/2021</a:t>
            </a:fld>
            <a:endParaRPr lang="en-GB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12C06-9EAA-4DAE-88A2-17FFA52A0966}" type="slidenum">
              <a:rPr lang="en-GB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en-GB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405240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A9C89-7D9B-41DC-8D5F-8AF050043E52}" type="datetimeFigureOut">
              <a:rPr lang="en-GB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08/03/2021</a:t>
            </a:fld>
            <a:endParaRPr lang="en-GB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12C06-9EAA-4DAE-88A2-17FFA52A0966}" type="slidenum">
              <a:rPr lang="en-GB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en-GB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673797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7149F893-6A3B-4B28-8682-F4BAD45F83D0}" type="datetimeFigureOut">
              <a:rPr lang="en-US"/>
              <a:pPr>
                <a:defRPr/>
              </a:pPr>
              <a:t>3/8/2021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E7214847-4CA5-4831-9ED3-08B4550142A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470499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D2ABF0-AD88-44F6-846C-62F82646A657}" type="datetime1">
              <a:rPr lang="en-GB" smtClean="0"/>
              <a:t>08/03/2021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86F5E-C15D-4D77-835E-44B16F21F4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125456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485E9-2C0A-4755-96AD-6BCA92C1980D}" type="datetime1">
              <a:rPr lang="en-GB" smtClean="0"/>
              <a:t>08/03/2021</a:t>
            </a:fld>
            <a:endParaRPr lang="en-GB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86F5E-C15D-4D77-835E-44B16F21F441}" type="slidenum">
              <a:rPr lang="en-GB" smtClean="0"/>
              <a:t>‹#›</a:t>
            </a:fld>
            <a:endParaRPr lang="en-GB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54480787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D2ABF0-AD88-44F6-846C-62F82646A657}" type="datetime1">
              <a:rPr lang="en-GB" smtClean="0"/>
              <a:t>08/03/2021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86F5E-C15D-4D77-835E-44B16F21F4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975664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B14DF-11AC-4733-A6E3-560E61560214}" type="datetime1">
              <a:rPr lang="en-GB" smtClean="0"/>
              <a:t>08/03/2021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86F5E-C15D-4D77-835E-44B16F21F441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414046547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F778F-2E7D-45EF-A301-C66A3E55C3D5}" type="datetime1">
              <a:rPr lang="en-GB" smtClean="0"/>
              <a:t>08/03/2021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86F5E-C15D-4D77-835E-44B16F21F4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846005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1FC5B-DB33-47A2-BE07-9A24F1009DA4}" type="datetime1">
              <a:rPr lang="en-GB" smtClean="0"/>
              <a:t>08/03/2021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86F5E-C15D-4D77-835E-44B16F21F4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095045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C6F68-2FE9-426D-A76A-8641EC0C817C}" type="datetime1">
              <a:rPr lang="en-GB" smtClean="0"/>
              <a:t>08/03/2021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86F5E-C15D-4D77-835E-44B16F21F4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324779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B2424D-53E7-4CCD-BC54-CFEE13945724}" type="datetime1">
              <a:rPr lang="en-GB" smtClean="0"/>
              <a:t>08/03/2021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86F5E-C15D-4D77-835E-44B16F21F441}" type="slidenum">
              <a:rPr lang="en-GB" smtClean="0"/>
              <a:t>‹#›</a:t>
            </a:fld>
            <a:endParaRPr lang="en-GB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83778904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A5455-7286-490F-9D3A-9C4CBD407FDF}" type="datetime1">
              <a:rPr lang="en-GB" smtClean="0"/>
              <a:t>08/03/2021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86F5E-C15D-4D77-835E-44B16F21F4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757166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F1CD56-A60A-44C0-93B5-9591B23CCA6B}" type="datetime1">
              <a:rPr lang="en-GB" smtClean="0"/>
              <a:t>08/03/2021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86F5E-C15D-4D77-835E-44B16F21F441}" type="slidenum">
              <a:rPr lang="en-GB" smtClean="0"/>
              <a:t>‹#›</a:t>
            </a:fld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1493316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291D5-66C6-46F7-B2E0-578CDB428898}" type="datetime1">
              <a:rPr lang="en-GB" smtClean="0"/>
              <a:t>08/03/2021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86F5E-C15D-4D77-835E-44B16F21F4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878044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457CF-716D-4A11-A9B3-19720E0269A2}" type="datetime1">
              <a:rPr lang="en-GB" smtClean="0"/>
              <a:t>08/03/2021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86F5E-C15D-4D77-835E-44B16F21F4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08696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008A9C89-7D9B-41DC-8D5F-8AF050043E52}" type="datetimeFigureOut">
              <a:rPr lang="en-GB" smtClean="0"/>
              <a:t>08/03/2021</a:t>
            </a:fld>
            <a:endParaRPr lang="en-GB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GB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43D12C06-9EAA-4DAE-88A2-17FFA52A0966}" type="slidenum">
              <a:rPr lang="en-GB" smtClean="0"/>
              <a:t>‹#›</a:t>
            </a:fld>
            <a:endParaRPr lang="en-GB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60D9A88-8066-46E5-99C0-1426BA15EA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F9EBB0-6E0E-45A6-89D8-94D8D88A7F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B549CA-26AC-4A1F-83D0-B8DA705E32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8A9C89-7D9B-41DC-8D5F-8AF050043E52}" type="datetimeFigureOut">
              <a:rPr lang="en-GB" smtClean="0"/>
              <a:t>08/03/2021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EE6503-1317-4E6F-8EDD-1E4B42D2FE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225052-ABA4-40BE-89A0-FD1DA1CB82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D12C06-9EAA-4DAE-88A2-17FFA52A09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45136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008A9C89-7D9B-41DC-8D5F-8AF050043E52}" type="datetimeFigureOut">
              <a:rPr lang="en-GB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08/03/2021</a:t>
            </a:fld>
            <a:endParaRPr lang="en-GB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GB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43D12C06-9EAA-4DAE-88A2-17FFA52A0966}" type="slidenum">
              <a:rPr lang="en-GB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en-GB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30195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fld id="{951D2505-BFB1-485A-82D9-8112DD58DCE2}" type="datetimeFigureOut">
              <a:rPr lang="en-US"/>
              <a:pPr>
                <a:defRPr/>
              </a:pPr>
              <a:t>3/8/2021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fld id="{39C993AC-CDAA-4C95-AAF4-A0B0A108FF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8721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9344B4E-7490-4FEF-9818-432D32ED8F5F}" type="datetime1">
              <a:rPr lang="en-GB" smtClean="0"/>
              <a:t>08/03/2021</a:t>
            </a:fld>
            <a:endParaRPr lang="en-GB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GB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01186F5E-C15D-4D77-835E-44B16F21F441}" type="slidenum">
              <a:rPr lang="en-GB" smtClean="0"/>
              <a:t>‹#›</a:t>
            </a:fld>
            <a:endParaRPr lang="en-GB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750802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12" Type="http://schemas.openxmlformats.org/officeDocument/2006/relationships/image" Target="../media/image1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11" Type="http://schemas.openxmlformats.org/officeDocument/2006/relationships/image" Target="../media/image18.jpeg"/><Relationship Id="rId5" Type="http://schemas.openxmlformats.org/officeDocument/2006/relationships/image" Target="../media/image12.jpe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f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f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32.jpg"/><Relationship Id="rId4" Type="http://schemas.openxmlformats.org/officeDocument/2006/relationships/image" Target="../media/image31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3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jpg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jpg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GIF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4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4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4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4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4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79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hyperlink" Target="https://mesuturkey.wordpress.com/2019/08/23/ingilterede-akademik-kariyer-icin-tavsiyeler/" TargetMode="External"/><Relationship Id="rId7" Type="http://schemas.openxmlformats.org/officeDocument/2006/relationships/hyperlink" Target="https://www.tylervigen.com/spurious-correlations" TargetMode="External"/><Relationship Id="rId2" Type="http://schemas.openxmlformats.org/officeDocument/2006/relationships/hyperlink" Target="https://mesuturkey.wordpress.com/2018/12/15/post-gwas-analyses/" TargetMode="External"/><Relationship Id="rId1" Type="http://schemas.openxmlformats.org/officeDocument/2006/relationships/slideLayout" Target="../slideLayouts/slideLayout24.xml"/><Relationship Id="rId6" Type="http://schemas.openxmlformats.org/officeDocument/2006/relationships/hyperlink" Target="https://rpsychologist.com/pvalue/" TargetMode="External"/><Relationship Id="rId5" Type="http://schemas.openxmlformats.org/officeDocument/2006/relationships/hyperlink" Target="https://www.coursera.org/specializations/biostatistics-public-health" TargetMode="External"/><Relationship Id="rId4" Type="http://schemas.openxmlformats.org/officeDocument/2006/relationships/hyperlink" Target="https://www.coursera.org/" TargetMode="Externa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62C329-701C-4187-8982-7AB18CA745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08" y="-99392"/>
            <a:ext cx="7498080" cy="1143000"/>
          </a:xfrm>
        </p:spPr>
        <p:txBody>
          <a:bodyPr/>
          <a:lstStyle/>
          <a:p>
            <a:r>
              <a:rPr lang="en-GB" dirty="0"/>
              <a:t>Genetik </a:t>
            </a:r>
            <a:r>
              <a:rPr lang="en-GB" dirty="0" err="1"/>
              <a:t>Epidemiyolojiye</a:t>
            </a:r>
            <a:r>
              <a:rPr lang="en-GB" dirty="0"/>
              <a:t> </a:t>
            </a:r>
            <a:r>
              <a:rPr lang="en-GB" dirty="0" err="1"/>
              <a:t>Giriş</a:t>
            </a:r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900B83F-F40C-4429-95E2-F865F7FF5B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8" name="Picture 7" descr="Diagram&#10;&#10;Description automatically generated">
            <a:extLst>
              <a:ext uri="{FF2B5EF4-FFF2-40B4-BE49-F238E27FC236}">
                <a16:creationId xmlns:a16="http://schemas.microsoft.com/office/drawing/2014/main" id="{4428EB49-5802-481F-B08B-652A5729BC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1387" y="836712"/>
            <a:ext cx="7527077" cy="565510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B4894A2-5BAF-4067-BB31-1BE52AA1D8EC}"/>
              </a:ext>
            </a:extLst>
          </p:cNvPr>
          <p:cNvSpPr txBox="1"/>
          <p:nvPr/>
        </p:nvSpPr>
        <p:spPr>
          <a:xfrm>
            <a:off x="2856247" y="6426512"/>
            <a:ext cx="67563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TBBA </a:t>
            </a:r>
            <a:r>
              <a:rPr lang="en-GB" dirty="0" err="1"/>
              <a:t>sunumu</a:t>
            </a:r>
            <a:r>
              <a:rPr lang="en-GB" dirty="0"/>
              <a:t> (08/03/21): Mesut </a:t>
            </a:r>
            <a:r>
              <a:rPr lang="en-GB" dirty="0" err="1"/>
              <a:t>Erzurumluo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ğ</a:t>
            </a:r>
            <a:r>
              <a:rPr lang="en-GB" dirty="0" err="1"/>
              <a:t>lu</a:t>
            </a:r>
            <a:r>
              <a:rPr lang="en-GB" dirty="0"/>
              <a:t> ve Mine </a:t>
            </a:r>
            <a:r>
              <a:rPr lang="en-GB" dirty="0" err="1"/>
              <a:t>Köprülü</a:t>
            </a:r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28878F2-8B51-434B-B9F8-E84A86CD1D5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169" y="5888305"/>
            <a:ext cx="420758" cy="276999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3B6B800-0967-43C2-943A-83C19406848B}"/>
              </a:ext>
            </a:extLst>
          </p:cNvPr>
          <p:cNvSpPr/>
          <p:nvPr/>
        </p:nvSpPr>
        <p:spPr>
          <a:xfrm>
            <a:off x="-17099" y="6176337"/>
            <a:ext cx="113271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dirty="0"/>
              <a:t>@mesuturkiye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80435CA-22C4-415E-A82D-ADB11421E3EC}"/>
              </a:ext>
            </a:extLst>
          </p:cNvPr>
          <p:cNvSpPr/>
          <p:nvPr/>
        </p:nvSpPr>
        <p:spPr>
          <a:xfrm>
            <a:off x="-36512" y="6392361"/>
            <a:ext cx="122413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dirty="0"/>
              <a:t>@KopruluMine</a:t>
            </a:r>
          </a:p>
        </p:txBody>
      </p:sp>
    </p:spTree>
    <p:extLst>
      <p:ext uri="{BB962C8B-B14F-4D97-AF65-F5344CB8AC3E}">
        <p14:creationId xmlns:p14="http://schemas.microsoft.com/office/powerpoint/2010/main" val="1650473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1FB38-672D-4FA0-BC02-BE3241FA47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Ön</a:t>
            </a:r>
            <a:r>
              <a:rPr lang="en-GB" dirty="0"/>
              <a:t> </a:t>
            </a:r>
            <a:r>
              <a:rPr lang="en-GB" dirty="0" err="1"/>
              <a:t>soru</a:t>
            </a:r>
            <a:r>
              <a:rPr lang="tr-TR"/>
              <a:t>lar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151C66-CA9B-4127-86A9-82493D90A8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İ</a:t>
            </a:r>
            <a:r>
              <a:rPr lang="en-GB" dirty="0" err="1"/>
              <a:t>ngilizce</a:t>
            </a:r>
            <a:r>
              <a:rPr lang="en-GB" dirty="0"/>
              <a:t> </a:t>
            </a:r>
            <a:r>
              <a:rPr lang="en-GB" dirty="0" err="1"/>
              <a:t>seviyeniz</a:t>
            </a:r>
            <a:r>
              <a:rPr lang="en-GB" dirty="0"/>
              <a:t>?</a:t>
            </a:r>
          </a:p>
          <a:p>
            <a:pPr lvl="1"/>
            <a:r>
              <a:rPr lang="tr-TR" dirty="0"/>
              <a:t>İ</a:t>
            </a:r>
            <a:r>
              <a:rPr lang="en-GB" dirty="0" err="1"/>
              <a:t>ngilizce</a:t>
            </a:r>
            <a:r>
              <a:rPr lang="en-GB" dirty="0"/>
              <a:t> </a:t>
            </a:r>
            <a:r>
              <a:rPr lang="en-GB" dirty="0" err="1"/>
              <a:t>bir</a:t>
            </a:r>
            <a:r>
              <a:rPr lang="en-GB" dirty="0"/>
              <a:t> </a:t>
            </a:r>
            <a:r>
              <a:rPr lang="en-GB" dirty="0" err="1"/>
              <a:t>makale</a:t>
            </a:r>
            <a:r>
              <a:rPr lang="en-GB" dirty="0"/>
              <a:t> </a:t>
            </a:r>
            <a:r>
              <a:rPr lang="en-GB" dirty="0" err="1"/>
              <a:t>okuyunca</a:t>
            </a:r>
            <a:r>
              <a:rPr lang="en-GB" dirty="0"/>
              <a:t> </a:t>
            </a:r>
            <a:r>
              <a:rPr lang="en-GB" dirty="0" err="1"/>
              <a:t>anl</a:t>
            </a:r>
            <a:r>
              <a:rPr lang="tr-TR" dirty="0"/>
              <a:t>ı</a:t>
            </a:r>
            <a:r>
              <a:rPr lang="en-GB" dirty="0" err="1"/>
              <a:t>yor</a:t>
            </a:r>
            <a:r>
              <a:rPr lang="en-GB" dirty="0"/>
              <a:t> </a:t>
            </a:r>
            <a:r>
              <a:rPr lang="en-GB" dirty="0" err="1"/>
              <a:t>musunuz</a:t>
            </a:r>
            <a:r>
              <a:rPr lang="en-GB" dirty="0"/>
              <a:t>?</a:t>
            </a:r>
          </a:p>
          <a:p>
            <a:r>
              <a:rPr lang="en-GB" dirty="0"/>
              <a:t>Genetik </a:t>
            </a:r>
            <a:r>
              <a:rPr lang="en-GB" dirty="0" err="1"/>
              <a:t>veya</a:t>
            </a:r>
            <a:r>
              <a:rPr lang="en-GB" dirty="0"/>
              <a:t> </a:t>
            </a:r>
            <a:r>
              <a:rPr lang="en-GB" dirty="0" err="1"/>
              <a:t>Epidemiyoloji</a:t>
            </a:r>
            <a:r>
              <a:rPr lang="en-GB" dirty="0"/>
              <a:t> </a:t>
            </a:r>
            <a:r>
              <a:rPr lang="en-GB" dirty="0" err="1"/>
              <a:t>alan</a:t>
            </a:r>
            <a:r>
              <a:rPr lang="tr-TR" dirty="0"/>
              <a:t>ı</a:t>
            </a:r>
            <a:r>
              <a:rPr lang="en-GB" dirty="0" err="1"/>
              <a:t>nda</a:t>
            </a:r>
            <a:r>
              <a:rPr lang="en-GB" dirty="0"/>
              <a:t> </a:t>
            </a:r>
            <a:r>
              <a:rPr lang="en-GB" dirty="0" err="1"/>
              <a:t>makaleniz</a:t>
            </a:r>
            <a:r>
              <a:rPr lang="en-GB" dirty="0"/>
              <a:t> var m</a:t>
            </a:r>
            <a:r>
              <a:rPr lang="tr-TR" dirty="0"/>
              <a:t>ı</a:t>
            </a:r>
            <a:r>
              <a:rPr lang="en-GB" dirty="0"/>
              <a:t>?</a:t>
            </a:r>
          </a:p>
          <a:p>
            <a:pPr lvl="1"/>
            <a:r>
              <a:rPr lang="tr-TR" dirty="0"/>
              <a:t>İ</a:t>
            </a:r>
            <a:r>
              <a:rPr lang="en-GB" dirty="0" err="1"/>
              <a:t>nsan</a:t>
            </a:r>
            <a:r>
              <a:rPr lang="en-GB" dirty="0"/>
              <a:t> </a:t>
            </a:r>
            <a:r>
              <a:rPr lang="en-GB" dirty="0" err="1"/>
              <a:t>geneti</a:t>
            </a:r>
            <a:r>
              <a:rPr lang="tr-TR" dirty="0"/>
              <a:t>ğ</a:t>
            </a:r>
            <a:r>
              <a:rPr lang="en-GB" dirty="0" err="1"/>
              <a:t>i</a:t>
            </a:r>
            <a:endParaRPr lang="en-GB" dirty="0"/>
          </a:p>
          <a:p>
            <a:pPr lvl="1"/>
            <a:r>
              <a:rPr lang="en-GB" dirty="0" err="1"/>
              <a:t>Medikal</a:t>
            </a:r>
            <a:r>
              <a:rPr lang="en-GB" dirty="0"/>
              <a:t> </a:t>
            </a:r>
            <a:r>
              <a:rPr lang="en-GB" dirty="0" err="1"/>
              <a:t>ya</a:t>
            </a:r>
            <a:r>
              <a:rPr lang="en-GB" dirty="0"/>
              <a:t> da </a:t>
            </a:r>
            <a:r>
              <a:rPr lang="en-GB" dirty="0" err="1"/>
              <a:t>biyo-istatistik</a:t>
            </a:r>
            <a:endParaRPr lang="en-GB" dirty="0"/>
          </a:p>
          <a:p>
            <a:pPr lvl="1"/>
            <a:r>
              <a:rPr lang="en-GB" dirty="0" err="1"/>
              <a:t>Epidemiyoloji</a:t>
            </a:r>
            <a:endParaRPr lang="en-GB" dirty="0"/>
          </a:p>
          <a:p>
            <a:pPr lvl="1"/>
            <a:r>
              <a:rPr lang="en-GB" dirty="0"/>
              <a:t>Veri </a:t>
            </a:r>
            <a:r>
              <a:rPr lang="en-GB" dirty="0" err="1"/>
              <a:t>bilimi</a:t>
            </a:r>
            <a:r>
              <a:rPr lang="en-GB" dirty="0"/>
              <a:t>/</a:t>
            </a:r>
            <a:r>
              <a:rPr lang="en-GB" dirty="0" err="1"/>
              <a:t>yaz</a:t>
            </a:r>
            <a:r>
              <a:rPr lang="tr-TR" dirty="0"/>
              <a:t>ı</a:t>
            </a:r>
            <a:r>
              <a:rPr lang="en-GB" dirty="0"/>
              <a:t>l</a:t>
            </a:r>
            <a:r>
              <a:rPr lang="tr-TR" dirty="0"/>
              <a:t>ı</a:t>
            </a:r>
            <a:r>
              <a:rPr lang="en-GB" dirty="0"/>
              <a:t>m </a:t>
            </a:r>
            <a:r>
              <a:rPr lang="en-GB" dirty="0" err="1"/>
              <a:t>dili</a:t>
            </a:r>
            <a:r>
              <a:rPr lang="en-GB" dirty="0"/>
              <a:t>/</a:t>
            </a:r>
            <a:r>
              <a:rPr lang="en-GB" dirty="0" err="1"/>
              <a:t>biyoenformatik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151951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C38750-44EF-4C48-88A0-76E7A8EEAF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616" y="0"/>
            <a:ext cx="7498080" cy="1143000"/>
          </a:xfrm>
        </p:spPr>
        <p:txBody>
          <a:bodyPr/>
          <a:lstStyle/>
          <a:p>
            <a:r>
              <a:rPr lang="en-GB" dirty="0"/>
              <a:t>I</a:t>
            </a:r>
            <a:r>
              <a:rPr lang="tr-TR" dirty="0"/>
              <a:t>ç</a:t>
            </a:r>
            <a:r>
              <a:rPr lang="en-GB" dirty="0" err="1"/>
              <a:t>erik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58F4CD-1CAF-4A4D-B024-0533A5EE82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03648" y="980728"/>
            <a:ext cx="7498080" cy="6021288"/>
          </a:xfrm>
        </p:spPr>
        <p:txBody>
          <a:bodyPr>
            <a:normAutofit fontScale="92500" lnSpcReduction="10000"/>
          </a:bodyPr>
          <a:lstStyle/>
          <a:p>
            <a:r>
              <a:rPr lang="en-GB" dirty="0"/>
              <a:t>Mesut ve Mine </a:t>
            </a:r>
            <a:r>
              <a:rPr lang="en-GB" dirty="0" err="1"/>
              <a:t>biyografi</a:t>
            </a:r>
            <a:endParaRPr lang="en-GB" dirty="0"/>
          </a:p>
          <a:p>
            <a:r>
              <a:rPr lang="en-GB" dirty="0"/>
              <a:t>Ders 1 - </a:t>
            </a:r>
            <a:r>
              <a:rPr lang="en-GB" dirty="0" err="1"/>
              <a:t>Giriş</a:t>
            </a:r>
            <a:endParaRPr lang="en-GB" dirty="0"/>
          </a:p>
          <a:p>
            <a:pPr lvl="1"/>
            <a:r>
              <a:rPr lang="en-GB" dirty="0"/>
              <a:t>‘B</a:t>
            </a:r>
            <a:r>
              <a:rPr lang="tr-TR" dirty="0"/>
              <a:t>ü</a:t>
            </a:r>
            <a:r>
              <a:rPr lang="en-GB" dirty="0"/>
              <a:t>y</a:t>
            </a:r>
            <a:r>
              <a:rPr lang="tr-TR" dirty="0"/>
              <a:t>ü</a:t>
            </a:r>
            <a:r>
              <a:rPr lang="en-GB" dirty="0"/>
              <a:t>k </a:t>
            </a:r>
            <a:r>
              <a:rPr lang="en-GB" dirty="0" err="1"/>
              <a:t>resim’de</a:t>
            </a:r>
            <a:r>
              <a:rPr lang="en-GB" dirty="0"/>
              <a:t> Genetik </a:t>
            </a:r>
            <a:r>
              <a:rPr lang="en-GB" dirty="0" err="1"/>
              <a:t>Epidemiyolojinin</a:t>
            </a:r>
            <a:r>
              <a:rPr lang="en-GB" dirty="0"/>
              <a:t> </a:t>
            </a:r>
            <a:r>
              <a:rPr lang="en-GB" dirty="0" err="1"/>
              <a:t>yeri</a:t>
            </a:r>
            <a:endParaRPr lang="en-GB" dirty="0"/>
          </a:p>
          <a:p>
            <a:pPr lvl="1"/>
            <a:r>
              <a:rPr lang="en-GB" dirty="0" err="1"/>
              <a:t>Temel</a:t>
            </a:r>
            <a:r>
              <a:rPr lang="en-GB" dirty="0"/>
              <a:t> </a:t>
            </a:r>
            <a:r>
              <a:rPr lang="en-GB" dirty="0" err="1"/>
              <a:t>kavramlar</a:t>
            </a:r>
            <a:r>
              <a:rPr lang="en-GB" dirty="0"/>
              <a:t>: </a:t>
            </a:r>
            <a:r>
              <a:rPr lang="en-GB" dirty="0" err="1"/>
              <a:t>Epidemiyoloji</a:t>
            </a:r>
            <a:r>
              <a:rPr lang="en-GB" dirty="0"/>
              <a:t> + </a:t>
            </a:r>
            <a:r>
              <a:rPr lang="en-GB" dirty="0" err="1"/>
              <a:t>Genetik</a:t>
            </a:r>
            <a:endParaRPr lang="en-GB" dirty="0"/>
          </a:p>
          <a:p>
            <a:pPr lvl="1"/>
            <a:r>
              <a:rPr lang="en-GB" dirty="0"/>
              <a:t>“</a:t>
            </a:r>
            <a:r>
              <a:rPr lang="en-GB" dirty="0" err="1"/>
              <a:t>Epidemiyolog</a:t>
            </a:r>
            <a:r>
              <a:rPr lang="en-GB" dirty="0"/>
              <a:t> </a:t>
            </a:r>
            <a:r>
              <a:rPr lang="en-GB" dirty="0" err="1"/>
              <a:t>gibi</a:t>
            </a:r>
            <a:r>
              <a:rPr lang="en-GB" dirty="0"/>
              <a:t>” </a:t>
            </a:r>
            <a:r>
              <a:rPr lang="en-GB" dirty="0" err="1"/>
              <a:t>düşünme</a:t>
            </a:r>
            <a:endParaRPr lang="en-GB" dirty="0"/>
          </a:p>
          <a:p>
            <a:pPr lvl="1"/>
            <a:r>
              <a:rPr lang="en-GB" dirty="0" err="1"/>
              <a:t>Mendeliyen</a:t>
            </a:r>
            <a:r>
              <a:rPr lang="en-GB" dirty="0"/>
              <a:t> (Mendelian) </a:t>
            </a:r>
            <a:r>
              <a:rPr lang="en-GB" dirty="0" err="1"/>
              <a:t>Hastalıklar</a:t>
            </a:r>
            <a:endParaRPr lang="en-GB" dirty="0"/>
          </a:p>
          <a:p>
            <a:pPr lvl="1"/>
            <a:r>
              <a:rPr lang="en-GB" dirty="0" err="1"/>
              <a:t>Multifaktöriyel</a:t>
            </a:r>
            <a:r>
              <a:rPr lang="en-GB" dirty="0"/>
              <a:t> </a:t>
            </a:r>
            <a:r>
              <a:rPr lang="en-GB" dirty="0" err="1"/>
              <a:t>Kalıtımlı</a:t>
            </a:r>
            <a:r>
              <a:rPr lang="en-GB" dirty="0"/>
              <a:t> </a:t>
            </a:r>
            <a:r>
              <a:rPr lang="en-GB" dirty="0" err="1"/>
              <a:t>Hastalıklar</a:t>
            </a:r>
            <a:endParaRPr lang="en-GB" dirty="0"/>
          </a:p>
          <a:p>
            <a:r>
              <a:rPr lang="en-GB" dirty="0"/>
              <a:t>Ders 2 - </a:t>
            </a:r>
            <a:r>
              <a:rPr lang="en-GB" dirty="0" err="1"/>
              <a:t>Analiz</a:t>
            </a:r>
            <a:endParaRPr lang="en-GB" dirty="0"/>
          </a:p>
          <a:p>
            <a:pPr lvl="1"/>
            <a:r>
              <a:rPr lang="en-GB" dirty="0" err="1"/>
              <a:t>Mendeliyen</a:t>
            </a:r>
            <a:r>
              <a:rPr lang="en-GB" dirty="0"/>
              <a:t> </a:t>
            </a:r>
            <a:r>
              <a:rPr lang="en-GB" dirty="0" err="1"/>
              <a:t>Hastalıkların</a:t>
            </a:r>
            <a:r>
              <a:rPr lang="en-GB" dirty="0"/>
              <a:t> </a:t>
            </a:r>
            <a:r>
              <a:rPr lang="en-GB" dirty="0" err="1"/>
              <a:t>analizi</a:t>
            </a:r>
            <a:endParaRPr lang="en-GB" dirty="0"/>
          </a:p>
          <a:p>
            <a:pPr lvl="1"/>
            <a:r>
              <a:rPr lang="en-GB" dirty="0" err="1"/>
              <a:t>Multifaktöriyel</a:t>
            </a:r>
            <a:r>
              <a:rPr lang="en-GB" dirty="0"/>
              <a:t> </a:t>
            </a:r>
            <a:r>
              <a:rPr lang="en-GB" dirty="0" err="1"/>
              <a:t>Kalıtımlı</a:t>
            </a:r>
            <a:r>
              <a:rPr lang="en-GB" dirty="0"/>
              <a:t> </a:t>
            </a:r>
            <a:r>
              <a:rPr lang="en-GB" dirty="0" err="1"/>
              <a:t>Hastalıkların</a:t>
            </a:r>
            <a:r>
              <a:rPr lang="en-GB" dirty="0"/>
              <a:t> </a:t>
            </a:r>
            <a:r>
              <a:rPr lang="en-GB" dirty="0" err="1"/>
              <a:t>analizi</a:t>
            </a:r>
            <a:endParaRPr lang="en-GB" dirty="0"/>
          </a:p>
          <a:p>
            <a:pPr lvl="2"/>
            <a:r>
              <a:rPr lang="en-GB" dirty="0" err="1"/>
              <a:t>Korelasyon</a:t>
            </a:r>
            <a:r>
              <a:rPr lang="en-GB" dirty="0"/>
              <a:t>, </a:t>
            </a:r>
            <a:r>
              <a:rPr lang="en-GB" dirty="0" err="1"/>
              <a:t>mekanizma</a:t>
            </a:r>
            <a:r>
              <a:rPr lang="en-GB" dirty="0"/>
              <a:t> ve </a:t>
            </a:r>
            <a:r>
              <a:rPr lang="en-GB" dirty="0" err="1"/>
              <a:t>kozalite</a:t>
            </a:r>
            <a:r>
              <a:rPr lang="en-GB" dirty="0"/>
              <a:t> (</a:t>
            </a:r>
            <a:r>
              <a:rPr lang="en-GB" dirty="0" err="1"/>
              <a:t>sebep-sonuç</a:t>
            </a:r>
            <a:r>
              <a:rPr lang="en-GB" dirty="0"/>
              <a:t> </a:t>
            </a:r>
            <a:r>
              <a:rPr lang="en-GB" dirty="0" err="1"/>
              <a:t>ilişkisi</a:t>
            </a:r>
            <a:r>
              <a:rPr lang="en-GB" dirty="0"/>
              <a:t>)</a:t>
            </a:r>
          </a:p>
          <a:p>
            <a:r>
              <a:rPr lang="en-GB" dirty="0" err="1"/>
              <a:t>Özet</a:t>
            </a:r>
            <a:r>
              <a:rPr lang="en-GB" dirty="0"/>
              <a:t> ve </a:t>
            </a:r>
            <a:r>
              <a:rPr lang="en-GB" dirty="0" err="1"/>
              <a:t>Tavsiyeler</a:t>
            </a:r>
            <a:endParaRPr lang="en-GB" dirty="0"/>
          </a:p>
          <a:p>
            <a:r>
              <a:rPr lang="en-GB" dirty="0"/>
              <a:t>S</a:t>
            </a:r>
            <a:r>
              <a:rPr lang="tr-TR" dirty="0"/>
              <a:t>ı</a:t>
            </a:r>
            <a:r>
              <a:rPr lang="en-GB" dirty="0"/>
              <a:t>nav</a:t>
            </a:r>
          </a:p>
        </p:txBody>
      </p:sp>
    </p:spTree>
    <p:extLst>
      <p:ext uri="{BB962C8B-B14F-4D97-AF65-F5344CB8AC3E}">
        <p14:creationId xmlns:p14="http://schemas.microsoft.com/office/powerpoint/2010/main" val="9921133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616" y="-88794"/>
            <a:ext cx="7498080" cy="1143000"/>
          </a:xfrm>
        </p:spPr>
        <p:txBody>
          <a:bodyPr/>
          <a:lstStyle/>
          <a:p>
            <a:r>
              <a:rPr lang="en-GB" dirty="0"/>
              <a:t>Mesut </a:t>
            </a:r>
            <a:r>
              <a:rPr lang="en-GB" dirty="0" err="1"/>
              <a:t>Erzurumluo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ğ</a:t>
            </a:r>
            <a:r>
              <a:rPr lang="en-GB" dirty="0" err="1"/>
              <a:t>lu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5616" y="1004664"/>
            <a:ext cx="6567772" cy="5196354"/>
          </a:xfrm>
        </p:spPr>
        <p:txBody>
          <a:bodyPr>
            <a:normAutofit lnSpcReduction="10000"/>
          </a:bodyPr>
          <a:lstStyle/>
          <a:p>
            <a:r>
              <a:rPr lang="en-GB" sz="2500" dirty="0" err="1"/>
              <a:t>Ankara’da</a:t>
            </a:r>
            <a:r>
              <a:rPr lang="en-GB" sz="2500" dirty="0"/>
              <a:t> </a:t>
            </a:r>
            <a:r>
              <a:rPr lang="en-GB" sz="2500" dirty="0" err="1"/>
              <a:t>do</a:t>
            </a:r>
            <a:r>
              <a:rPr lang="en-GB" sz="2500" dirty="0" err="1">
                <a:latin typeface="Calibri" panose="020F0502020204030204" pitchFamily="34" charset="0"/>
                <a:cs typeface="Calibri" panose="020F0502020204030204" pitchFamily="34" charset="0"/>
              </a:rPr>
              <a:t>ğ</a:t>
            </a:r>
            <a:r>
              <a:rPr lang="en-GB" sz="2500" dirty="0" err="1"/>
              <a:t>dum</a:t>
            </a:r>
            <a:r>
              <a:rPr lang="en-GB" sz="2500" dirty="0"/>
              <a:t> </a:t>
            </a:r>
            <a:r>
              <a:rPr lang="en-GB" sz="2500" dirty="0" err="1"/>
              <a:t>fakat</a:t>
            </a:r>
            <a:r>
              <a:rPr lang="en-GB" sz="2500" dirty="0"/>
              <a:t> </a:t>
            </a:r>
            <a:r>
              <a:rPr lang="en-GB" sz="2500" dirty="0" err="1"/>
              <a:t>hayatımın</a:t>
            </a:r>
            <a:r>
              <a:rPr lang="en-GB" sz="2500" dirty="0"/>
              <a:t> </a:t>
            </a:r>
            <a:r>
              <a:rPr lang="en-GB" sz="2500" dirty="0" err="1"/>
              <a:t>büyük</a:t>
            </a:r>
            <a:r>
              <a:rPr lang="en-GB" sz="2500" dirty="0"/>
              <a:t> </a:t>
            </a:r>
            <a:r>
              <a:rPr lang="en-GB" sz="2500" dirty="0" err="1"/>
              <a:t>ço</a:t>
            </a:r>
            <a:r>
              <a:rPr lang="en-GB" sz="2500" dirty="0" err="1">
                <a:latin typeface="Calibri" panose="020F0502020204030204" pitchFamily="34" charset="0"/>
                <a:cs typeface="Calibri" panose="020F0502020204030204" pitchFamily="34" charset="0"/>
              </a:rPr>
              <a:t>ğ</a:t>
            </a:r>
            <a:r>
              <a:rPr lang="en-GB" sz="2500" dirty="0" err="1"/>
              <a:t>unlu</a:t>
            </a:r>
            <a:r>
              <a:rPr lang="en-GB" sz="2500" dirty="0" err="1">
                <a:latin typeface="Calibri" panose="020F0502020204030204" pitchFamily="34" charset="0"/>
                <a:cs typeface="Calibri" panose="020F0502020204030204" pitchFamily="34" charset="0"/>
              </a:rPr>
              <a:t>ğ</a:t>
            </a:r>
            <a:r>
              <a:rPr lang="en-GB" sz="2500" dirty="0" err="1"/>
              <a:t>u</a:t>
            </a:r>
            <a:r>
              <a:rPr lang="en-GB" sz="2500" dirty="0"/>
              <a:t> </a:t>
            </a:r>
            <a:r>
              <a:rPr lang="tr-TR" sz="2500" dirty="0"/>
              <a:t>İ</a:t>
            </a:r>
            <a:r>
              <a:rPr lang="en-GB" sz="2500" dirty="0" err="1"/>
              <a:t>ngiltere’de</a:t>
            </a:r>
            <a:r>
              <a:rPr lang="en-GB" sz="2500" dirty="0"/>
              <a:t> </a:t>
            </a:r>
            <a:r>
              <a:rPr lang="en-GB" sz="2500" dirty="0" err="1"/>
              <a:t>geçti</a:t>
            </a:r>
            <a:endParaRPr lang="en-GB" sz="2500" dirty="0"/>
          </a:p>
          <a:p>
            <a:r>
              <a:rPr lang="tr-TR" sz="2900" dirty="0"/>
              <a:t>Lisans</a:t>
            </a:r>
            <a:r>
              <a:rPr lang="en-GB" sz="2900" dirty="0"/>
              <a:t> ’11</a:t>
            </a:r>
            <a:r>
              <a:rPr lang="tr-TR" sz="2900" dirty="0"/>
              <a:t> </a:t>
            </a:r>
            <a:r>
              <a:rPr lang="en-GB" sz="2900" dirty="0"/>
              <a:t>Bi</a:t>
            </a:r>
            <a:r>
              <a:rPr lang="tr-TR" sz="2900" dirty="0"/>
              <a:t>yolojik Bilimler</a:t>
            </a:r>
            <a:r>
              <a:rPr lang="en-GB" sz="2900" dirty="0"/>
              <a:t> (</a:t>
            </a:r>
            <a:r>
              <a:rPr lang="en-GB" sz="2900" dirty="0" err="1"/>
              <a:t>Geneti</a:t>
            </a:r>
            <a:r>
              <a:rPr lang="tr-TR" sz="2900" dirty="0"/>
              <a:t>k</a:t>
            </a:r>
            <a:r>
              <a:rPr lang="en-GB" sz="2900" dirty="0"/>
              <a:t>)</a:t>
            </a:r>
          </a:p>
          <a:p>
            <a:endParaRPr lang="en-GB" sz="1000" dirty="0"/>
          </a:p>
          <a:p>
            <a:r>
              <a:rPr lang="en-GB" sz="3000" dirty="0"/>
              <a:t>PhD ’15 </a:t>
            </a:r>
            <a:r>
              <a:rPr lang="en-GB" sz="3000" dirty="0" err="1"/>
              <a:t>Geneti</a:t>
            </a:r>
            <a:r>
              <a:rPr lang="tr-TR" sz="3000" dirty="0"/>
              <a:t>k</a:t>
            </a:r>
            <a:r>
              <a:rPr lang="en-GB" sz="3000" dirty="0"/>
              <a:t> </a:t>
            </a:r>
            <a:r>
              <a:rPr lang="en-GB" sz="3000" dirty="0" err="1"/>
              <a:t>Epidemi</a:t>
            </a:r>
            <a:r>
              <a:rPr lang="tr-TR" sz="3000" dirty="0"/>
              <a:t>y</a:t>
            </a:r>
            <a:r>
              <a:rPr lang="en-GB" sz="3000" dirty="0" err="1"/>
              <a:t>olo</a:t>
            </a:r>
            <a:r>
              <a:rPr lang="tr-TR" sz="3000" dirty="0"/>
              <a:t>ji</a:t>
            </a:r>
            <a:endParaRPr lang="en-GB" sz="3000" dirty="0"/>
          </a:p>
          <a:p>
            <a:endParaRPr lang="en-GB" sz="1000" dirty="0"/>
          </a:p>
          <a:p>
            <a:r>
              <a:rPr lang="en-GB" dirty="0" err="1"/>
              <a:t>Araştırma</a:t>
            </a:r>
            <a:r>
              <a:rPr lang="en-GB" dirty="0"/>
              <a:t> </a:t>
            </a:r>
            <a:r>
              <a:rPr lang="en-GB" dirty="0" err="1"/>
              <a:t>Görevlisi</a:t>
            </a:r>
            <a:r>
              <a:rPr lang="en-GB" dirty="0"/>
              <a:t> </a:t>
            </a:r>
          </a:p>
          <a:p>
            <a:pPr marL="82296" indent="0">
              <a:buNone/>
            </a:pPr>
            <a:r>
              <a:rPr lang="en-GB" sz="2600" dirty="0"/>
              <a:t>   (</a:t>
            </a:r>
            <a:r>
              <a:rPr lang="en-GB" sz="2600" dirty="0" err="1"/>
              <a:t>Kasım</a:t>
            </a:r>
            <a:r>
              <a:rPr lang="en-GB" sz="2600" dirty="0"/>
              <a:t> 15-Ocak 19)</a:t>
            </a:r>
          </a:p>
          <a:p>
            <a:pPr lvl="1"/>
            <a:r>
              <a:rPr lang="en-GB" sz="2400" dirty="0" err="1"/>
              <a:t>Akci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ğ</a:t>
            </a:r>
            <a:r>
              <a:rPr lang="en-GB" sz="2400" dirty="0" err="1"/>
              <a:t>er</a:t>
            </a:r>
            <a:r>
              <a:rPr lang="en-GB" sz="2400" dirty="0"/>
              <a:t> </a:t>
            </a:r>
            <a:r>
              <a:rPr lang="en-GB" sz="2400" dirty="0" err="1"/>
              <a:t>fonksiyonu</a:t>
            </a:r>
            <a:r>
              <a:rPr lang="en-GB" sz="2400" dirty="0"/>
              <a:t>/KOAH</a:t>
            </a:r>
          </a:p>
          <a:p>
            <a:pPr lvl="1"/>
            <a:r>
              <a:rPr lang="en-GB" sz="2400" dirty="0" err="1"/>
              <a:t>Sigara</a:t>
            </a:r>
            <a:r>
              <a:rPr lang="en-GB" sz="2400" dirty="0"/>
              <a:t> </a:t>
            </a:r>
            <a:r>
              <a:rPr lang="en-GB" sz="2400" dirty="0" err="1"/>
              <a:t>ba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ğ</a:t>
            </a:r>
            <a:r>
              <a:rPr lang="en-GB" sz="2400" dirty="0" err="1"/>
              <a:t>ımlılı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ğ</a:t>
            </a:r>
            <a:r>
              <a:rPr lang="en-GB" sz="2400" dirty="0" err="1"/>
              <a:t>ı</a:t>
            </a:r>
            <a:endParaRPr lang="en-GB" sz="2400" dirty="0"/>
          </a:p>
          <a:p>
            <a:r>
              <a:rPr lang="en-GB" sz="2800" dirty="0" err="1"/>
              <a:t>Uzm</a:t>
            </a:r>
            <a:r>
              <a:rPr lang="en-GB" sz="2800" dirty="0"/>
              <a:t>. </a:t>
            </a:r>
            <a:r>
              <a:rPr lang="en-GB" sz="2800" dirty="0" err="1"/>
              <a:t>Araştırma</a:t>
            </a:r>
            <a:r>
              <a:rPr lang="en-GB" sz="2800" dirty="0"/>
              <a:t> </a:t>
            </a:r>
            <a:r>
              <a:rPr lang="en-GB" sz="2800" dirty="0" err="1"/>
              <a:t>Görevlisi</a:t>
            </a:r>
            <a:endParaRPr lang="en-GB" sz="2800" dirty="0"/>
          </a:p>
          <a:p>
            <a:pPr lvl="1"/>
            <a:r>
              <a:rPr lang="en-GB" sz="2400" dirty="0"/>
              <a:t>Tip-2 </a:t>
            </a:r>
            <a:r>
              <a:rPr lang="en-GB" sz="2400" dirty="0" err="1"/>
              <a:t>diyabet</a:t>
            </a:r>
            <a:endParaRPr lang="en-GB" sz="2400" dirty="0"/>
          </a:p>
          <a:p>
            <a:pPr lvl="1"/>
            <a:r>
              <a:rPr lang="en-GB" sz="2400" dirty="0" err="1"/>
              <a:t>Obezite</a:t>
            </a:r>
            <a:endParaRPr lang="en-GB" sz="2400" dirty="0"/>
          </a:p>
          <a:p>
            <a:pPr marL="82296" indent="0">
              <a:buNone/>
            </a:pPr>
            <a:endParaRPr lang="en-GB" sz="2800" dirty="0"/>
          </a:p>
          <a:p>
            <a:pPr marL="82296" indent="0">
              <a:buNone/>
            </a:pPr>
            <a:endParaRPr lang="en-GB" sz="2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D0BF814-506F-4651-A2E2-863DBAD12FD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8240" y="6422177"/>
            <a:ext cx="487908" cy="32120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186A333-3068-4222-9599-9162DA6C3541}"/>
              </a:ext>
            </a:extLst>
          </p:cNvPr>
          <p:cNvSpPr/>
          <p:nvPr/>
        </p:nvSpPr>
        <p:spPr>
          <a:xfrm>
            <a:off x="1656184" y="6381328"/>
            <a:ext cx="3779912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700" dirty="0"/>
              <a:t>@</a:t>
            </a:r>
            <a:r>
              <a:rPr lang="en-GB" sz="1700" dirty="0" err="1"/>
              <a:t>mesuturkiye</a:t>
            </a:r>
            <a:endParaRPr lang="en-GB" sz="17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6042" y="6335497"/>
            <a:ext cx="407886" cy="407886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186A333-3068-4222-9599-9162DA6C3541}"/>
              </a:ext>
            </a:extLst>
          </p:cNvPr>
          <p:cNvSpPr/>
          <p:nvPr/>
        </p:nvSpPr>
        <p:spPr>
          <a:xfrm>
            <a:off x="3903476" y="6381328"/>
            <a:ext cx="3779912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700" dirty="0"/>
              <a:t>bit.ly/</a:t>
            </a:r>
            <a:r>
              <a:rPr lang="en-GB" sz="1700" dirty="0" err="1"/>
              <a:t>mesutblog</a:t>
            </a:r>
            <a:endParaRPr lang="en-GB" sz="17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6879" y="3284984"/>
            <a:ext cx="805952" cy="100811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360"/>
          <a:stretch/>
        </p:blipFill>
        <p:spPr>
          <a:xfrm>
            <a:off x="6524320" y="2538481"/>
            <a:ext cx="847889" cy="864096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391"/>
          <a:stretch/>
        </p:blipFill>
        <p:spPr>
          <a:xfrm>
            <a:off x="7531346" y="1556792"/>
            <a:ext cx="847889" cy="930062"/>
          </a:xfrm>
          <a:prstGeom prst="rect">
            <a:avLst/>
          </a:prstGeom>
        </p:spPr>
      </p:pic>
      <p:pic>
        <p:nvPicPr>
          <p:cNvPr id="14" name="Content Placeholder 4" descr="A person with a beard&#10;&#10;Description automatically generated with low confidence">
            <a:extLst>
              <a:ext uri="{FF2B5EF4-FFF2-40B4-BE49-F238E27FC236}">
                <a16:creationId xmlns:a16="http://schemas.microsoft.com/office/drawing/2014/main" id="{82AB9297-4532-4957-BF54-F5159827318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4102" y="4149080"/>
            <a:ext cx="2073830" cy="259228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62371E9-3203-4C29-9E68-58C82B3FD6AD}"/>
              </a:ext>
            </a:extLst>
          </p:cNvPr>
          <p:cNvSpPr txBox="1"/>
          <p:nvPr/>
        </p:nvSpPr>
        <p:spPr>
          <a:xfrm>
            <a:off x="5076056" y="4246349"/>
            <a:ext cx="144016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500" dirty="0"/>
              <a:t>University of Leicester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EB445B3-34DE-4CD4-AA11-39B64EA8CD5C}"/>
              </a:ext>
            </a:extLst>
          </p:cNvPr>
          <p:cNvSpPr txBox="1"/>
          <p:nvPr/>
        </p:nvSpPr>
        <p:spPr>
          <a:xfrm>
            <a:off x="7236296" y="2441269"/>
            <a:ext cx="144016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500" dirty="0"/>
              <a:t>University of Leicester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B65B9CC-EBDA-42DC-87CE-C5008E7E190D}"/>
              </a:ext>
            </a:extLst>
          </p:cNvPr>
          <p:cNvSpPr txBox="1"/>
          <p:nvPr/>
        </p:nvSpPr>
        <p:spPr>
          <a:xfrm>
            <a:off x="6228184" y="3350613"/>
            <a:ext cx="144016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500" dirty="0"/>
              <a:t>University of Bristol</a:t>
            </a:r>
          </a:p>
        </p:txBody>
      </p:sp>
      <p:pic>
        <p:nvPicPr>
          <p:cNvPr id="11" name="Picture 10" descr="A picture containing text, queen, slot machine&#10;&#10;Description automatically generated">
            <a:extLst>
              <a:ext uri="{FF2B5EF4-FFF2-40B4-BE49-F238E27FC236}">
                <a16:creationId xmlns:a16="http://schemas.microsoft.com/office/drawing/2014/main" id="{E1BF237F-EC26-43A5-ADA2-9A6BECC82DF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8011" y="4884173"/>
            <a:ext cx="792088" cy="994637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3752E462-EACB-47B3-953B-D47A11AD7858}"/>
              </a:ext>
            </a:extLst>
          </p:cNvPr>
          <p:cNvSpPr txBox="1"/>
          <p:nvPr/>
        </p:nvSpPr>
        <p:spPr>
          <a:xfrm>
            <a:off x="5004048" y="5827330"/>
            <a:ext cx="144016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500" dirty="0"/>
              <a:t>University of Cambridge</a:t>
            </a:r>
          </a:p>
        </p:txBody>
      </p:sp>
    </p:spTree>
    <p:extLst>
      <p:ext uri="{BB962C8B-B14F-4D97-AF65-F5344CB8AC3E}">
        <p14:creationId xmlns:p14="http://schemas.microsoft.com/office/powerpoint/2010/main" val="16617289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F779B-F2BE-4C93-B226-00C77CF499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8213" y="74178"/>
            <a:ext cx="7498080" cy="1143000"/>
          </a:xfrm>
        </p:spPr>
        <p:txBody>
          <a:bodyPr/>
          <a:lstStyle/>
          <a:p>
            <a:r>
              <a:rPr lang="en-GB" dirty="0"/>
              <a:t>Mine K</a:t>
            </a:r>
            <a:r>
              <a:rPr lang="tr-TR" dirty="0" err="1"/>
              <a:t>öprülü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4F00CD-54B0-4619-A0CD-1E470A3EB5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0130" y="1124744"/>
            <a:ext cx="7560840" cy="4824536"/>
          </a:xfrm>
        </p:spPr>
        <p:txBody>
          <a:bodyPr>
            <a:noAutofit/>
          </a:bodyPr>
          <a:lstStyle/>
          <a:p>
            <a:r>
              <a:rPr lang="en-GB" sz="2700" dirty="0"/>
              <a:t>United World College</a:t>
            </a:r>
            <a:br>
              <a:rPr lang="tr-TR" sz="2700" dirty="0"/>
            </a:br>
            <a:r>
              <a:rPr lang="en-GB" sz="2700" dirty="0"/>
              <a:t>of Atlantic’14</a:t>
            </a:r>
            <a:br>
              <a:rPr lang="tr-TR" sz="2700" dirty="0"/>
            </a:br>
            <a:endParaRPr lang="en-GB" sz="2700" dirty="0"/>
          </a:p>
          <a:p>
            <a:r>
              <a:rPr lang="en-GB" sz="2700" dirty="0"/>
              <a:t>BSc in Human Genetics’17</a:t>
            </a:r>
            <a:br>
              <a:rPr lang="tr-TR" sz="2700" dirty="0"/>
            </a:br>
            <a:endParaRPr lang="en-GB" sz="2700" dirty="0"/>
          </a:p>
          <a:p>
            <a:r>
              <a:rPr lang="en-GB" sz="2700" dirty="0"/>
              <a:t>MPhil in Genomic Medicine’18</a:t>
            </a:r>
            <a:br>
              <a:rPr lang="tr-TR" sz="2700" dirty="0"/>
            </a:br>
            <a:endParaRPr lang="en-GB" sz="2700" dirty="0"/>
          </a:p>
          <a:p>
            <a:r>
              <a:rPr lang="en-GB" sz="2700" dirty="0"/>
              <a:t>Ara</a:t>
            </a:r>
            <a:r>
              <a:rPr lang="tr-TR" sz="2700" dirty="0" err="1"/>
              <a:t>ştırmacı</a:t>
            </a:r>
            <a:r>
              <a:rPr lang="en-US" sz="2700" dirty="0"/>
              <a:t>’</a:t>
            </a:r>
            <a:r>
              <a:rPr lang="tr-TR" sz="2700" dirty="0"/>
              <a:t>18 – 20</a:t>
            </a:r>
            <a:r>
              <a:rPr lang="en-US" sz="2700" dirty="0"/>
              <a:t> ’</a:t>
            </a:r>
            <a:br>
              <a:rPr lang="tr-TR" sz="2700" dirty="0"/>
            </a:br>
            <a:endParaRPr lang="tr-TR" sz="2700" dirty="0"/>
          </a:p>
          <a:p>
            <a:r>
              <a:rPr lang="tr-TR" sz="2700" dirty="0" err="1"/>
              <a:t>PhD</a:t>
            </a:r>
            <a:r>
              <a:rPr lang="tr-TR" sz="2700" dirty="0"/>
              <a:t> in </a:t>
            </a:r>
            <a:r>
              <a:rPr lang="tr-TR" sz="2700" dirty="0" err="1"/>
              <a:t>Medical</a:t>
            </a:r>
            <a:r>
              <a:rPr lang="tr-TR" sz="2700" dirty="0"/>
              <a:t> Sciences’23 </a:t>
            </a:r>
            <a:br>
              <a:rPr lang="tr-TR" sz="2700" dirty="0"/>
            </a:br>
            <a:endParaRPr lang="tr-TR" sz="2700" dirty="0"/>
          </a:p>
          <a:p>
            <a:r>
              <a:rPr lang="tr-TR" sz="2700" dirty="0"/>
              <a:t>Gates Cambridge </a:t>
            </a:r>
            <a:r>
              <a:rPr lang="tr-TR" sz="2700" dirty="0" err="1"/>
              <a:t>Scholar</a:t>
            </a:r>
            <a:endParaRPr lang="en-GB" sz="2700" dirty="0"/>
          </a:p>
          <a:p>
            <a:endParaRPr lang="en-GB" sz="27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2818064-6CB6-4E52-8ED2-96514AA79C4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9167" y="0"/>
            <a:ext cx="2314834" cy="2564904"/>
          </a:xfrm>
          <a:prstGeom prst="rect">
            <a:avLst/>
          </a:prstGeom>
        </p:spPr>
      </p:pic>
      <p:pic>
        <p:nvPicPr>
          <p:cNvPr id="10242" name="Picture 2" descr="Atlantic Connect">
            <a:extLst>
              <a:ext uri="{FF2B5EF4-FFF2-40B4-BE49-F238E27FC236}">
                <a16:creationId xmlns:a16="http://schemas.microsoft.com/office/drawing/2014/main" id="{F699A487-0E88-4E8B-9EDD-D43C669260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089" y="1412776"/>
            <a:ext cx="2952328" cy="820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Academic Manual - UCL – University College London">
            <a:extLst>
              <a:ext uri="{FF2B5EF4-FFF2-40B4-BE49-F238E27FC236}">
                <a16:creationId xmlns:a16="http://schemas.microsoft.com/office/drawing/2014/main" id="{F3508EB2-3DFE-4A7C-BB34-2CD16263C7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2492896"/>
            <a:ext cx="1274856" cy="473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8" name="Picture 8" descr="University of Cambridge logo — Department of History of Art">
            <a:extLst>
              <a:ext uri="{FF2B5EF4-FFF2-40B4-BE49-F238E27FC236}">
                <a16:creationId xmlns:a16="http://schemas.microsoft.com/office/drawing/2014/main" id="{BC97375D-1CC8-4333-B903-DDD729B978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5180" y="3192573"/>
            <a:ext cx="959198" cy="815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8" descr="University of Cambridge logo — Department of History of Art">
            <a:extLst>
              <a:ext uri="{FF2B5EF4-FFF2-40B4-BE49-F238E27FC236}">
                <a16:creationId xmlns:a16="http://schemas.microsoft.com/office/drawing/2014/main" id="{3DB5D79C-5912-424F-A75F-3009AFC416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3694" y="4918470"/>
            <a:ext cx="1212718" cy="1030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0" name="Picture 10" descr="Wellcome Sanger Institute">
            <a:extLst>
              <a:ext uri="{FF2B5EF4-FFF2-40B4-BE49-F238E27FC236}">
                <a16:creationId xmlns:a16="http://schemas.microsoft.com/office/drawing/2014/main" id="{8DD682BA-73F1-4712-8B48-AC3B0E893C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3192573"/>
            <a:ext cx="1552987" cy="815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4" name="Picture 14" descr="Boğaziçi Üniversitesi - Vikipedi">
            <a:extLst>
              <a:ext uri="{FF2B5EF4-FFF2-40B4-BE49-F238E27FC236}">
                <a16:creationId xmlns:a16="http://schemas.microsoft.com/office/drawing/2014/main" id="{0B694A09-0552-4A95-9E2F-324CEEC650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9822" y="4081758"/>
            <a:ext cx="856274" cy="836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6" name="Picture 16" descr="İTÜ – İstanbul Teknik Üniversitesi Logo [itu.edu.tr] Download Vector">
            <a:extLst>
              <a:ext uri="{FF2B5EF4-FFF2-40B4-BE49-F238E27FC236}">
                <a16:creationId xmlns:a16="http://schemas.microsoft.com/office/drawing/2014/main" id="{0D5BFEBC-2F33-4380-A525-B2ADF7E4A8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9035" y="4195097"/>
            <a:ext cx="728977" cy="409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8" name="Picture 18" descr="MRC Epidemiology Unit (@MRC_Epid) | Twitter">
            <a:extLst>
              <a:ext uri="{FF2B5EF4-FFF2-40B4-BE49-F238E27FC236}">
                <a16:creationId xmlns:a16="http://schemas.microsoft.com/office/drawing/2014/main" id="{BDB8C373-42DB-4B5D-A072-18AF3C1FF2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9520" y="4896840"/>
            <a:ext cx="1052440" cy="1052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2" name="Picture 22" descr="Brown alumni win prestigious Gates Cambridge Scholarships | Brown University">
            <a:extLst>
              <a:ext uri="{FF2B5EF4-FFF2-40B4-BE49-F238E27FC236}">
                <a16:creationId xmlns:a16="http://schemas.microsoft.com/office/drawing/2014/main" id="{D5817214-F7FE-48F8-92E3-59223D2F32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1106" y="5983286"/>
            <a:ext cx="1252904" cy="705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08842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966C3B-1D24-45CE-89A5-981502A79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Content Placeholder 4" descr="Graphical user interface, text, website&#10;&#10;Description automatically generated">
            <a:extLst>
              <a:ext uri="{FF2B5EF4-FFF2-40B4-BE49-F238E27FC236}">
                <a16:creationId xmlns:a16="http://schemas.microsoft.com/office/drawing/2014/main" id="{876E1054-B0EA-4907-9D99-E6BD57DC1EF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41784"/>
            <a:ext cx="6472888" cy="3171192"/>
          </a:xfrm>
        </p:spPr>
      </p:pic>
      <p:pic>
        <p:nvPicPr>
          <p:cNvPr id="8" name="Picture 7" descr="A screenshot of a video game&#10;&#10;Description automatically generated with medium confidence">
            <a:extLst>
              <a:ext uri="{FF2B5EF4-FFF2-40B4-BE49-F238E27FC236}">
                <a16:creationId xmlns:a16="http://schemas.microsoft.com/office/drawing/2014/main" id="{B08EE39D-932C-4F37-8517-789AF4F0C0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149081"/>
            <a:ext cx="5613765" cy="366713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8E33C49-3103-4171-932E-AFDF4E5EF91C}"/>
              </a:ext>
            </a:extLst>
          </p:cNvPr>
          <p:cNvSpPr txBox="1"/>
          <p:nvPr/>
        </p:nvSpPr>
        <p:spPr>
          <a:xfrm>
            <a:off x="323528" y="908720"/>
            <a:ext cx="15749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Az </a:t>
            </a:r>
            <a:r>
              <a:rPr lang="en-GB" sz="2000" b="1" dirty="0" err="1"/>
              <a:t>Iş</a:t>
            </a:r>
            <a:r>
              <a:rPr lang="en-GB" sz="2000" b="1" dirty="0"/>
              <a:t> </a:t>
            </a:r>
            <a:r>
              <a:rPr lang="en-GB" sz="2000" b="1" dirty="0" err="1"/>
              <a:t>Çok</a:t>
            </a:r>
            <a:r>
              <a:rPr lang="en-GB" sz="2000" b="1" dirty="0"/>
              <a:t> </a:t>
            </a:r>
            <a:r>
              <a:rPr lang="en-GB" sz="2000" b="1" dirty="0" err="1"/>
              <a:t>Laf</a:t>
            </a:r>
            <a:endParaRPr lang="en-GB" sz="20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9235832-A931-44D7-9D87-5C457367E55F}"/>
              </a:ext>
            </a:extLst>
          </p:cNvPr>
          <p:cNvSpPr txBox="1"/>
          <p:nvPr/>
        </p:nvSpPr>
        <p:spPr>
          <a:xfrm>
            <a:off x="6084168" y="4841520"/>
            <a:ext cx="20882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Brit-</a:t>
            </a:r>
            <a:r>
              <a:rPr lang="en-GB" dirty="0" err="1"/>
              <a:t>Iş</a:t>
            </a:r>
            <a:r>
              <a:rPr lang="en-GB" dirty="0"/>
              <a:t> </a:t>
            </a:r>
            <a:r>
              <a:rPr lang="en-GB" dirty="0" err="1"/>
              <a:t>Yaşam</a:t>
            </a:r>
            <a:r>
              <a:rPr lang="en-GB" dirty="0"/>
              <a:t> TV (YouTube)</a:t>
            </a:r>
          </a:p>
        </p:txBody>
      </p:sp>
    </p:spTree>
    <p:extLst>
      <p:ext uri="{BB962C8B-B14F-4D97-AF65-F5344CB8AC3E}">
        <p14:creationId xmlns:p14="http://schemas.microsoft.com/office/powerpoint/2010/main" val="24894195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891B6895-030C-4D6D-9E22-241250D123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794" y="896387"/>
            <a:ext cx="7527077" cy="565510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B42059A-DFFA-4C2A-8A82-A09ECEA2BA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3791" y="116632"/>
            <a:ext cx="7498080" cy="1143000"/>
          </a:xfrm>
        </p:spPr>
        <p:txBody>
          <a:bodyPr>
            <a:normAutofit fontScale="90000"/>
          </a:bodyPr>
          <a:lstStyle/>
          <a:p>
            <a:r>
              <a:rPr lang="en-GB" dirty="0"/>
              <a:t>Genetik </a:t>
            </a:r>
            <a:r>
              <a:rPr lang="en-GB" dirty="0" err="1"/>
              <a:t>Epidemiyoloji</a:t>
            </a:r>
            <a:r>
              <a:rPr lang="en-GB" dirty="0"/>
              <a:t> Ders 1</a:t>
            </a:r>
            <a:br>
              <a:rPr lang="en-GB" dirty="0"/>
            </a:br>
            <a:r>
              <a:rPr lang="en-GB" dirty="0" err="1"/>
              <a:t>Giriş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BF9FC6-CE88-486C-8168-C9387D34D7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2788" y="908720"/>
            <a:ext cx="7498080" cy="1333128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554794E-2BB4-40BD-A3EB-45E137AA8D19}"/>
              </a:ext>
            </a:extLst>
          </p:cNvPr>
          <p:cNvSpPr txBox="1"/>
          <p:nvPr/>
        </p:nvSpPr>
        <p:spPr>
          <a:xfrm>
            <a:off x="1257106" y="6563828"/>
            <a:ext cx="790170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/>
              <a:t>Bir </a:t>
            </a:r>
            <a:r>
              <a:rPr lang="en-GB" sz="1400" dirty="0" err="1"/>
              <a:t>bilim</a:t>
            </a:r>
            <a:r>
              <a:rPr lang="en-GB" sz="1400" dirty="0"/>
              <a:t> ve </a:t>
            </a:r>
            <a:r>
              <a:rPr lang="en-GB" sz="1400" dirty="0" err="1"/>
              <a:t>genetik</a:t>
            </a:r>
            <a:r>
              <a:rPr lang="en-GB" sz="1400" dirty="0"/>
              <a:t> </a:t>
            </a:r>
            <a:r>
              <a:rPr lang="en-GB" sz="1400" dirty="0" err="1"/>
              <a:t>reklamı</a:t>
            </a:r>
            <a:r>
              <a:rPr lang="en-GB" sz="1400" dirty="0"/>
              <a:t>: https://mesuturkey.wordpress.com/2018/03/11/bir-bilim-ve-genetik-reklami/</a:t>
            </a:r>
          </a:p>
        </p:txBody>
      </p:sp>
    </p:spTree>
    <p:extLst>
      <p:ext uri="{BB962C8B-B14F-4D97-AF65-F5344CB8AC3E}">
        <p14:creationId xmlns:p14="http://schemas.microsoft.com/office/powerpoint/2010/main" val="21543889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E22105-B008-4538-A11D-34C163BAC6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5" name="Content Placeholder 4" descr="A picture containing scatter chart&#10;&#10;Description automatically generated">
            <a:extLst>
              <a:ext uri="{FF2B5EF4-FFF2-40B4-BE49-F238E27FC236}">
                <a16:creationId xmlns:a16="http://schemas.microsoft.com/office/drawing/2014/main" id="{AD0DD34E-C2CB-4E7A-94E8-D6F120D205D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55116"/>
            <a:ext cx="6696744" cy="6747768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F065844-D2F8-4180-93F8-60880BE825CA}"/>
              </a:ext>
            </a:extLst>
          </p:cNvPr>
          <p:cNvSpPr txBox="1"/>
          <p:nvPr/>
        </p:nvSpPr>
        <p:spPr>
          <a:xfrm>
            <a:off x="1547664" y="274638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highlight>
                  <a:srgbClr val="C0C0C0"/>
                </a:highlight>
              </a:rPr>
              <a:t>Data (</a:t>
            </a:r>
            <a:r>
              <a:rPr lang="en-GB" b="1" dirty="0" err="1">
                <a:highlight>
                  <a:srgbClr val="C0C0C0"/>
                </a:highlight>
              </a:rPr>
              <a:t>veri</a:t>
            </a:r>
            <a:r>
              <a:rPr lang="en-GB" b="1" dirty="0">
                <a:highlight>
                  <a:srgbClr val="C0C0C0"/>
                </a:highlight>
              </a:rPr>
              <a:t>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0EA2C30-6D0D-4879-AD9C-8F3CA1C14C63}"/>
              </a:ext>
            </a:extLst>
          </p:cNvPr>
          <p:cNvSpPr txBox="1"/>
          <p:nvPr/>
        </p:nvSpPr>
        <p:spPr>
          <a:xfrm>
            <a:off x="3451831" y="136138"/>
            <a:ext cx="1949485" cy="64633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highlight>
                  <a:srgbClr val="C0C0C0"/>
                </a:highlight>
              </a:rPr>
              <a:t>Information (</a:t>
            </a:r>
            <a:r>
              <a:rPr lang="en-GB" b="1" dirty="0" err="1">
                <a:highlight>
                  <a:srgbClr val="C0C0C0"/>
                </a:highlight>
              </a:rPr>
              <a:t>kapsamlı</a:t>
            </a:r>
            <a:r>
              <a:rPr lang="en-GB" b="1" dirty="0">
                <a:highlight>
                  <a:srgbClr val="C0C0C0"/>
                </a:highlight>
              </a:rPr>
              <a:t> </a:t>
            </a:r>
            <a:r>
              <a:rPr lang="en-GB" b="1" dirty="0" err="1">
                <a:highlight>
                  <a:srgbClr val="C0C0C0"/>
                </a:highlight>
              </a:rPr>
              <a:t>veri</a:t>
            </a:r>
            <a:r>
              <a:rPr lang="en-GB" b="1" dirty="0">
                <a:highlight>
                  <a:srgbClr val="C0C0C0"/>
                </a:highlight>
              </a:rPr>
              <a:t>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EF25A2C-0637-4552-85FE-81C33FC48244}"/>
              </a:ext>
            </a:extLst>
          </p:cNvPr>
          <p:cNvSpPr txBox="1"/>
          <p:nvPr/>
        </p:nvSpPr>
        <p:spPr>
          <a:xfrm>
            <a:off x="5542882" y="188640"/>
            <a:ext cx="1949485" cy="64633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highlight>
                  <a:srgbClr val="C0C0C0"/>
                </a:highlight>
              </a:rPr>
              <a:t>Knowledge (bilgi)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CD95B6-FD1A-4E05-8318-72B8C5214990}"/>
              </a:ext>
            </a:extLst>
          </p:cNvPr>
          <p:cNvSpPr txBox="1"/>
          <p:nvPr/>
        </p:nvSpPr>
        <p:spPr>
          <a:xfrm>
            <a:off x="1187624" y="3635732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highlight>
                  <a:srgbClr val="C0C0C0"/>
                </a:highlight>
              </a:rPr>
              <a:t>Insight (</a:t>
            </a:r>
            <a:r>
              <a:rPr lang="en-GB" b="1" dirty="0" err="1">
                <a:highlight>
                  <a:srgbClr val="C0C0C0"/>
                </a:highlight>
              </a:rPr>
              <a:t>anlama</a:t>
            </a:r>
            <a:r>
              <a:rPr lang="en-GB" b="1" dirty="0">
                <a:highlight>
                  <a:srgbClr val="C0C0C0"/>
                </a:highlight>
              </a:rPr>
              <a:t>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3F10754-98AF-4F25-8511-3F7CCD9B8384}"/>
              </a:ext>
            </a:extLst>
          </p:cNvPr>
          <p:cNvSpPr txBox="1"/>
          <p:nvPr/>
        </p:nvSpPr>
        <p:spPr>
          <a:xfrm>
            <a:off x="3383868" y="3567575"/>
            <a:ext cx="1800200" cy="64633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highlight>
                  <a:srgbClr val="C0C0C0"/>
                </a:highlight>
              </a:rPr>
              <a:t>Wisdom (</a:t>
            </a:r>
            <a:r>
              <a:rPr lang="en-GB" b="1" dirty="0" err="1">
                <a:highlight>
                  <a:srgbClr val="C0C0C0"/>
                </a:highlight>
              </a:rPr>
              <a:t>ilim</a:t>
            </a:r>
            <a:r>
              <a:rPr lang="en-GB" b="1" dirty="0">
                <a:highlight>
                  <a:srgbClr val="C0C0C0"/>
                </a:highlight>
              </a:rPr>
              <a:t>/</a:t>
            </a:r>
            <a:r>
              <a:rPr lang="en-GB" b="1" dirty="0" err="1">
                <a:highlight>
                  <a:srgbClr val="C0C0C0"/>
                </a:highlight>
              </a:rPr>
              <a:t>irfan</a:t>
            </a:r>
            <a:r>
              <a:rPr lang="en-GB" b="1" dirty="0">
                <a:highlight>
                  <a:srgbClr val="C0C0C0"/>
                </a:highlight>
              </a:rPr>
              <a:t>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7052AD0-32EC-4F75-B029-164AFAA5A59C}"/>
              </a:ext>
            </a:extLst>
          </p:cNvPr>
          <p:cNvSpPr txBox="1"/>
          <p:nvPr/>
        </p:nvSpPr>
        <p:spPr>
          <a:xfrm>
            <a:off x="5595113" y="3461975"/>
            <a:ext cx="20162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highlight>
                  <a:srgbClr val="C0C0C0"/>
                </a:highlight>
              </a:rPr>
              <a:t>Conspiracy theory (</a:t>
            </a:r>
            <a:r>
              <a:rPr lang="en-GB" sz="1400" b="1" dirty="0" err="1">
                <a:highlight>
                  <a:srgbClr val="C0C0C0"/>
                </a:highlight>
              </a:rPr>
              <a:t>komplo</a:t>
            </a:r>
            <a:r>
              <a:rPr lang="en-GB" sz="1400" b="1" dirty="0">
                <a:highlight>
                  <a:srgbClr val="C0C0C0"/>
                </a:highlight>
              </a:rPr>
              <a:t> </a:t>
            </a:r>
            <a:r>
              <a:rPr lang="en-GB" sz="1400" b="1" dirty="0" err="1">
                <a:highlight>
                  <a:srgbClr val="C0C0C0"/>
                </a:highlight>
              </a:rPr>
              <a:t>teorisi</a:t>
            </a:r>
            <a:r>
              <a:rPr lang="en-GB" sz="1400" b="1" dirty="0">
                <a:highlight>
                  <a:srgbClr val="C0C0C0"/>
                </a:highlight>
              </a:rPr>
              <a:t>)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7831E3F5-0A81-430D-8BEF-F6E2A60C4C56}"/>
              </a:ext>
            </a:extLst>
          </p:cNvPr>
          <p:cNvCxnSpPr>
            <a:cxnSpLocks/>
          </p:cNvCxnSpPr>
          <p:nvPr/>
        </p:nvCxnSpPr>
        <p:spPr>
          <a:xfrm>
            <a:off x="3023828" y="2132856"/>
            <a:ext cx="2844316" cy="1832470"/>
          </a:xfrm>
          <a:prstGeom prst="straightConnector1">
            <a:avLst/>
          </a:prstGeom>
          <a:ln w="76200"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164E08D7-38B9-4487-ABE6-CC54087B19AE}"/>
              </a:ext>
            </a:extLst>
          </p:cNvPr>
          <p:cNvSpPr txBox="1"/>
          <p:nvPr/>
        </p:nvSpPr>
        <p:spPr>
          <a:xfrm>
            <a:off x="3335066" y="2921094"/>
            <a:ext cx="1110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err="1">
                <a:solidFill>
                  <a:srgbClr val="FF0000"/>
                </a:solidFill>
              </a:rPr>
              <a:t>Apofeni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E2A93F7-EA7C-4F4B-92AC-17D0D30C26E4}"/>
              </a:ext>
            </a:extLst>
          </p:cNvPr>
          <p:cNvSpPr txBox="1"/>
          <p:nvPr/>
        </p:nvSpPr>
        <p:spPr>
          <a:xfrm>
            <a:off x="7596336" y="1414517"/>
            <a:ext cx="165618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dirty="0" err="1"/>
              <a:t>Epistemoloji</a:t>
            </a:r>
            <a:r>
              <a:rPr lang="en-GB" b="1" dirty="0"/>
              <a:t>: </a:t>
            </a:r>
          </a:p>
          <a:p>
            <a:r>
              <a:rPr lang="en-GB" dirty="0"/>
              <a:t>Bilgi </a:t>
            </a:r>
            <a:r>
              <a:rPr lang="en-GB" dirty="0" err="1"/>
              <a:t>Felsefesi</a:t>
            </a:r>
            <a:endParaRPr lang="en-GB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D5CFE16-7F8F-4AA7-AFE2-661CBF344B68}"/>
              </a:ext>
            </a:extLst>
          </p:cNvPr>
          <p:cNvSpPr txBox="1"/>
          <p:nvPr/>
        </p:nvSpPr>
        <p:spPr>
          <a:xfrm>
            <a:off x="7577645" y="2254513"/>
            <a:ext cx="1656184" cy="12464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500" b="1" dirty="0" err="1"/>
              <a:t>Apofeni</a:t>
            </a:r>
            <a:r>
              <a:rPr lang="en-GB" sz="1500" b="1" dirty="0"/>
              <a:t>: </a:t>
            </a:r>
          </a:p>
          <a:p>
            <a:r>
              <a:rPr lang="en-GB" sz="1500" dirty="0" err="1"/>
              <a:t>Anlamsız</a:t>
            </a:r>
            <a:r>
              <a:rPr lang="en-GB" sz="1500" dirty="0"/>
              <a:t> </a:t>
            </a:r>
            <a:r>
              <a:rPr lang="en-GB" sz="1500" dirty="0" err="1"/>
              <a:t>verilerden</a:t>
            </a:r>
            <a:r>
              <a:rPr lang="en-GB" sz="1500" dirty="0"/>
              <a:t> </a:t>
            </a:r>
            <a:r>
              <a:rPr lang="en-GB" sz="1500" dirty="0" err="1"/>
              <a:t>anlamlı</a:t>
            </a:r>
            <a:r>
              <a:rPr lang="en-GB" sz="1500" dirty="0"/>
              <a:t> </a:t>
            </a:r>
            <a:r>
              <a:rPr lang="en-GB" sz="1500" dirty="0" err="1"/>
              <a:t>çıkarımlar</a:t>
            </a:r>
            <a:r>
              <a:rPr lang="en-GB" sz="1500" dirty="0"/>
              <a:t> </a:t>
            </a:r>
            <a:r>
              <a:rPr lang="en-GB" sz="1500" dirty="0" err="1"/>
              <a:t>yapma</a:t>
            </a:r>
            <a:r>
              <a:rPr lang="en-GB" sz="1500" dirty="0"/>
              <a:t> </a:t>
            </a:r>
            <a:r>
              <a:rPr lang="en-GB" sz="1500" dirty="0" err="1"/>
              <a:t>eğilimi</a:t>
            </a:r>
            <a:endParaRPr lang="en-GB" sz="15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CF6069F-2E09-4EDB-88E6-0F23D62E66E1}"/>
              </a:ext>
            </a:extLst>
          </p:cNvPr>
          <p:cNvSpPr txBox="1"/>
          <p:nvPr/>
        </p:nvSpPr>
        <p:spPr>
          <a:xfrm>
            <a:off x="5437320" y="3461975"/>
            <a:ext cx="2303032" cy="34219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65164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891B6895-030C-4D6D-9E22-241250D123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696" y="692696"/>
            <a:ext cx="7814610" cy="587113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B42059A-DFFA-4C2A-8A82-A09ECEA2BA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08" y="0"/>
            <a:ext cx="8100392" cy="1143000"/>
          </a:xfrm>
        </p:spPr>
        <p:txBody>
          <a:bodyPr>
            <a:normAutofit/>
          </a:bodyPr>
          <a:lstStyle/>
          <a:p>
            <a:r>
              <a:rPr lang="en-GB" sz="2800" dirty="0"/>
              <a:t>Genetik </a:t>
            </a:r>
            <a:r>
              <a:rPr lang="en-GB" sz="2800" dirty="0" err="1"/>
              <a:t>Epidemiyoloji</a:t>
            </a:r>
            <a:r>
              <a:rPr lang="en-GB" sz="2800" dirty="0"/>
              <a:t>: </a:t>
            </a:r>
            <a:r>
              <a:rPr lang="en-GB" sz="2800" dirty="0" err="1"/>
              <a:t>Insan</a:t>
            </a:r>
            <a:r>
              <a:rPr lang="en-GB" sz="2800" dirty="0"/>
              <a:t> </a:t>
            </a:r>
            <a:r>
              <a:rPr lang="en-GB" sz="2800" dirty="0" err="1"/>
              <a:t>Geneti</a:t>
            </a:r>
            <a:r>
              <a:rPr lang="en-GB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ğ</a:t>
            </a:r>
            <a:r>
              <a:rPr lang="en-GB" sz="2800" dirty="0" err="1"/>
              <a:t>i</a:t>
            </a:r>
            <a:r>
              <a:rPr lang="en-GB" sz="2800" dirty="0"/>
              <a:t> + </a:t>
            </a:r>
            <a:r>
              <a:rPr lang="en-GB" sz="2800" dirty="0" err="1"/>
              <a:t>Epidemiyoloji</a:t>
            </a:r>
            <a:endParaRPr lang="en-GB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BF9FC6-CE88-486C-8168-C9387D34D7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2788" y="908720"/>
            <a:ext cx="7498080" cy="1333128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554794E-2BB4-40BD-A3EB-45E137AA8D19}"/>
              </a:ext>
            </a:extLst>
          </p:cNvPr>
          <p:cNvSpPr txBox="1"/>
          <p:nvPr/>
        </p:nvSpPr>
        <p:spPr>
          <a:xfrm>
            <a:off x="1257106" y="6563828"/>
            <a:ext cx="790170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Bir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bilim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 ve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genetik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reklamı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: https://mesuturkey.wordpress.com/2018/03/11/bir-bilim-ve-genetik-reklami/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8D788D4-C5C7-49AF-98A8-9725188E1ABC}"/>
              </a:ext>
            </a:extLst>
          </p:cNvPr>
          <p:cNvSpPr txBox="1"/>
          <p:nvPr/>
        </p:nvSpPr>
        <p:spPr>
          <a:xfrm>
            <a:off x="0" y="6055808"/>
            <a:ext cx="103303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dirty="0"/>
              <a:t>Gen. Epi.: Genetik </a:t>
            </a:r>
            <a:r>
              <a:rPr lang="en-GB" sz="1200" dirty="0" err="1"/>
              <a:t>Epidemiyoloji</a:t>
            </a:r>
            <a:endParaRPr lang="en-GB" sz="1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572DC20-4D46-43FD-80D3-F37DAFFAAA53}"/>
              </a:ext>
            </a:extLst>
          </p:cNvPr>
          <p:cNvSpPr txBox="1"/>
          <p:nvPr/>
        </p:nvSpPr>
        <p:spPr>
          <a:xfrm>
            <a:off x="0" y="2459504"/>
            <a:ext cx="103303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/>
              <a:t>Not</a:t>
            </a:r>
            <a:r>
              <a:rPr lang="en-GB" sz="1200" dirty="0"/>
              <a:t>: </a:t>
            </a:r>
            <a:r>
              <a:rPr lang="en-GB" sz="1200" dirty="0" err="1"/>
              <a:t>Kapsamlı</a:t>
            </a:r>
            <a:r>
              <a:rPr lang="en-GB" sz="1200" dirty="0"/>
              <a:t> </a:t>
            </a:r>
            <a:r>
              <a:rPr lang="en-GB" sz="1200" dirty="0" err="1"/>
              <a:t>bir</a:t>
            </a:r>
            <a:r>
              <a:rPr lang="en-GB" sz="1200" dirty="0"/>
              <a:t> </a:t>
            </a:r>
            <a:r>
              <a:rPr lang="en-GB" sz="1200" dirty="0" err="1"/>
              <a:t>liste</a:t>
            </a:r>
            <a:r>
              <a:rPr lang="en-GB" sz="1200" dirty="0"/>
              <a:t> </a:t>
            </a:r>
            <a:r>
              <a:rPr lang="en-GB" sz="1200" dirty="0" err="1"/>
              <a:t>de</a:t>
            </a:r>
            <a:r>
              <a:rPr lang="en-GB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ğ</a:t>
            </a:r>
            <a:r>
              <a:rPr lang="en-GB" sz="1200" dirty="0" err="1"/>
              <a:t>il</a:t>
            </a:r>
            <a:r>
              <a:rPr lang="en-GB" sz="1200" dirty="0"/>
              <a:t> </a:t>
            </a:r>
            <a:r>
              <a:rPr lang="en-GB" sz="1200" dirty="0" err="1"/>
              <a:t>sa</a:t>
            </a:r>
            <a:r>
              <a:rPr lang="en-GB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ğ</a:t>
            </a:r>
            <a:r>
              <a:rPr lang="en-GB" sz="1200" dirty="0" err="1"/>
              <a:t>daki</a:t>
            </a:r>
            <a:r>
              <a:rPr lang="en-GB" sz="1200" dirty="0"/>
              <a:t>. </a:t>
            </a:r>
            <a:r>
              <a:rPr lang="en-GB" sz="1200" dirty="0" err="1"/>
              <a:t>Örne</a:t>
            </a:r>
            <a:r>
              <a:rPr lang="en-GB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ğ</a:t>
            </a:r>
            <a:r>
              <a:rPr lang="en-GB" sz="1200" dirty="0" err="1"/>
              <a:t>in</a:t>
            </a:r>
            <a:r>
              <a:rPr lang="en-GB" sz="1200" dirty="0"/>
              <a:t>, </a:t>
            </a:r>
            <a:r>
              <a:rPr lang="en-GB" sz="1200" dirty="0" err="1"/>
              <a:t>Paleogenetik</a:t>
            </a:r>
            <a:r>
              <a:rPr lang="en-GB" sz="1200" dirty="0"/>
              <a:t>, </a:t>
            </a:r>
            <a:r>
              <a:rPr lang="en-GB" sz="1200" dirty="0" err="1"/>
              <a:t>evrimsel</a:t>
            </a:r>
            <a:r>
              <a:rPr lang="en-GB" sz="1200" dirty="0"/>
              <a:t> </a:t>
            </a:r>
            <a:r>
              <a:rPr lang="en-GB" sz="1200" dirty="0" err="1"/>
              <a:t>biyoloji</a:t>
            </a:r>
            <a:r>
              <a:rPr lang="en-GB" sz="1200" dirty="0"/>
              <a:t> </a:t>
            </a:r>
            <a:r>
              <a:rPr lang="en-GB" sz="1200" dirty="0" err="1"/>
              <a:t>gibi</a:t>
            </a:r>
            <a:r>
              <a:rPr lang="en-GB" sz="1200" dirty="0"/>
              <a:t> </a:t>
            </a:r>
            <a:r>
              <a:rPr lang="en-GB" sz="1200" dirty="0" err="1"/>
              <a:t>alanlar</a:t>
            </a:r>
            <a:r>
              <a:rPr lang="en-GB" sz="1200" dirty="0"/>
              <a:t> yok </a:t>
            </a:r>
            <a:r>
              <a:rPr lang="en-GB" sz="1200" dirty="0" err="1"/>
              <a:t>grafikte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29185194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C04102-B94B-4EC0-8945-E4229E65B0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644" y="-234280"/>
            <a:ext cx="7498080" cy="1143000"/>
          </a:xfrm>
        </p:spPr>
        <p:txBody>
          <a:bodyPr/>
          <a:lstStyle/>
          <a:p>
            <a:r>
              <a:rPr lang="en-GB" dirty="0" err="1"/>
              <a:t>Epidemiyoloji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BEF0DC-8B5E-4D22-B611-18A56CDB98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3607" y="692696"/>
            <a:ext cx="8100393" cy="1656184"/>
          </a:xfrm>
        </p:spPr>
        <p:txBody>
          <a:bodyPr>
            <a:normAutofit fontScale="55000" lnSpcReduction="20000"/>
          </a:bodyPr>
          <a:lstStyle/>
          <a:p>
            <a:r>
              <a:rPr lang="tr-TR" sz="3200" dirty="0">
                <a:solidFill>
                  <a:schemeClr val="tx2"/>
                </a:solidFill>
              </a:rPr>
              <a:t>T</a:t>
            </a:r>
            <a:r>
              <a:rPr lang="en-US" sz="3200" dirty="0" err="1">
                <a:solidFill>
                  <a:schemeClr val="tx2"/>
                </a:solidFill>
              </a:rPr>
              <a:t>oplumdaki</a:t>
            </a:r>
            <a:r>
              <a:rPr lang="en-US" sz="3200" dirty="0">
                <a:solidFill>
                  <a:schemeClr val="tx2"/>
                </a:solidFill>
              </a:rPr>
              <a:t> </a:t>
            </a:r>
            <a:r>
              <a:rPr lang="en-US" sz="3200" dirty="0" err="1">
                <a:solidFill>
                  <a:schemeClr val="tx2"/>
                </a:solidFill>
              </a:rPr>
              <a:t>hastalıkla</a:t>
            </a:r>
            <a:r>
              <a:rPr lang="tr-TR" sz="3200" dirty="0">
                <a:solidFill>
                  <a:schemeClr val="tx2"/>
                </a:solidFill>
              </a:rPr>
              <a:t>r</a:t>
            </a:r>
            <a:r>
              <a:rPr lang="en-US" sz="3200" dirty="0" err="1">
                <a:solidFill>
                  <a:schemeClr val="tx2"/>
                </a:solidFill>
              </a:rPr>
              <a:t>ın</a:t>
            </a:r>
            <a:r>
              <a:rPr lang="en-US" sz="3200" dirty="0">
                <a:solidFill>
                  <a:schemeClr val="tx2"/>
                </a:solidFill>
              </a:rPr>
              <a:t> </a:t>
            </a:r>
            <a:r>
              <a:rPr lang="en-US" sz="3200" dirty="0" err="1">
                <a:solidFill>
                  <a:schemeClr val="tx2"/>
                </a:solidFill>
              </a:rPr>
              <a:t>dağılımını</a:t>
            </a:r>
            <a:r>
              <a:rPr lang="en-US" sz="3200" dirty="0">
                <a:solidFill>
                  <a:schemeClr val="tx2"/>
                </a:solidFill>
              </a:rPr>
              <a:t>, </a:t>
            </a:r>
            <a:r>
              <a:rPr lang="en-US" sz="3200" dirty="0" err="1">
                <a:solidFill>
                  <a:schemeClr val="tx2"/>
                </a:solidFill>
              </a:rPr>
              <a:t>görülme</a:t>
            </a:r>
            <a:r>
              <a:rPr lang="en-US" sz="3200" dirty="0">
                <a:solidFill>
                  <a:schemeClr val="tx2"/>
                </a:solidFill>
              </a:rPr>
              <a:t> </a:t>
            </a:r>
            <a:r>
              <a:rPr lang="en-US" sz="3200" dirty="0" err="1">
                <a:solidFill>
                  <a:schemeClr val="tx2"/>
                </a:solidFill>
              </a:rPr>
              <a:t>sıklıklarını</a:t>
            </a:r>
            <a:r>
              <a:rPr lang="en-US" sz="3200" dirty="0">
                <a:solidFill>
                  <a:schemeClr val="tx2"/>
                </a:solidFill>
              </a:rPr>
              <a:t> </a:t>
            </a:r>
            <a:r>
              <a:rPr lang="en-US" sz="3200" dirty="0" err="1">
                <a:solidFill>
                  <a:schemeClr val="tx2"/>
                </a:solidFill>
              </a:rPr>
              <a:t>ve</a:t>
            </a:r>
            <a:r>
              <a:rPr lang="en-US" sz="3200" dirty="0">
                <a:solidFill>
                  <a:schemeClr val="tx2"/>
                </a:solidFill>
              </a:rPr>
              <a:t> </a:t>
            </a:r>
            <a:r>
              <a:rPr lang="tr-TR" sz="3200" dirty="0">
                <a:solidFill>
                  <a:schemeClr val="tx2"/>
                </a:solidFill>
              </a:rPr>
              <a:t>sebeplerini</a:t>
            </a:r>
            <a:r>
              <a:rPr lang="en-US" sz="3200" dirty="0">
                <a:solidFill>
                  <a:schemeClr val="tx2"/>
                </a:solidFill>
              </a:rPr>
              <a:t> </a:t>
            </a:r>
            <a:r>
              <a:rPr lang="en-US" sz="3200" dirty="0" err="1">
                <a:solidFill>
                  <a:schemeClr val="tx2"/>
                </a:solidFill>
              </a:rPr>
              <a:t>inceleyen</a:t>
            </a:r>
            <a:r>
              <a:rPr lang="en-US" sz="3200" dirty="0">
                <a:solidFill>
                  <a:schemeClr val="tx2"/>
                </a:solidFill>
              </a:rPr>
              <a:t> </a:t>
            </a:r>
            <a:r>
              <a:rPr lang="en-US" sz="3200" dirty="0" err="1">
                <a:solidFill>
                  <a:schemeClr val="tx2"/>
                </a:solidFill>
              </a:rPr>
              <a:t>bir</a:t>
            </a:r>
            <a:r>
              <a:rPr lang="en-US" sz="3200" dirty="0">
                <a:solidFill>
                  <a:schemeClr val="tx2"/>
                </a:solidFill>
              </a:rPr>
              <a:t> </a:t>
            </a:r>
            <a:r>
              <a:rPr lang="en-US" sz="3200" dirty="0" err="1">
                <a:solidFill>
                  <a:schemeClr val="tx2"/>
                </a:solidFill>
              </a:rPr>
              <a:t>bilim</a:t>
            </a:r>
            <a:r>
              <a:rPr lang="en-US" sz="3200" dirty="0">
                <a:solidFill>
                  <a:schemeClr val="tx2"/>
                </a:solidFill>
              </a:rPr>
              <a:t> </a:t>
            </a:r>
            <a:r>
              <a:rPr lang="en-US" sz="3200" dirty="0" err="1">
                <a:solidFill>
                  <a:schemeClr val="tx2"/>
                </a:solidFill>
              </a:rPr>
              <a:t>dalıdır</a:t>
            </a:r>
            <a:endParaRPr lang="tr-TR" sz="3200" dirty="0">
              <a:solidFill>
                <a:schemeClr val="tx2"/>
              </a:solidFill>
            </a:endParaRPr>
          </a:p>
          <a:p>
            <a:r>
              <a:rPr lang="tr-TR" dirty="0"/>
              <a:t>Geleneksel epidemiyoloji: korelasyon, sebep-sonuç ilişkisi olduğu anlamına gelmez</a:t>
            </a:r>
          </a:p>
          <a:p>
            <a:pPr lvl="1"/>
            <a:r>
              <a:rPr lang="tr-TR" dirty="0"/>
              <a:t>Gö</a:t>
            </a:r>
            <a:r>
              <a:rPr lang="en-GB" dirty="0" err="1"/>
              <a:t>zlemsel</a:t>
            </a:r>
            <a:r>
              <a:rPr lang="en-GB" dirty="0"/>
              <a:t> </a:t>
            </a:r>
            <a:r>
              <a:rPr lang="tr-TR" dirty="0"/>
              <a:t>(</a:t>
            </a:r>
            <a:r>
              <a:rPr lang="en-GB" dirty="0"/>
              <a:t>Observational</a:t>
            </a:r>
            <a:r>
              <a:rPr lang="tr-TR" dirty="0"/>
              <a:t>) </a:t>
            </a:r>
            <a:r>
              <a:rPr lang="en-GB" dirty="0" err="1"/>
              <a:t>veri</a:t>
            </a:r>
            <a:endParaRPr lang="en-GB" dirty="0"/>
          </a:p>
          <a:p>
            <a:pPr lvl="2"/>
            <a:r>
              <a:rPr lang="en-GB" dirty="0"/>
              <a:t>(Unmeasured Confounding</a:t>
            </a:r>
            <a:r>
              <a:rPr lang="tr-TR" dirty="0"/>
              <a:t>) Ö</a:t>
            </a:r>
            <a:r>
              <a:rPr lang="en-GB" dirty="0" err="1"/>
              <a:t>lçülmemiş</a:t>
            </a:r>
            <a:r>
              <a:rPr lang="en-GB" dirty="0"/>
              <a:t> </a:t>
            </a:r>
            <a:r>
              <a:rPr lang="en-GB" dirty="0" err="1"/>
              <a:t>kar</a:t>
            </a:r>
            <a:r>
              <a:rPr lang="tr-TR" dirty="0"/>
              <a:t>ış</a:t>
            </a:r>
            <a:r>
              <a:rPr lang="en-GB" dirty="0"/>
              <a:t>t</a:t>
            </a:r>
            <a:r>
              <a:rPr lang="tr-TR" dirty="0"/>
              <a:t>ı</a:t>
            </a:r>
            <a:r>
              <a:rPr lang="en-GB" dirty="0"/>
              <a:t>r</a:t>
            </a:r>
            <a:r>
              <a:rPr lang="tr-TR" dirty="0"/>
              <a:t>ı</a:t>
            </a:r>
            <a:r>
              <a:rPr lang="en-GB" dirty="0"/>
              <a:t>c</a:t>
            </a:r>
            <a:r>
              <a:rPr lang="tr-TR" dirty="0"/>
              <a:t>ı</a:t>
            </a:r>
            <a:r>
              <a:rPr lang="en-GB" dirty="0"/>
              <a:t> </a:t>
            </a:r>
            <a:r>
              <a:rPr lang="en-GB" dirty="0" err="1"/>
              <a:t>fakt</a:t>
            </a:r>
            <a:r>
              <a:rPr lang="tr-TR" dirty="0"/>
              <a:t>ö</a:t>
            </a:r>
            <a:r>
              <a:rPr lang="en-GB" dirty="0" err="1"/>
              <a:t>rler</a:t>
            </a:r>
            <a:endParaRPr lang="en-GB" dirty="0"/>
          </a:p>
          <a:p>
            <a:pPr lvl="2"/>
            <a:r>
              <a:rPr lang="tr-TR" dirty="0"/>
              <a:t>(</a:t>
            </a:r>
            <a:r>
              <a:rPr lang="en-GB" dirty="0"/>
              <a:t>Reverse causality</a:t>
            </a:r>
            <a:r>
              <a:rPr lang="tr-TR" dirty="0"/>
              <a:t>) T</a:t>
            </a:r>
            <a:r>
              <a:rPr lang="en-GB" dirty="0" err="1"/>
              <a:t>ers</a:t>
            </a:r>
            <a:r>
              <a:rPr lang="en-GB" dirty="0"/>
              <a:t> </a:t>
            </a:r>
            <a:r>
              <a:rPr lang="en-GB" dirty="0" err="1"/>
              <a:t>yönde</a:t>
            </a:r>
            <a:r>
              <a:rPr lang="en-GB" dirty="0"/>
              <a:t> </a:t>
            </a:r>
            <a:r>
              <a:rPr lang="en-GB" dirty="0" err="1"/>
              <a:t>sebep-sonuç</a:t>
            </a:r>
            <a:r>
              <a:rPr lang="en-GB" dirty="0"/>
              <a:t> </a:t>
            </a:r>
            <a:r>
              <a:rPr lang="en-GB" dirty="0" err="1"/>
              <a:t>ilişkisi</a:t>
            </a:r>
            <a:endParaRPr lang="en-GB" dirty="0"/>
          </a:p>
        </p:txBody>
      </p:sp>
      <p:pic>
        <p:nvPicPr>
          <p:cNvPr id="7" name="Picture 6" descr="Chart, pie chart&#10;&#10;Description automatically generated">
            <a:extLst>
              <a:ext uri="{FF2B5EF4-FFF2-40B4-BE49-F238E27FC236}">
                <a16:creationId xmlns:a16="http://schemas.microsoft.com/office/drawing/2014/main" id="{9A779C9E-58E8-40C0-906D-5E20DC1F9C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407" y="2333656"/>
            <a:ext cx="7032659" cy="452434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3BDE339-7377-4487-8B38-0555B61F9314}"/>
              </a:ext>
            </a:extLst>
          </p:cNvPr>
          <p:cNvSpPr txBox="1"/>
          <p:nvPr/>
        </p:nvSpPr>
        <p:spPr>
          <a:xfrm>
            <a:off x="8110066" y="2322312"/>
            <a:ext cx="106773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>
                <a:latin typeface="Arial" panose="020B0604020202020204" pitchFamily="34" charset="0"/>
                <a:cs typeface="Arial" panose="020B0604020202020204" pitchFamily="34" charset="0"/>
              </a:rPr>
              <a:t>‘</a:t>
            </a:r>
            <a:r>
              <a:rPr lang="en-GB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Panik</a:t>
            </a:r>
            <a:r>
              <a:rPr lang="en-GB" sz="1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yaratan</a:t>
            </a:r>
            <a:r>
              <a:rPr lang="en-GB" sz="1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1200" b="1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anlamsız </a:t>
            </a:r>
            <a:r>
              <a:rPr lang="en-GB" sz="1200" b="1" strike="noStrike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bulgular</a:t>
            </a:r>
            <a:r>
              <a:rPr lang="en-GB" sz="1200" b="1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’ </a:t>
            </a:r>
            <a:r>
              <a:rPr lang="en-GB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dergisi</a:t>
            </a:r>
            <a:endParaRPr lang="en-GB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67290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2401" y="0"/>
            <a:ext cx="7957707" cy="1143000"/>
          </a:xfrm>
        </p:spPr>
        <p:txBody>
          <a:bodyPr>
            <a:normAutofit fontScale="90000"/>
          </a:bodyPr>
          <a:lstStyle/>
          <a:p>
            <a:r>
              <a:rPr lang="en-GB" dirty="0" err="1"/>
              <a:t>Nedensel</a:t>
            </a:r>
            <a:r>
              <a:rPr lang="en-GB" dirty="0"/>
              <a:t> </a:t>
            </a:r>
            <a:r>
              <a:rPr lang="en-GB" dirty="0" err="1"/>
              <a:t>çıkarım</a:t>
            </a:r>
            <a:r>
              <a:rPr lang="tr-TR" dirty="0"/>
              <a:t> (causal inference)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86F5E-C15D-4D77-835E-44B16F21F441}" type="slidenum">
              <a:rPr lang="en-GB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11</a:t>
            </a:fld>
            <a:endParaRPr lang="en-GB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1161608" y="1052736"/>
            <a:ext cx="77992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dirty="0">
                <a:solidFill>
                  <a:prstClr val="black"/>
                </a:solidFill>
              </a:rPr>
              <a:t>G</a:t>
            </a:r>
            <a:r>
              <a:rPr lang="en-GB" sz="2000" dirty="0">
                <a:solidFill>
                  <a:prstClr val="black"/>
                </a:solidFill>
              </a:rPr>
              <a:t>özlemsel </a:t>
            </a:r>
            <a:r>
              <a:rPr lang="en-GB" sz="2000" dirty="0" err="1">
                <a:solidFill>
                  <a:prstClr val="black"/>
                </a:solidFill>
              </a:rPr>
              <a:t>ilişki</a:t>
            </a:r>
            <a:r>
              <a:rPr lang="tr-TR" sz="2000" dirty="0">
                <a:solidFill>
                  <a:prstClr val="black"/>
                </a:solidFill>
              </a:rPr>
              <a:t>  </a:t>
            </a:r>
            <a:r>
              <a:rPr lang="en-GB" sz="2000" dirty="0">
                <a:solidFill>
                  <a:prstClr val="black"/>
                </a:solidFill>
              </a:rPr>
              <a:t>      </a:t>
            </a:r>
            <a:r>
              <a:rPr lang="tr-TR" sz="2000" dirty="0">
                <a:solidFill>
                  <a:prstClr val="black"/>
                </a:solidFill>
              </a:rPr>
              <a:t>Korelasyon mu</a:t>
            </a:r>
            <a:r>
              <a:rPr lang="en-GB" sz="2000" dirty="0">
                <a:solidFill>
                  <a:prstClr val="black"/>
                </a:solidFill>
              </a:rPr>
              <a:t>?</a:t>
            </a:r>
            <a:r>
              <a:rPr lang="tr-TR" sz="2000" dirty="0">
                <a:solidFill>
                  <a:prstClr val="black"/>
                </a:solidFill>
              </a:rPr>
              <a:t> Sebep-sonuç ilişkisi mi?</a:t>
            </a:r>
            <a:endParaRPr lang="en-GB" sz="2000" u="sng" dirty="0">
              <a:solidFill>
                <a:prstClr val="black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1781" y="1628800"/>
            <a:ext cx="7200800" cy="5040560"/>
          </a:xfrm>
          <a:prstGeom prst="rect">
            <a:avLst/>
          </a:prstGeom>
        </p:spPr>
      </p:pic>
      <p:sp>
        <p:nvSpPr>
          <p:cNvPr id="5" name="Right Arrow 4"/>
          <p:cNvSpPr/>
          <p:nvPr/>
        </p:nvSpPr>
        <p:spPr>
          <a:xfrm>
            <a:off x="2987824" y="1143000"/>
            <a:ext cx="288032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/>
              <a:t> </a:t>
            </a:r>
            <a:endParaRPr lang="en-GB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48ED9DC-08B2-4869-B9D5-1060B1C453E1}"/>
              </a:ext>
            </a:extLst>
          </p:cNvPr>
          <p:cNvSpPr txBox="1"/>
          <p:nvPr/>
        </p:nvSpPr>
        <p:spPr>
          <a:xfrm>
            <a:off x="1435608" y="1510589"/>
            <a:ext cx="212828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tr-TR" dirty="0"/>
              <a:t>Karıştırıcı faktör</a:t>
            </a:r>
            <a:endParaRPr lang="en-GB" dirty="0"/>
          </a:p>
          <a:p>
            <a:r>
              <a:rPr lang="en-GB" dirty="0"/>
              <a:t>(confounding factor)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70B34E0-ED48-4FFA-AD6D-D89999781FB3}"/>
              </a:ext>
            </a:extLst>
          </p:cNvPr>
          <p:cNvSpPr txBox="1"/>
          <p:nvPr/>
        </p:nvSpPr>
        <p:spPr>
          <a:xfrm>
            <a:off x="1507616" y="4510861"/>
            <a:ext cx="1624224" cy="7848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tr-TR" sz="1500" dirty="0"/>
              <a:t>Ters yönde sebep-sonuç ilişkisi</a:t>
            </a:r>
            <a:endParaRPr lang="en-GB" sz="1500" dirty="0"/>
          </a:p>
          <a:p>
            <a:r>
              <a:rPr lang="en-GB" sz="1500" dirty="0"/>
              <a:t>(reverse causality)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DC084AA-8484-484B-83E6-0C9463AC2FE3}"/>
              </a:ext>
            </a:extLst>
          </p:cNvPr>
          <p:cNvSpPr txBox="1"/>
          <p:nvPr/>
        </p:nvSpPr>
        <p:spPr>
          <a:xfrm>
            <a:off x="3059832" y="2708920"/>
            <a:ext cx="158417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000" dirty="0">
                <a:solidFill>
                  <a:schemeClr val="bg1"/>
                </a:solidFill>
                <a:highlight>
                  <a:srgbClr val="0000FF"/>
                </a:highlight>
              </a:rPr>
              <a:t>Sarı diş</a:t>
            </a:r>
            <a:endParaRPr lang="en-GB" sz="3000" dirty="0">
              <a:solidFill>
                <a:schemeClr val="bg1"/>
              </a:solidFill>
              <a:highlight>
                <a:srgbClr val="0000FF"/>
              </a:highlight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63AFC94-70CA-4C32-89AC-A2FFA458CFEF}"/>
              </a:ext>
            </a:extLst>
          </p:cNvPr>
          <p:cNvSpPr txBox="1"/>
          <p:nvPr/>
        </p:nvSpPr>
        <p:spPr>
          <a:xfrm>
            <a:off x="6792977" y="2771636"/>
            <a:ext cx="16696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dirty="0">
                <a:solidFill>
                  <a:schemeClr val="bg1"/>
                </a:solidFill>
                <a:highlight>
                  <a:srgbClr val="0000FF"/>
                </a:highlight>
              </a:rPr>
              <a:t>Akciğer Kanseri</a:t>
            </a:r>
            <a:endParaRPr lang="en-GB" dirty="0">
              <a:solidFill>
                <a:schemeClr val="bg1"/>
              </a:solidFill>
              <a:highlight>
                <a:srgbClr val="0000FF"/>
              </a:highlight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64D8491-4695-4758-8D96-6E56F1725199}"/>
              </a:ext>
            </a:extLst>
          </p:cNvPr>
          <p:cNvSpPr txBox="1"/>
          <p:nvPr/>
        </p:nvSpPr>
        <p:spPr>
          <a:xfrm>
            <a:off x="5026568" y="1625057"/>
            <a:ext cx="158417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000" dirty="0">
                <a:solidFill>
                  <a:schemeClr val="bg1"/>
                </a:solidFill>
                <a:highlight>
                  <a:srgbClr val="0000FF"/>
                </a:highlight>
              </a:rPr>
              <a:t>Sigara</a:t>
            </a:r>
            <a:endParaRPr lang="en-GB" sz="3000" dirty="0">
              <a:solidFill>
                <a:schemeClr val="bg1"/>
              </a:solidFill>
              <a:highlight>
                <a:srgbClr val="0000FF"/>
              </a:highlight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169375B-A6A7-4A62-96E1-F3317A31AD53}"/>
              </a:ext>
            </a:extLst>
          </p:cNvPr>
          <p:cNvSpPr txBox="1"/>
          <p:nvPr/>
        </p:nvSpPr>
        <p:spPr>
          <a:xfrm>
            <a:off x="6664837" y="4869160"/>
            <a:ext cx="166960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1500" dirty="0">
                <a:solidFill>
                  <a:schemeClr val="bg1"/>
                </a:solidFill>
                <a:highlight>
                  <a:srgbClr val="0000FF"/>
                </a:highlight>
              </a:rPr>
              <a:t>K</a:t>
            </a:r>
            <a:r>
              <a:rPr lang="en-GB" sz="1500" dirty="0" err="1">
                <a:solidFill>
                  <a:schemeClr val="bg1"/>
                </a:solidFill>
                <a:highlight>
                  <a:srgbClr val="0000FF"/>
                </a:highlight>
              </a:rPr>
              <a:t>oroner</a:t>
            </a:r>
            <a:r>
              <a:rPr lang="en-GB" sz="1500" dirty="0">
                <a:solidFill>
                  <a:schemeClr val="bg1"/>
                </a:solidFill>
                <a:highlight>
                  <a:srgbClr val="0000FF"/>
                </a:highlight>
              </a:rPr>
              <a:t> </a:t>
            </a:r>
            <a:r>
              <a:rPr lang="tr-TR" sz="1500" dirty="0">
                <a:solidFill>
                  <a:schemeClr val="bg1"/>
                </a:solidFill>
                <a:highlight>
                  <a:srgbClr val="0000FF"/>
                </a:highlight>
              </a:rPr>
              <a:t>A</a:t>
            </a:r>
            <a:r>
              <a:rPr lang="en-GB" sz="1500" dirty="0" err="1">
                <a:solidFill>
                  <a:schemeClr val="bg1"/>
                </a:solidFill>
                <a:highlight>
                  <a:srgbClr val="0000FF"/>
                </a:highlight>
              </a:rPr>
              <a:t>rter</a:t>
            </a:r>
            <a:r>
              <a:rPr lang="en-GB" sz="1500" dirty="0">
                <a:solidFill>
                  <a:schemeClr val="bg1"/>
                </a:solidFill>
                <a:highlight>
                  <a:srgbClr val="0000FF"/>
                </a:highlight>
              </a:rPr>
              <a:t> </a:t>
            </a:r>
            <a:r>
              <a:rPr lang="tr-TR" sz="1500" dirty="0">
                <a:solidFill>
                  <a:schemeClr val="bg1"/>
                </a:solidFill>
                <a:highlight>
                  <a:srgbClr val="0000FF"/>
                </a:highlight>
              </a:rPr>
              <a:t>H</a:t>
            </a:r>
            <a:r>
              <a:rPr lang="en-GB" sz="1500" dirty="0" err="1">
                <a:solidFill>
                  <a:schemeClr val="bg1"/>
                </a:solidFill>
                <a:highlight>
                  <a:srgbClr val="0000FF"/>
                </a:highlight>
              </a:rPr>
              <a:t>astalığı</a:t>
            </a:r>
            <a:endParaRPr lang="en-GB" sz="1500" dirty="0">
              <a:solidFill>
                <a:schemeClr val="bg1"/>
              </a:solidFill>
              <a:highlight>
                <a:srgbClr val="0000FF"/>
              </a:highlight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79FE083-CFDF-4510-8489-29A65F6C7857}"/>
              </a:ext>
            </a:extLst>
          </p:cNvPr>
          <p:cNvSpPr txBox="1"/>
          <p:nvPr/>
        </p:nvSpPr>
        <p:spPr>
          <a:xfrm>
            <a:off x="2947776" y="6074132"/>
            <a:ext cx="16242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1400" dirty="0">
                <a:solidFill>
                  <a:schemeClr val="bg1"/>
                </a:solidFill>
                <a:highlight>
                  <a:srgbClr val="0000FF"/>
                </a:highlight>
              </a:rPr>
              <a:t>K</a:t>
            </a:r>
            <a:r>
              <a:rPr lang="en-GB" sz="1400" dirty="0" err="1">
                <a:solidFill>
                  <a:schemeClr val="bg1"/>
                </a:solidFill>
                <a:highlight>
                  <a:srgbClr val="0000FF"/>
                </a:highlight>
              </a:rPr>
              <a:t>oroner</a:t>
            </a:r>
            <a:r>
              <a:rPr lang="en-GB" sz="1400" dirty="0">
                <a:solidFill>
                  <a:schemeClr val="bg1"/>
                </a:solidFill>
                <a:highlight>
                  <a:srgbClr val="0000FF"/>
                </a:highlight>
              </a:rPr>
              <a:t> </a:t>
            </a:r>
            <a:r>
              <a:rPr lang="tr-TR" sz="1400" dirty="0">
                <a:solidFill>
                  <a:schemeClr val="bg1"/>
                </a:solidFill>
                <a:highlight>
                  <a:srgbClr val="0000FF"/>
                </a:highlight>
              </a:rPr>
              <a:t>A</a:t>
            </a:r>
            <a:r>
              <a:rPr lang="en-GB" sz="1400" dirty="0" err="1">
                <a:solidFill>
                  <a:schemeClr val="bg1"/>
                </a:solidFill>
                <a:highlight>
                  <a:srgbClr val="0000FF"/>
                </a:highlight>
              </a:rPr>
              <a:t>rter</a:t>
            </a:r>
            <a:r>
              <a:rPr lang="en-GB" sz="1400" dirty="0">
                <a:solidFill>
                  <a:schemeClr val="bg1"/>
                </a:solidFill>
                <a:highlight>
                  <a:srgbClr val="0000FF"/>
                </a:highlight>
              </a:rPr>
              <a:t> </a:t>
            </a:r>
            <a:r>
              <a:rPr lang="tr-TR" sz="1400" dirty="0">
                <a:solidFill>
                  <a:schemeClr val="bg1"/>
                </a:solidFill>
                <a:highlight>
                  <a:srgbClr val="0000FF"/>
                </a:highlight>
              </a:rPr>
              <a:t>H</a:t>
            </a:r>
            <a:r>
              <a:rPr lang="en-GB" sz="1400" dirty="0" err="1">
                <a:solidFill>
                  <a:schemeClr val="bg1"/>
                </a:solidFill>
                <a:highlight>
                  <a:srgbClr val="0000FF"/>
                </a:highlight>
              </a:rPr>
              <a:t>astalığı</a:t>
            </a:r>
            <a:endParaRPr lang="en-GB" sz="1400" dirty="0">
              <a:solidFill>
                <a:schemeClr val="bg1"/>
              </a:solidFill>
              <a:highlight>
                <a:srgbClr val="0000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4137757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118FD4-3B0C-4F11-A9A0-B36FEB0639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5" name="Content Placeholder 4" descr="Scatter chart&#10;&#10;Description automatically generated">
            <a:extLst>
              <a:ext uri="{FF2B5EF4-FFF2-40B4-BE49-F238E27FC236}">
                <a16:creationId xmlns:a16="http://schemas.microsoft.com/office/drawing/2014/main" id="{29550862-929F-4F3D-8D04-7173B0C873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00"/>
          <a:stretch/>
        </p:blipFill>
        <p:spPr>
          <a:xfrm>
            <a:off x="1043608" y="1353749"/>
            <a:ext cx="8053920" cy="5472608"/>
          </a:xfr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4D206EC9-3ADB-4A9A-8919-F043A035166E}"/>
              </a:ext>
            </a:extLst>
          </p:cNvPr>
          <p:cNvSpPr txBox="1">
            <a:spLocks/>
          </p:cNvSpPr>
          <p:nvPr/>
        </p:nvSpPr>
        <p:spPr>
          <a:xfrm>
            <a:off x="1038984" y="-150303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GB" dirty="0" err="1"/>
              <a:t>Epidemiyolog</a:t>
            </a:r>
            <a:r>
              <a:rPr lang="en-GB" dirty="0"/>
              <a:t> </a:t>
            </a:r>
            <a:r>
              <a:rPr lang="en-GB" dirty="0" err="1"/>
              <a:t>gibi</a:t>
            </a:r>
            <a:r>
              <a:rPr lang="en-GB" dirty="0"/>
              <a:t> d</a:t>
            </a:r>
            <a:r>
              <a:rPr lang="tr-TR" dirty="0"/>
              <a:t>üşü</a:t>
            </a:r>
            <a:r>
              <a:rPr lang="en-GB" dirty="0" err="1"/>
              <a:t>nelim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632554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41818-67E4-40C3-8222-00849AF67F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8984" y="-150303"/>
            <a:ext cx="7498080" cy="1143000"/>
          </a:xfrm>
        </p:spPr>
        <p:txBody>
          <a:bodyPr/>
          <a:lstStyle/>
          <a:p>
            <a:r>
              <a:rPr lang="en-GB" dirty="0" err="1"/>
              <a:t>Epidemiyolog</a:t>
            </a:r>
            <a:r>
              <a:rPr lang="en-GB" dirty="0"/>
              <a:t> </a:t>
            </a:r>
            <a:r>
              <a:rPr lang="en-GB" dirty="0" err="1"/>
              <a:t>gibi</a:t>
            </a:r>
            <a:r>
              <a:rPr lang="en-GB" dirty="0"/>
              <a:t> d</a:t>
            </a:r>
            <a:r>
              <a:rPr lang="tr-TR" dirty="0"/>
              <a:t>üşü</a:t>
            </a:r>
            <a:r>
              <a:rPr lang="en-GB" dirty="0" err="1"/>
              <a:t>nelim</a:t>
            </a:r>
            <a:r>
              <a:rPr lang="en-GB" dirty="0"/>
              <a:t> (2)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DD5AD6-A35D-4FF6-A32C-7ED243FAC7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5028" y="836713"/>
            <a:ext cx="7498080" cy="1275188"/>
          </a:xfrm>
        </p:spPr>
        <p:txBody>
          <a:bodyPr>
            <a:normAutofit fontScale="85000" lnSpcReduction="10000"/>
          </a:bodyPr>
          <a:lstStyle/>
          <a:p>
            <a:r>
              <a:rPr lang="en-GB" dirty="0" err="1"/>
              <a:t>Trafik</a:t>
            </a:r>
            <a:r>
              <a:rPr lang="en-GB" dirty="0"/>
              <a:t> </a:t>
            </a:r>
            <a:r>
              <a:rPr lang="en-GB" dirty="0" err="1"/>
              <a:t>sigortası</a:t>
            </a:r>
            <a:r>
              <a:rPr lang="en-GB" dirty="0"/>
              <a:t> </a:t>
            </a:r>
            <a:r>
              <a:rPr lang="en-GB" dirty="0" err="1"/>
              <a:t>karşılaştırma</a:t>
            </a:r>
            <a:r>
              <a:rPr lang="en-GB" dirty="0"/>
              <a:t> </a:t>
            </a:r>
            <a:r>
              <a:rPr lang="en-GB" dirty="0" err="1"/>
              <a:t>platformu</a:t>
            </a:r>
            <a:endParaRPr lang="en-GB" dirty="0"/>
          </a:p>
          <a:p>
            <a:pPr lvl="1"/>
            <a:r>
              <a:rPr lang="en-GB" i="1" dirty="0"/>
              <a:t>“</a:t>
            </a:r>
            <a:r>
              <a:rPr lang="en-GB" i="1" dirty="0" err="1"/>
              <a:t>Bizim</a:t>
            </a:r>
            <a:r>
              <a:rPr lang="en-GB" i="1" dirty="0"/>
              <a:t> platform </a:t>
            </a:r>
            <a:r>
              <a:rPr lang="en-GB" i="1" dirty="0" err="1"/>
              <a:t>sayesinde</a:t>
            </a:r>
            <a:r>
              <a:rPr lang="en-GB" i="1" dirty="0"/>
              <a:t> </a:t>
            </a:r>
            <a:r>
              <a:rPr lang="en-GB" i="1" dirty="0" err="1"/>
              <a:t>sigorta</a:t>
            </a:r>
            <a:r>
              <a:rPr lang="en-GB" i="1" dirty="0"/>
              <a:t> </a:t>
            </a:r>
            <a:r>
              <a:rPr lang="en-GB" i="1" dirty="0" err="1"/>
              <a:t>tarifini</a:t>
            </a:r>
            <a:r>
              <a:rPr lang="en-GB" i="1" dirty="0"/>
              <a:t> de</a:t>
            </a:r>
            <a:r>
              <a:rPr lang="tr-TR" i="1" dirty="0"/>
              <a:t>ğ</a:t>
            </a:r>
            <a:r>
              <a:rPr lang="en-GB" i="1" dirty="0" err="1"/>
              <a:t>i</a:t>
            </a:r>
            <a:r>
              <a:rPr lang="tr-TR" i="1" dirty="0"/>
              <a:t>ş</a:t>
            </a:r>
            <a:r>
              <a:rPr lang="en-GB" i="1" dirty="0" err="1"/>
              <a:t>tirenlerin</a:t>
            </a:r>
            <a:r>
              <a:rPr lang="en-GB" i="1" dirty="0"/>
              <a:t> </a:t>
            </a:r>
            <a:r>
              <a:rPr lang="en-GB" i="1" dirty="0" err="1"/>
              <a:t>hepsi</a:t>
            </a:r>
            <a:r>
              <a:rPr lang="en-GB" i="1" dirty="0"/>
              <a:t> &gt;500 TL </a:t>
            </a:r>
            <a:r>
              <a:rPr lang="en-GB" i="1" dirty="0" err="1"/>
              <a:t>daha</a:t>
            </a:r>
            <a:r>
              <a:rPr lang="en-GB" i="1" dirty="0"/>
              <a:t> </a:t>
            </a:r>
            <a:r>
              <a:rPr lang="en-GB" i="1" dirty="0" err="1"/>
              <a:t>ucuza</a:t>
            </a:r>
            <a:r>
              <a:rPr lang="en-GB" i="1" dirty="0"/>
              <a:t> </a:t>
            </a:r>
            <a:r>
              <a:rPr lang="en-GB" i="1" dirty="0" err="1"/>
              <a:t>sigorta</a:t>
            </a:r>
            <a:r>
              <a:rPr lang="en-GB" i="1" dirty="0"/>
              <a:t> </a:t>
            </a:r>
            <a:r>
              <a:rPr lang="en-GB" i="1" dirty="0" err="1"/>
              <a:t>buldular</a:t>
            </a:r>
            <a:r>
              <a:rPr lang="en-GB" i="1" dirty="0"/>
              <a:t>”</a:t>
            </a:r>
          </a:p>
          <a:p>
            <a:pPr marL="82296" indent="0">
              <a:buNone/>
            </a:pPr>
            <a:endParaRPr lang="en-GB" i="1" dirty="0"/>
          </a:p>
          <a:p>
            <a:pPr marL="82296" indent="0">
              <a:buNone/>
            </a:pPr>
            <a:endParaRPr lang="en-GB" i="1" dirty="0"/>
          </a:p>
          <a:p>
            <a:pPr marL="82296" indent="0">
              <a:buNone/>
            </a:pPr>
            <a:endParaRPr lang="en-GB" i="1" dirty="0"/>
          </a:p>
          <a:p>
            <a:pPr marL="82296" indent="0">
              <a:buNone/>
            </a:pPr>
            <a:endParaRPr lang="en-GB" i="1" dirty="0"/>
          </a:p>
          <a:p>
            <a:pPr marL="82296" indent="0">
              <a:buNone/>
            </a:pPr>
            <a:endParaRPr lang="en-GB" i="1" dirty="0"/>
          </a:p>
          <a:p>
            <a:pPr marL="82296" indent="0">
              <a:buNone/>
            </a:pPr>
            <a:endParaRPr lang="en-GB" i="1" dirty="0"/>
          </a:p>
          <a:p>
            <a:pPr marL="82296" indent="0">
              <a:buNone/>
            </a:pPr>
            <a:endParaRPr lang="en-GB" i="1" dirty="0"/>
          </a:p>
          <a:p>
            <a:pPr marL="82296" indent="0">
              <a:buNone/>
            </a:pPr>
            <a:endParaRPr lang="en-GB" i="1" dirty="0"/>
          </a:p>
          <a:p>
            <a:pPr marL="82296" indent="0">
              <a:buNone/>
            </a:pPr>
            <a:endParaRPr lang="en-GB" i="1" dirty="0"/>
          </a:p>
          <a:p>
            <a:pPr marL="82296" indent="0">
              <a:buNone/>
            </a:pPr>
            <a:endParaRPr lang="en-GB" i="1" dirty="0"/>
          </a:p>
          <a:p>
            <a:pPr marL="82296" indent="0">
              <a:buNone/>
            </a:pPr>
            <a:endParaRPr lang="en-GB" i="1" dirty="0"/>
          </a:p>
          <a:p>
            <a:pPr marL="82296" indent="0">
              <a:buNone/>
            </a:pPr>
            <a:endParaRPr lang="en-GB" i="1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47B12CF8-BBCB-4FBA-9781-CD2ED14ADBA3}"/>
              </a:ext>
            </a:extLst>
          </p:cNvPr>
          <p:cNvGrpSpPr/>
          <p:nvPr/>
        </p:nvGrpSpPr>
        <p:grpSpPr>
          <a:xfrm>
            <a:off x="2762508" y="1844824"/>
            <a:ext cx="5454979" cy="3436808"/>
            <a:chOff x="2762508" y="1844824"/>
            <a:chExt cx="5454979" cy="3436808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CB7FC82-D75B-4540-8916-4371046EFAEA}"/>
                </a:ext>
              </a:extLst>
            </p:cNvPr>
            <p:cNvSpPr txBox="1"/>
            <p:nvPr/>
          </p:nvSpPr>
          <p:spPr>
            <a:xfrm>
              <a:off x="4214042" y="4912300"/>
              <a:ext cx="187220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err="1"/>
                <a:t>Sigorta</a:t>
              </a:r>
              <a:r>
                <a:rPr lang="en-GB" dirty="0"/>
                <a:t> </a:t>
              </a:r>
              <a:r>
                <a:rPr lang="en-GB" dirty="0" err="1"/>
                <a:t>indirimi</a:t>
              </a:r>
              <a:endParaRPr lang="en-GB" dirty="0"/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B8E48EC-8D60-48AF-8DFC-742EA874E66C}"/>
                </a:ext>
              </a:extLst>
            </p:cNvPr>
            <p:cNvGrpSpPr/>
            <p:nvPr/>
          </p:nvGrpSpPr>
          <p:grpSpPr>
            <a:xfrm>
              <a:off x="2762508" y="1844824"/>
              <a:ext cx="5454979" cy="3182145"/>
              <a:chOff x="2762508" y="1844824"/>
              <a:chExt cx="5454979" cy="3182145"/>
            </a:xfrm>
          </p:grpSpPr>
          <p:pic>
            <p:nvPicPr>
              <p:cNvPr id="5" name="Picture 4" descr="Histogram&#10;&#10;Description automatically generated">
                <a:extLst>
                  <a:ext uri="{FF2B5EF4-FFF2-40B4-BE49-F238E27FC236}">
                    <a16:creationId xmlns:a16="http://schemas.microsoft.com/office/drawing/2014/main" id="{982E94C2-6526-447E-97C0-AEFBB356E94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0402" t="4388" r="1570" b="11677"/>
              <a:stretch/>
            </p:blipFill>
            <p:spPr>
              <a:xfrm>
                <a:off x="3075896" y="2183908"/>
                <a:ext cx="3656344" cy="2531943"/>
              </a:xfrm>
              <a:prstGeom prst="rect">
                <a:avLst/>
              </a:prstGeom>
            </p:spPr>
          </p:pic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AAF0F147-645C-450B-B121-A380D4ACE80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904068" y="2111901"/>
                <a:ext cx="0" cy="2531943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0757087-1AC8-49DC-8721-149BF312459F}"/>
                  </a:ext>
                </a:extLst>
              </p:cNvPr>
              <p:cNvSpPr txBox="1"/>
              <p:nvPr/>
            </p:nvSpPr>
            <p:spPr>
              <a:xfrm>
                <a:off x="3347864" y="4643844"/>
                <a:ext cx="187220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/>
                  <a:t>-500 TL</a:t>
                </a: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7573F8B1-201B-4246-B685-58A873EA5EEB}"/>
                  </a:ext>
                </a:extLst>
              </p:cNvPr>
              <p:cNvSpPr txBox="1"/>
              <p:nvPr/>
            </p:nvSpPr>
            <p:spPr>
              <a:xfrm>
                <a:off x="5568645" y="4657637"/>
                <a:ext cx="187220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/>
                  <a:t>500 TL</a:t>
                </a:r>
              </a:p>
            </p:txBody>
          </p: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4CCB322E-CFB8-40C3-9E24-713DE78B22B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68144" y="2111901"/>
                <a:ext cx="0" cy="2531943"/>
              </a:xfrm>
              <a:prstGeom prst="line">
                <a:avLst/>
              </a:prstGeom>
              <a:ln w="28575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CE2DF182-971B-4254-B06F-9BDEFA05A26B}"/>
                  </a:ext>
                </a:extLst>
              </p:cNvPr>
              <p:cNvSpPr txBox="1"/>
              <p:nvPr/>
            </p:nvSpPr>
            <p:spPr>
              <a:xfrm rot="16200000">
                <a:off x="2011070" y="2596262"/>
                <a:ext cx="187220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 err="1"/>
                  <a:t>Sıklık</a:t>
                </a:r>
                <a:endParaRPr lang="en-GB" dirty="0"/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C2820B8-56B5-40CF-BF5E-08CD96A1B345}"/>
                  </a:ext>
                </a:extLst>
              </p:cNvPr>
              <p:cNvSpPr txBox="1"/>
              <p:nvPr/>
            </p:nvSpPr>
            <p:spPr>
              <a:xfrm>
                <a:off x="4788024" y="4643844"/>
                <a:ext cx="187220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/>
                  <a:t>0</a:t>
                </a:r>
              </a:p>
            </p:txBody>
          </p:sp>
          <p:cxnSp>
            <p:nvCxnSpPr>
              <p:cNvPr id="18" name="Straight Arrow Connector 17">
                <a:extLst>
                  <a:ext uri="{FF2B5EF4-FFF2-40B4-BE49-F238E27FC236}">
                    <a16:creationId xmlns:a16="http://schemas.microsoft.com/office/drawing/2014/main" id="{226AE152-D8F6-4291-95AC-294DA56624F5}"/>
                  </a:ext>
                </a:extLst>
              </p:cNvPr>
              <p:cNvCxnSpPr/>
              <p:nvPr/>
            </p:nvCxnSpPr>
            <p:spPr>
              <a:xfrm flipH="1">
                <a:off x="6088792" y="3556653"/>
                <a:ext cx="792088" cy="987233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D8FCF812-B963-4ED5-B1F0-DAB14819D895}"/>
                  </a:ext>
                </a:extLst>
              </p:cNvPr>
              <p:cNvSpPr txBox="1"/>
              <p:nvPr/>
            </p:nvSpPr>
            <p:spPr>
              <a:xfrm>
                <a:off x="5939966" y="2910322"/>
                <a:ext cx="2277521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GB" dirty="0" err="1"/>
                  <a:t>Sigorta</a:t>
                </a:r>
                <a:r>
                  <a:rPr lang="en-GB" dirty="0"/>
                  <a:t> </a:t>
                </a:r>
                <a:r>
                  <a:rPr lang="en-GB" dirty="0" err="1"/>
                  <a:t>tarifini</a:t>
                </a:r>
                <a:r>
                  <a:rPr lang="en-GB" dirty="0"/>
                  <a:t> de</a:t>
                </a:r>
                <a:r>
                  <a:rPr lang="tr-TR" dirty="0"/>
                  <a:t>ğ</a:t>
                </a:r>
                <a:r>
                  <a:rPr lang="en-GB" dirty="0" err="1"/>
                  <a:t>i</a:t>
                </a:r>
                <a:r>
                  <a:rPr lang="tr-TR" dirty="0"/>
                  <a:t>ş</a:t>
                </a:r>
                <a:r>
                  <a:rPr lang="en-GB" dirty="0" err="1"/>
                  <a:t>tirenler</a:t>
                </a:r>
                <a:endParaRPr lang="en-GB" dirty="0"/>
              </a:p>
            </p:txBody>
          </p:sp>
        </p:grp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47842E56-40D4-49AD-9562-D1DDD7E04868}"/>
              </a:ext>
            </a:extLst>
          </p:cNvPr>
          <p:cNvSpPr txBox="1"/>
          <p:nvPr/>
        </p:nvSpPr>
        <p:spPr>
          <a:xfrm>
            <a:off x="1401106" y="5478081"/>
            <a:ext cx="749807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i="1" dirty="0" err="1"/>
              <a:t>Seçim</a:t>
            </a:r>
            <a:r>
              <a:rPr lang="en-GB" i="1" dirty="0"/>
              <a:t> </a:t>
            </a:r>
            <a:r>
              <a:rPr lang="en-GB" i="1" dirty="0" err="1"/>
              <a:t>yanlılığı</a:t>
            </a:r>
            <a:r>
              <a:rPr lang="en-GB" i="1" dirty="0"/>
              <a:t> </a:t>
            </a:r>
            <a:r>
              <a:rPr lang="tr-TR" i="1" dirty="0"/>
              <a:t>(</a:t>
            </a:r>
            <a:r>
              <a:rPr lang="en-GB" i="1" dirty="0"/>
              <a:t>Selection bias</a:t>
            </a:r>
            <a:r>
              <a:rPr lang="tr-TR" i="1" dirty="0"/>
              <a:t>)</a:t>
            </a:r>
            <a:r>
              <a:rPr lang="en-GB" i="1" dirty="0"/>
              <a:t>: </a:t>
            </a:r>
            <a:r>
              <a:rPr lang="en-GB" i="1" dirty="0" err="1"/>
              <a:t>analiz</a:t>
            </a:r>
            <a:r>
              <a:rPr lang="en-GB" i="1" dirty="0"/>
              <a:t> </a:t>
            </a:r>
            <a:r>
              <a:rPr lang="en-GB" i="1" dirty="0" err="1"/>
              <a:t>edilen</a:t>
            </a:r>
            <a:r>
              <a:rPr lang="en-GB" i="1" dirty="0"/>
              <a:t> </a:t>
            </a:r>
            <a:r>
              <a:rPr lang="en-GB" i="1" dirty="0" err="1"/>
              <a:t>grubun</a:t>
            </a:r>
            <a:r>
              <a:rPr lang="en-GB" i="1" dirty="0"/>
              <a:t> </a:t>
            </a:r>
            <a:r>
              <a:rPr lang="en-GB" i="1" dirty="0" err="1"/>
              <a:t>gerekli</a:t>
            </a:r>
            <a:r>
              <a:rPr lang="en-GB" i="1" dirty="0"/>
              <a:t> </a:t>
            </a:r>
            <a:r>
              <a:rPr lang="en-GB" i="1" dirty="0" err="1"/>
              <a:t>rastgeleliği</a:t>
            </a:r>
            <a:r>
              <a:rPr lang="en-GB" i="1" dirty="0"/>
              <a:t> </a:t>
            </a:r>
            <a:r>
              <a:rPr lang="en-GB" i="1" dirty="0" err="1"/>
              <a:t>sağlayamayacak</a:t>
            </a:r>
            <a:r>
              <a:rPr lang="en-GB" i="1" dirty="0"/>
              <a:t> </a:t>
            </a:r>
            <a:r>
              <a:rPr lang="en-GB" i="1" dirty="0" err="1"/>
              <a:t>şekilde</a:t>
            </a:r>
            <a:r>
              <a:rPr lang="en-GB" i="1" dirty="0"/>
              <a:t> </a:t>
            </a:r>
            <a:r>
              <a:rPr lang="en-GB" i="1" dirty="0" err="1"/>
              <a:t>seçildiği</a:t>
            </a:r>
            <a:r>
              <a:rPr lang="en-GB" i="1" dirty="0"/>
              <a:t> ve </a:t>
            </a:r>
            <a:r>
              <a:rPr lang="en-GB" i="1" dirty="0" err="1"/>
              <a:t>dolayısıyla</a:t>
            </a:r>
            <a:r>
              <a:rPr lang="en-GB" i="1" dirty="0"/>
              <a:t> </a:t>
            </a:r>
            <a:r>
              <a:rPr lang="en-GB" i="1" dirty="0" err="1"/>
              <a:t>elde</a:t>
            </a:r>
            <a:r>
              <a:rPr lang="en-GB" i="1" dirty="0"/>
              <a:t> </a:t>
            </a:r>
            <a:r>
              <a:rPr lang="en-GB" i="1" dirty="0" err="1"/>
              <a:t>edilen</a:t>
            </a:r>
            <a:r>
              <a:rPr lang="en-GB" i="1" dirty="0"/>
              <a:t> </a:t>
            </a:r>
            <a:r>
              <a:rPr lang="en-GB" i="1" dirty="0" err="1"/>
              <a:t>örneklemin</a:t>
            </a:r>
            <a:r>
              <a:rPr lang="en-GB" i="1" dirty="0"/>
              <a:t> </a:t>
            </a:r>
            <a:r>
              <a:rPr lang="en-GB" i="1" dirty="0" err="1"/>
              <a:t>incelenmek</a:t>
            </a:r>
            <a:r>
              <a:rPr lang="en-GB" i="1" dirty="0"/>
              <a:t> </a:t>
            </a:r>
            <a:r>
              <a:rPr lang="en-GB" i="1" dirty="0" err="1"/>
              <a:t>istenen</a:t>
            </a:r>
            <a:r>
              <a:rPr lang="en-GB" i="1" dirty="0"/>
              <a:t> </a:t>
            </a:r>
            <a:r>
              <a:rPr lang="en-GB" i="1" dirty="0" err="1"/>
              <a:t>popülasyonu</a:t>
            </a:r>
            <a:r>
              <a:rPr lang="en-GB" i="1" dirty="0"/>
              <a:t> </a:t>
            </a:r>
            <a:r>
              <a:rPr lang="en-GB" i="1" dirty="0" err="1"/>
              <a:t>temsil</a:t>
            </a:r>
            <a:r>
              <a:rPr lang="en-GB" i="1" dirty="0"/>
              <a:t> </a:t>
            </a:r>
            <a:r>
              <a:rPr lang="en-GB" i="1" dirty="0" err="1"/>
              <a:t>etmekte</a:t>
            </a:r>
            <a:r>
              <a:rPr lang="en-GB" i="1" dirty="0"/>
              <a:t> </a:t>
            </a:r>
            <a:r>
              <a:rPr lang="en-GB" i="1" dirty="0" err="1"/>
              <a:t>yetersiz</a:t>
            </a:r>
            <a:r>
              <a:rPr lang="en-GB" i="1" dirty="0"/>
              <a:t> </a:t>
            </a:r>
            <a:r>
              <a:rPr lang="en-GB" i="1" dirty="0" err="1"/>
              <a:t>kaldığı</a:t>
            </a:r>
            <a:r>
              <a:rPr lang="en-GB" i="1" dirty="0"/>
              <a:t> </a:t>
            </a:r>
            <a:r>
              <a:rPr lang="en-GB" i="1" dirty="0" err="1"/>
              <a:t>yanlılıktır</a:t>
            </a:r>
            <a:endParaRPr lang="en-GB" i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i="1" dirty="0" err="1"/>
              <a:t>Anahtar</a:t>
            </a:r>
            <a:r>
              <a:rPr lang="en-GB" i="1" dirty="0"/>
              <a:t> </a:t>
            </a:r>
            <a:r>
              <a:rPr lang="en-GB" i="1" dirty="0" err="1"/>
              <a:t>kelimeler</a:t>
            </a:r>
            <a:r>
              <a:rPr lang="en-GB" i="1" dirty="0"/>
              <a:t>: “</a:t>
            </a:r>
            <a:r>
              <a:rPr lang="en-GB" i="1" dirty="0" err="1"/>
              <a:t>sigorta</a:t>
            </a:r>
            <a:r>
              <a:rPr lang="en-GB" i="1" dirty="0"/>
              <a:t> </a:t>
            </a:r>
            <a:r>
              <a:rPr lang="en-GB" i="1" dirty="0" err="1"/>
              <a:t>tarifini</a:t>
            </a:r>
            <a:r>
              <a:rPr lang="en-GB" i="1" dirty="0"/>
              <a:t> de</a:t>
            </a:r>
            <a:r>
              <a:rPr lang="tr-TR" i="1" dirty="0"/>
              <a:t>ğ</a:t>
            </a:r>
            <a:r>
              <a:rPr lang="en-GB" i="1" dirty="0" err="1"/>
              <a:t>i</a:t>
            </a:r>
            <a:r>
              <a:rPr lang="tr-TR" i="1" dirty="0"/>
              <a:t>ş</a:t>
            </a:r>
            <a:r>
              <a:rPr lang="en-GB" i="1" dirty="0" err="1"/>
              <a:t>tirenler</a:t>
            </a:r>
            <a:r>
              <a:rPr lang="en-GB" i="1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36522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368" y="53752"/>
            <a:ext cx="7498080" cy="1143000"/>
          </a:xfrm>
        </p:spPr>
        <p:txBody>
          <a:bodyPr/>
          <a:lstStyle/>
          <a:p>
            <a:r>
              <a:rPr lang="tr-TR" dirty="0"/>
              <a:t>Genomumuz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7623" y="1124744"/>
            <a:ext cx="4928818" cy="5657056"/>
          </a:xfrm>
        </p:spPr>
        <p:txBody>
          <a:bodyPr>
            <a:normAutofit lnSpcReduction="10000"/>
          </a:bodyPr>
          <a:lstStyle/>
          <a:p>
            <a:r>
              <a:rPr lang="en-GB" dirty="0"/>
              <a:t>&gt;3</a:t>
            </a:r>
            <a:r>
              <a:rPr lang="tr-TR" dirty="0"/>
              <a:t> milyar</a:t>
            </a:r>
            <a:r>
              <a:rPr lang="en-GB" dirty="0"/>
              <a:t> </a:t>
            </a:r>
            <a:r>
              <a:rPr lang="tr-TR" dirty="0"/>
              <a:t>DNA baz-çifti uzunluğunda</a:t>
            </a:r>
            <a:endParaRPr lang="en-GB" dirty="0"/>
          </a:p>
          <a:p>
            <a:pPr lvl="1"/>
            <a:r>
              <a:rPr lang="tr-TR" dirty="0"/>
              <a:t>A</a:t>
            </a:r>
            <a:r>
              <a:rPr lang="en-GB" dirty="0" err="1"/>
              <a:t>denin</a:t>
            </a:r>
            <a:r>
              <a:rPr lang="en-GB" dirty="0"/>
              <a:t> (A), Guanin (G), </a:t>
            </a:r>
            <a:r>
              <a:rPr lang="tr-TR" dirty="0"/>
              <a:t>Si</a:t>
            </a:r>
            <a:r>
              <a:rPr lang="en-GB" dirty="0"/>
              <a:t>to</a:t>
            </a:r>
            <a:r>
              <a:rPr lang="tr-TR" dirty="0"/>
              <a:t>zin</a:t>
            </a:r>
            <a:r>
              <a:rPr lang="en-GB" dirty="0"/>
              <a:t> (C) &amp; T</a:t>
            </a:r>
            <a:r>
              <a:rPr lang="tr-TR" dirty="0"/>
              <a:t>imin</a:t>
            </a:r>
            <a:r>
              <a:rPr lang="en-GB" dirty="0"/>
              <a:t> (T)</a:t>
            </a:r>
          </a:p>
          <a:p>
            <a:pPr lvl="1"/>
            <a:r>
              <a:rPr lang="en-GB" dirty="0"/>
              <a:t>22 </a:t>
            </a:r>
            <a:r>
              <a:rPr lang="en-GB" dirty="0" err="1"/>
              <a:t>kromozom</a:t>
            </a:r>
            <a:r>
              <a:rPr lang="en-GB" dirty="0"/>
              <a:t>/</a:t>
            </a:r>
            <a:r>
              <a:rPr lang="en-GB" dirty="0" err="1"/>
              <a:t>otozom</a:t>
            </a:r>
            <a:r>
              <a:rPr lang="en-GB" dirty="0"/>
              <a:t> + 1 </a:t>
            </a:r>
            <a:r>
              <a:rPr lang="en-GB" dirty="0" err="1"/>
              <a:t>cinsiyet</a:t>
            </a:r>
            <a:r>
              <a:rPr lang="en-GB" dirty="0"/>
              <a:t> </a:t>
            </a:r>
            <a:r>
              <a:rPr lang="en-GB" dirty="0" err="1"/>
              <a:t>kromozomu</a:t>
            </a:r>
            <a:r>
              <a:rPr lang="en-GB" dirty="0"/>
              <a:t> (X/Y)</a:t>
            </a:r>
          </a:p>
          <a:p>
            <a:r>
              <a:rPr lang="tr-TR" dirty="0"/>
              <a:t>Ebeveynlerimizden kalıtım yoluyla birer kopya alıyoruz</a:t>
            </a:r>
            <a:endParaRPr lang="en-GB" dirty="0"/>
          </a:p>
          <a:p>
            <a:pPr lvl="1"/>
            <a:r>
              <a:rPr lang="en-GB" dirty="0"/>
              <a:t>&gt;99.5% </a:t>
            </a:r>
            <a:r>
              <a:rPr lang="tr-TR" dirty="0"/>
              <a:t>benzerlik gösteriyor</a:t>
            </a:r>
            <a:endParaRPr lang="en-GB" dirty="0"/>
          </a:p>
          <a:p>
            <a:r>
              <a:rPr lang="tr-TR" dirty="0"/>
              <a:t>Varyantların bazıları toplumda sık bulunur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86F5E-C15D-4D77-835E-44B16F21F441}" type="slidenum">
              <a:rPr lang="en-GB" smtClean="0"/>
              <a:t>14</a:t>
            </a:fld>
            <a:endParaRPr lang="en-GB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032"/>
          <a:stretch/>
        </p:blipFill>
        <p:spPr>
          <a:xfrm>
            <a:off x="6116441" y="-17472"/>
            <a:ext cx="2592288" cy="471601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957" t="27484" r="6871" b="40451"/>
          <a:stretch/>
        </p:blipFill>
        <p:spPr>
          <a:xfrm>
            <a:off x="6660232" y="5031507"/>
            <a:ext cx="1800200" cy="151216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424936" y="3100898"/>
            <a:ext cx="683568" cy="5539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1000" dirty="0" err="1"/>
              <a:t>Şeker-Fosfat</a:t>
            </a:r>
            <a:r>
              <a:rPr lang="en-GB" sz="1000" dirty="0"/>
              <a:t> </a:t>
            </a:r>
            <a:r>
              <a:rPr lang="en-GB" sz="1000" dirty="0" err="1"/>
              <a:t>iskeleti</a:t>
            </a:r>
            <a:endParaRPr lang="en-GB" sz="1000" dirty="0"/>
          </a:p>
        </p:txBody>
      </p:sp>
      <p:sp>
        <p:nvSpPr>
          <p:cNvPr id="9" name="TextBox 8"/>
          <p:cNvSpPr txBox="1"/>
          <p:nvPr/>
        </p:nvSpPr>
        <p:spPr>
          <a:xfrm>
            <a:off x="7967721" y="1382579"/>
            <a:ext cx="708735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1000" dirty="0"/>
              <a:t>Baz </a:t>
            </a:r>
            <a:r>
              <a:rPr lang="en-GB" sz="1000" dirty="0" err="1"/>
              <a:t>çifti</a:t>
            </a:r>
            <a:endParaRPr lang="en-GB" sz="1000" dirty="0"/>
          </a:p>
        </p:txBody>
      </p:sp>
    </p:spTree>
    <p:extLst>
      <p:ext uri="{BB962C8B-B14F-4D97-AF65-F5344CB8AC3E}">
        <p14:creationId xmlns:p14="http://schemas.microsoft.com/office/powerpoint/2010/main" val="14370693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TextBox 68">
            <a:extLst>
              <a:ext uri="{FF2B5EF4-FFF2-40B4-BE49-F238E27FC236}">
                <a16:creationId xmlns:a16="http://schemas.microsoft.com/office/drawing/2014/main" id="{C59D6792-AFA4-403B-9ACE-7D7C32CB6A46}"/>
              </a:ext>
            </a:extLst>
          </p:cNvPr>
          <p:cNvSpPr txBox="1"/>
          <p:nvPr/>
        </p:nvSpPr>
        <p:spPr>
          <a:xfrm>
            <a:off x="4389010" y="2780928"/>
            <a:ext cx="946341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1600" dirty="0"/>
              <a:t>Fatma</a:t>
            </a:r>
            <a:endParaRPr lang="en-GB" sz="16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03F2A9-9863-491B-8489-808E32FDA071}"/>
              </a:ext>
            </a:extLst>
          </p:cNvPr>
          <p:cNvSpPr txBox="1"/>
          <p:nvPr/>
        </p:nvSpPr>
        <p:spPr>
          <a:xfrm>
            <a:off x="2257507" y="2780928"/>
            <a:ext cx="946341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1600" dirty="0"/>
              <a:t>Ali</a:t>
            </a:r>
            <a:endParaRPr lang="en-GB" sz="16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908" y="-90264"/>
            <a:ext cx="8062335" cy="1143000"/>
          </a:xfrm>
        </p:spPr>
        <p:txBody>
          <a:bodyPr>
            <a:normAutofit fontScale="90000"/>
          </a:bodyPr>
          <a:lstStyle/>
          <a:p>
            <a:r>
              <a:rPr lang="en-GB" dirty="0"/>
              <a:t>G</a:t>
            </a:r>
            <a:r>
              <a:rPr lang="tr-TR" dirty="0"/>
              <a:t>en. </a:t>
            </a:r>
            <a:r>
              <a:rPr lang="en-GB" dirty="0"/>
              <a:t>E</a:t>
            </a:r>
            <a:r>
              <a:rPr lang="tr-TR" dirty="0"/>
              <a:t>pi.</a:t>
            </a:r>
            <a:r>
              <a:rPr lang="en-GB" dirty="0"/>
              <a:t> </a:t>
            </a:r>
            <a:r>
              <a:rPr lang="en-GB" dirty="0" err="1"/>
              <a:t>terminolo</a:t>
            </a:r>
            <a:r>
              <a:rPr lang="tr-TR" dirty="0"/>
              <a:t>jisi</a:t>
            </a:r>
            <a:r>
              <a:rPr lang="en-GB" dirty="0"/>
              <a:t> – </a:t>
            </a:r>
            <a:r>
              <a:rPr lang="tr-TR" dirty="0"/>
              <a:t>varyant/</a:t>
            </a:r>
            <a:r>
              <a:rPr lang="en-GB" dirty="0"/>
              <a:t>SNP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86F5E-C15D-4D77-835E-44B16F21F441}" type="slidenum">
              <a:rPr lang="en-GB" smtClean="0"/>
              <a:t>15</a:t>
            </a:fld>
            <a:endParaRPr lang="en-GB"/>
          </a:p>
        </p:txBody>
      </p:sp>
      <p:pic>
        <p:nvPicPr>
          <p:cNvPr id="31" name="Picture 2"/>
          <p:cNvPicPr>
            <a:picLocks noChangeAspect="1" noChangeArrowheads="1"/>
          </p:cNvPicPr>
          <p:nvPr/>
        </p:nvPicPr>
        <p:blipFill rotWithShape="1">
          <a:blip r:embed="rId3" cstate="print"/>
          <a:srcRect t="14714"/>
          <a:stretch/>
        </p:blipFill>
        <p:spPr bwMode="auto">
          <a:xfrm>
            <a:off x="1393411" y="3119482"/>
            <a:ext cx="6937541" cy="20266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" name="TextBox 34"/>
          <p:cNvSpPr txBox="1"/>
          <p:nvPr/>
        </p:nvSpPr>
        <p:spPr>
          <a:xfrm>
            <a:off x="2329515" y="4705345"/>
            <a:ext cx="578176" cy="369887"/>
          </a:xfrm>
          <a:prstGeom prst="rect">
            <a:avLst/>
          </a:prstGeom>
        </p:spPr>
        <p:style>
          <a:lnRef idx="0">
            <a:scrgbClr r="0" g="0" b="0"/>
          </a:lnRef>
          <a:fillRef idx="1001">
            <a:schemeClr val="lt1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/>
          <a:p>
            <a:pPr>
              <a:defRPr/>
            </a:pPr>
            <a:r>
              <a:rPr lang="en-GB" b="1" dirty="0"/>
              <a:t>AA</a:t>
            </a:r>
          </a:p>
        </p:txBody>
      </p:sp>
      <p:sp>
        <p:nvSpPr>
          <p:cNvPr id="33" name="TextBox 35"/>
          <p:cNvSpPr txBox="1"/>
          <p:nvPr/>
        </p:nvSpPr>
        <p:spPr>
          <a:xfrm>
            <a:off x="4489755" y="4705345"/>
            <a:ext cx="571500" cy="369887"/>
          </a:xfrm>
          <a:prstGeom prst="rect">
            <a:avLst/>
          </a:prstGeom>
        </p:spPr>
        <p:style>
          <a:lnRef idx="0">
            <a:scrgbClr r="0" g="0" b="0"/>
          </a:lnRef>
          <a:fillRef idx="1001">
            <a:schemeClr val="lt1"/>
          </a:fillRef>
          <a:effectRef idx="0">
            <a:scrgbClr r="0" g="0" b="0"/>
          </a:effectRef>
          <a:fontRef idx="major"/>
        </p:style>
        <p:txBody>
          <a:bodyPr>
            <a:spAutoFit/>
          </a:bodyPr>
          <a:lstStyle/>
          <a:p>
            <a:pPr>
              <a:defRPr/>
            </a:pPr>
            <a:r>
              <a:rPr lang="en-GB" b="1"/>
              <a:t>A</a:t>
            </a:r>
            <a:r>
              <a:rPr lang="en-GB" b="1">
                <a:solidFill>
                  <a:srgbClr val="FF0000"/>
                </a:solidFill>
              </a:rPr>
              <a:t>G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34" name="TextBox 36"/>
          <p:cNvSpPr txBox="1"/>
          <p:nvPr/>
        </p:nvSpPr>
        <p:spPr>
          <a:xfrm>
            <a:off x="6775786" y="4705345"/>
            <a:ext cx="532518" cy="369332"/>
          </a:xfrm>
          <a:prstGeom prst="rect">
            <a:avLst/>
          </a:prstGeom>
        </p:spPr>
        <p:style>
          <a:lnRef idx="0">
            <a:scrgbClr r="0" g="0" b="0"/>
          </a:lnRef>
          <a:fillRef idx="1001">
            <a:schemeClr val="lt1"/>
          </a:fillRef>
          <a:effectRef idx="0">
            <a:scrgbClr r="0" g="0" b="0"/>
          </a:effectRef>
          <a:fontRef idx="major"/>
        </p:style>
        <p:txBody>
          <a:bodyPr wrap="none">
            <a:spAutoFit/>
          </a:bodyPr>
          <a:lstStyle/>
          <a:p>
            <a:pPr>
              <a:defRPr/>
            </a:pPr>
            <a:r>
              <a:rPr lang="en-GB" b="1" dirty="0">
                <a:solidFill>
                  <a:srgbClr val="FF0000"/>
                </a:solidFill>
              </a:rPr>
              <a:t> GG</a:t>
            </a:r>
          </a:p>
        </p:txBody>
      </p:sp>
      <p:sp>
        <p:nvSpPr>
          <p:cNvPr id="35" name="TextBox 41"/>
          <p:cNvSpPr txBox="1"/>
          <p:nvPr/>
        </p:nvSpPr>
        <p:spPr>
          <a:xfrm>
            <a:off x="1825459" y="3769241"/>
            <a:ext cx="288032" cy="276999"/>
          </a:xfrm>
          <a:prstGeom prst="rect">
            <a:avLst/>
          </a:prstGeom>
          <a:solidFill>
            <a:schemeClr val="tx1"/>
          </a:solidFill>
        </p:spPr>
        <p:style>
          <a:lnRef idx="0">
            <a:scrgbClr r="0" g="0" b="0"/>
          </a:lnRef>
          <a:fillRef idx="1001">
            <a:schemeClr val="lt1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/>
          <a:p>
            <a:pPr>
              <a:defRPr/>
            </a:pPr>
            <a:r>
              <a:rPr lang="en-GB" sz="1200" b="1" dirty="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36" name="TextBox 43"/>
          <p:cNvSpPr txBox="1"/>
          <p:nvPr/>
        </p:nvSpPr>
        <p:spPr>
          <a:xfrm>
            <a:off x="2761563" y="3769241"/>
            <a:ext cx="288032" cy="276999"/>
          </a:xfrm>
          <a:prstGeom prst="rect">
            <a:avLst/>
          </a:prstGeom>
          <a:solidFill>
            <a:schemeClr val="tx1"/>
          </a:solidFill>
        </p:spPr>
        <p:style>
          <a:lnRef idx="0">
            <a:scrgbClr r="0" g="0" b="0"/>
          </a:lnRef>
          <a:fillRef idx="1001">
            <a:schemeClr val="lt1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/>
          <a:p>
            <a:pPr>
              <a:defRPr/>
            </a:pPr>
            <a:r>
              <a:rPr lang="en-GB" sz="1200" b="1">
                <a:solidFill>
                  <a:schemeClr val="bg1"/>
                </a:solidFill>
              </a:rPr>
              <a:t>A</a:t>
            </a:r>
            <a:endParaRPr lang="en-GB" sz="1200" b="1" dirty="0">
              <a:solidFill>
                <a:schemeClr val="bg1"/>
              </a:solidFill>
            </a:endParaRPr>
          </a:p>
        </p:txBody>
      </p:sp>
      <p:sp>
        <p:nvSpPr>
          <p:cNvPr id="37" name="TextBox 44"/>
          <p:cNvSpPr txBox="1"/>
          <p:nvPr/>
        </p:nvSpPr>
        <p:spPr>
          <a:xfrm>
            <a:off x="3913691" y="3769241"/>
            <a:ext cx="288032" cy="276999"/>
          </a:xfrm>
          <a:prstGeom prst="rect">
            <a:avLst/>
          </a:prstGeom>
          <a:solidFill>
            <a:schemeClr val="tx1"/>
          </a:solidFill>
        </p:spPr>
        <p:style>
          <a:lnRef idx="0">
            <a:scrgbClr r="0" g="0" b="0"/>
          </a:lnRef>
          <a:fillRef idx="1001">
            <a:schemeClr val="lt1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/>
          <a:p>
            <a:pPr>
              <a:defRPr/>
            </a:pPr>
            <a:r>
              <a:rPr lang="en-GB" sz="1200" b="1">
                <a:solidFill>
                  <a:schemeClr val="bg1"/>
                </a:solidFill>
              </a:rPr>
              <a:t>A</a:t>
            </a:r>
            <a:endParaRPr lang="en-GB" sz="1200" b="1" dirty="0">
              <a:solidFill>
                <a:schemeClr val="bg1"/>
              </a:solidFill>
            </a:endParaRPr>
          </a:p>
        </p:txBody>
      </p:sp>
      <p:sp>
        <p:nvSpPr>
          <p:cNvPr id="38" name="TextBox 50"/>
          <p:cNvSpPr txBox="1"/>
          <p:nvPr/>
        </p:nvSpPr>
        <p:spPr>
          <a:xfrm>
            <a:off x="4921803" y="3769241"/>
            <a:ext cx="288032" cy="276999"/>
          </a:xfrm>
          <a:prstGeom prst="rect">
            <a:avLst/>
          </a:prstGeom>
          <a:solidFill>
            <a:srgbClr val="FF0000"/>
          </a:solidFill>
        </p:spPr>
        <p:style>
          <a:lnRef idx="0">
            <a:scrgbClr r="0" g="0" b="0"/>
          </a:lnRef>
          <a:fillRef idx="1001">
            <a:schemeClr val="lt1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/>
          <a:p>
            <a:pPr>
              <a:defRPr/>
            </a:pPr>
            <a:r>
              <a:rPr lang="en-GB" sz="1200" b="1" dirty="0">
                <a:solidFill>
                  <a:schemeClr val="bg1"/>
                </a:solidFill>
              </a:rPr>
              <a:t>G</a:t>
            </a:r>
          </a:p>
        </p:txBody>
      </p:sp>
      <p:sp>
        <p:nvSpPr>
          <p:cNvPr id="39" name="TextBox 51"/>
          <p:cNvSpPr txBox="1"/>
          <p:nvPr/>
        </p:nvSpPr>
        <p:spPr>
          <a:xfrm>
            <a:off x="6073931" y="3769241"/>
            <a:ext cx="288032" cy="276999"/>
          </a:xfrm>
          <a:prstGeom prst="rect">
            <a:avLst/>
          </a:prstGeom>
          <a:solidFill>
            <a:srgbClr val="FF0000"/>
          </a:solidFill>
        </p:spPr>
        <p:style>
          <a:lnRef idx="0">
            <a:scrgbClr r="0" g="0" b="0"/>
          </a:lnRef>
          <a:fillRef idx="1001">
            <a:schemeClr val="lt1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/>
          <a:p>
            <a:pPr>
              <a:defRPr/>
            </a:pPr>
            <a:r>
              <a:rPr lang="en-GB" sz="1200" b="1" dirty="0">
                <a:solidFill>
                  <a:schemeClr val="bg1"/>
                </a:solidFill>
              </a:rPr>
              <a:t>G</a:t>
            </a:r>
          </a:p>
        </p:txBody>
      </p:sp>
      <p:sp>
        <p:nvSpPr>
          <p:cNvPr id="40" name="TextBox 52"/>
          <p:cNvSpPr txBox="1"/>
          <p:nvPr/>
        </p:nvSpPr>
        <p:spPr>
          <a:xfrm>
            <a:off x="7082043" y="3769241"/>
            <a:ext cx="288032" cy="276999"/>
          </a:xfrm>
          <a:prstGeom prst="rect">
            <a:avLst/>
          </a:prstGeom>
          <a:solidFill>
            <a:srgbClr val="FF0000"/>
          </a:solidFill>
        </p:spPr>
        <p:style>
          <a:lnRef idx="0">
            <a:scrgbClr r="0" g="0" b="0"/>
          </a:lnRef>
          <a:fillRef idx="1001">
            <a:schemeClr val="lt1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/>
          <a:p>
            <a:pPr>
              <a:defRPr/>
            </a:pPr>
            <a:r>
              <a:rPr lang="en-GB" sz="1200" b="1" dirty="0">
                <a:solidFill>
                  <a:schemeClr val="bg1"/>
                </a:solidFill>
              </a:rPr>
              <a:t>G</a:t>
            </a:r>
          </a:p>
        </p:txBody>
      </p:sp>
      <p:grpSp>
        <p:nvGrpSpPr>
          <p:cNvPr id="41" name="Group 40"/>
          <p:cNvGrpSpPr/>
          <p:nvPr/>
        </p:nvGrpSpPr>
        <p:grpSpPr>
          <a:xfrm>
            <a:off x="1681443" y="2113057"/>
            <a:ext cx="3672408" cy="2016224"/>
            <a:chOff x="1331640" y="1196752"/>
            <a:chExt cx="3672408" cy="2016224"/>
          </a:xfrm>
        </p:grpSpPr>
        <p:sp>
          <p:nvSpPr>
            <p:cNvPr id="42" name="15 Elipse"/>
            <p:cNvSpPr/>
            <p:nvPr/>
          </p:nvSpPr>
          <p:spPr>
            <a:xfrm>
              <a:off x="1331640" y="2780928"/>
              <a:ext cx="576064" cy="432048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" name="16 Elipse"/>
            <p:cNvSpPr/>
            <p:nvPr/>
          </p:nvSpPr>
          <p:spPr>
            <a:xfrm>
              <a:off x="4427984" y="2780928"/>
              <a:ext cx="576064" cy="432048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6" name="36 CuadroTexto"/>
            <p:cNvSpPr txBox="1"/>
            <p:nvPr/>
          </p:nvSpPr>
          <p:spPr>
            <a:xfrm>
              <a:off x="2771800" y="1196752"/>
              <a:ext cx="128432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 err="1"/>
                <a:t>Alel</a:t>
              </a:r>
              <a:r>
                <a:rPr lang="tr-TR" sz="3200" dirty="0"/>
                <a:t>ler</a:t>
              </a:r>
              <a:endParaRPr lang="en-GB" sz="3200" dirty="0"/>
            </a:p>
          </p:txBody>
        </p:sp>
        <p:cxnSp>
          <p:nvCxnSpPr>
            <p:cNvPr id="44" name="28 Conector recto de flecha"/>
            <p:cNvCxnSpPr>
              <a:stCxn id="42" idx="0"/>
            </p:cNvCxnSpPr>
            <p:nvPr/>
          </p:nvCxnSpPr>
          <p:spPr>
            <a:xfrm flipV="1">
              <a:off x="1619672" y="1772816"/>
              <a:ext cx="1368152" cy="1008112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30 Conector recto de flecha"/>
            <p:cNvCxnSpPr>
              <a:stCxn id="43" idx="0"/>
            </p:cNvCxnSpPr>
            <p:nvPr/>
          </p:nvCxnSpPr>
          <p:spPr>
            <a:xfrm flipH="1" flipV="1">
              <a:off x="3779912" y="1772816"/>
              <a:ext cx="936104" cy="1008112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Group 46"/>
          <p:cNvGrpSpPr/>
          <p:nvPr/>
        </p:nvGrpSpPr>
        <p:grpSpPr>
          <a:xfrm>
            <a:off x="2329515" y="4687649"/>
            <a:ext cx="5015595" cy="1909703"/>
            <a:chOff x="1979712" y="3462427"/>
            <a:chExt cx="5015595" cy="1909703"/>
          </a:xfrm>
        </p:grpSpPr>
        <p:sp>
          <p:nvSpPr>
            <p:cNvPr id="48" name="Oval 47"/>
            <p:cNvSpPr/>
            <p:nvPr/>
          </p:nvSpPr>
          <p:spPr>
            <a:xfrm>
              <a:off x="1979712" y="3480123"/>
              <a:ext cx="500062" cy="369887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9" name="Oval 48"/>
            <p:cNvSpPr/>
            <p:nvPr/>
          </p:nvSpPr>
          <p:spPr>
            <a:xfrm>
              <a:off x="4147260" y="3503665"/>
              <a:ext cx="500062" cy="369887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0" name="Oval 49"/>
            <p:cNvSpPr/>
            <p:nvPr/>
          </p:nvSpPr>
          <p:spPr>
            <a:xfrm>
              <a:off x="6495245" y="3462427"/>
              <a:ext cx="500062" cy="369887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51" name="28 Conector recto de flecha"/>
            <p:cNvCxnSpPr>
              <a:stCxn id="48" idx="4"/>
            </p:cNvCxnSpPr>
            <p:nvPr/>
          </p:nvCxnSpPr>
          <p:spPr>
            <a:xfrm>
              <a:off x="2229743" y="3850010"/>
              <a:ext cx="1478161" cy="972471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28 Conector recto de flecha"/>
            <p:cNvCxnSpPr/>
            <p:nvPr/>
          </p:nvCxnSpPr>
          <p:spPr>
            <a:xfrm>
              <a:off x="4397291" y="3850010"/>
              <a:ext cx="0" cy="972471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28 Conector recto de flecha"/>
            <p:cNvCxnSpPr/>
            <p:nvPr/>
          </p:nvCxnSpPr>
          <p:spPr>
            <a:xfrm flipH="1">
              <a:off x="4860032" y="3832314"/>
              <a:ext cx="1884450" cy="990167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36 CuadroTexto"/>
            <p:cNvSpPr txBox="1"/>
            <p:nvPr/>
          </p:nvSpPr>
          <p:spPr>
            <a:xfrm>
              <a:off x="3404871" y="4787355"/>
              <a:ext cx="199766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 err="1"/>
                <a:t>Genot</a:t>
              </a:r>
              <a:r>
                <a:rPr lang="tr-TR" sz="3200" dirty="0"/>
                <a:t>ipler</a:t>
              </a:r>
              <a:endParaRPr lang="en-GB" sz="3200" dirty="0"/>
            </a:p>
          </p:txBody>
        </p:sp>
      </p:grpSp>
      <p:sp>
        <p:nvSpPr>
          <p:cNvPr id="56" name="TextBox 55"/>
          <p:cNvSpPr txBox="1"/>
          <p:nvPr/>
        </p:nvSpPr>
        <p:spPr>
          <a:xfrm>
            <a:off x="1161608" y="824253"/>
            <a:ext cx="779929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000" dirty="0"/>
              <a:t>SNP</a:t>
            </a:r>
            <a:r>
              <a:rPr lang="en-GB" sz="2000" dirty="0"/>
              <a:t>: </a:t>
            </a:r>
            <a:r>
              <a:rPr lang="tr-TR" sz="2000" dirty="0"/>
              <a:t>Tek nükleotid polimorfizmi (</a:t>
            </a:r>
            <a:r>
              <a:rPr lang="en-GB" sz="2000" dirty="0"/>
              <a:t>Single nucleotide polymorphism</a:t>
            </a:r>
            <a:r>
              <a:rPr lang="tr-TR" sz="2000" dirty="0"/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000" dirty="0"/>
              <a:t>Polimorfizmler bir populasyonda sıklıkla (&gt;%1) görülen genetik farklılıklardır. SNP’ler insan genomunda en çok bulunan polimorfizmlerdir</a:t>
            </a:r>
            <a:endParaRPr lang="en-GB" sz="2000" u="sng" dirty="0"/>
          </a:p>
        </p:txBody>
      </p:sp>
      <p:sp>
        <p:nvSpPr>
          <p:cNvPr id="30" name="TextBox 41"/>
          <p:cNvSpPr txBox="1"/>
          <p:nvPr/>
        </p:nvSpPr>
        <p:spPr>
          <a:xfrm>
            <a:off x="1825459" y="4273297"/>
            <a:ext cx="288032" cy="276999"/>
          </a:xfrm>
          <a:prstGeom prst="rect">
            <a:avLst/>
          </a:prstGeom>
          <a:solidFill>
            <a:schemeClr val="tx1"/>
          </a:solidFill>
        </p:spPr>
        <p:style>
          <a:lnRef idx="0">
            <a:scrgbClr r="0" g="0" b="0"/>
          </a:lnRef>
          <a:fillRef idx="1001">
            <a:schemeClr val="lt1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/>
          <a:p>
            <a:pPr>
              <a:defRPr/>
            </a:pPr>
            <a:r>
              <a:rPr lang="en-GB" sz="1200" b="1" dirty="0">
                <a:solidFill>
                  <a:schemeClr val="bg1"/>
                </a:solidFill>
              </a:rPr>
              <a:t>T</a:t>
            </a:r>
          </a:p>
        </p:txBody>
      </p:sp>
      <p:sp>
        <p:nvSpPr>
          <p:cNvPr id="55" name="TextBox 41"/>
          <p:cNvSpPr txBox="1"/>
          <p:nvPr/>
        </p:nvSpPr>
        <p:spPr>
          <a:xfrm>
            <a:off x="2761563" y="4277627"/>
            <a:ext cx="288032" cy="276999"/>
          </a:xfrm>
          <a:prstGeom prst="rect">
            <a:avLst/>
          </a:prstGeom>
          <a:solidFill>
            <a:schemeClr val="tx1"/>
          </a:solidFill>
        </p:spPr>
        <p:style>
          <a:lnRef idx="0">
            <a:scrgbClr r="0" g="0" b="0"/>
          </a:lnRef>
          <a:fillRef idx="1001">
            <a:schemeClr val="lt1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/>
          <a:p>
            <a:pPr>
              <a:defRPr/>
            </a:pPr>
            <a:r>
              <a:rPr lang="en-GB" sz="1200" b="1" dirty="0">
                <a:solidFill>
                  <a:schemeClr val="bg1"/>
                </a:solidFill>
              </a:rPr>
              <a:t>T</a:t>
            </a:r>
          </a:p>
        </p:txBody>
      </p:sp>
      <p:sp>
        <p:nvSpPr>
          <p:cNvPr id="57" name="TextBox 41"/>
          <p:cNvSpPr txBox="1"/>
          <p:nvPr/>
        </p:nvSpPr>
        <p:spPr>
          <a:xfrm>
            <a:off x="3913691" y="4279484"/>
            <a:ext cx="288032" cy="276999"/>
          </a:xfrm>
          <a:prstGeom prst="rect">
            <a:avLst/>
          </a:prstGeom>
          <a:solidFill>
            <a:schemeClr val="tx1"/>
          </a:solidFill>
        </p:spPr>
        <p:style>
          <a:lnRef idx="0">
            <a:scrgbClr r="0" g="0" b="0"/>
          </a:lnRef>
          <a:fillRef idx="1001">
            <a:schemeClr val="lt1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/>
          <a:p>
            <a:pPr>
              <a:defRPr/>
            </a:pPr>
            <a:r>
              <a:rPr lang="en-GB" sz="1200" b="1" dirty="0">
                <a:solidFill>
                  <a:schemeClr val="bg1"/>
                </a:solidFill>
              </a:rPr>
              <a:t>T</a:t>
            </a:r>
          </a:p>
        </p:txBody>
      </p:sp>
      <p:sp>
        <p:nvSpPr>
          <p:cNvPr id="58" name="TextBox 41"/>
          <p:cNvSpPr txBox="1"/>
          <p:nvPr/>
        </p:nvSpPr>
        <p:spPr>
          <a:xfrm>
            <a:off x="4917239" y="4285518"/>
            <a:ext cx="288032" cy="276999"/>
          </a:xfrm>
          <a:prstGeom prst="rect">
            <a:avLst/>
          </a:prstGeom>
          <a:solidFill>
            <a:schemeClr val="tx1"/>
          </a:solidFill>
        </p:spPr>
        <p:style>
          <a:lnRef idx="0">
            <a:scrgbClr r="0" g="0" b="0"/>
          </a:lnRef>
          <a:fillRef idx="1001">
            <a:schemeClr val="lt1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/>
          <a:p>
            <a:pPr>
              <a:defRPr/>
            </a:pPr>
            <a:r>
              <a:rPr lang="en-GB" sz="1200" b="1" dirty="0">
                <a:solidFill>
                  <a:schemeClr val="bg1"/>
                </a:solidFill>
              </a:rPr>
              <a:t>T</a:t>
            </a:r>
          </a:p>
        </p:txBody>
      </p:sp>
      <p:sp>
        <p:nvSpPr>
          <p:cNvPr id="59" name="TextBox 41"/>
          <p:cNvSpPr txBox="1"/>
          <p:nvPr/>
        </p:nvSpPr>
        <p:spPr>
          <a:xfrm>
            <a:off x="6060522" y="4277385"/>
            <a:ext cx="314850" cy="276999"/>
          </a:xfrm>
          <a:prstGeom prst="rect">
            <a:avLst/>
          </a:prstGeom>
          <a:solidFill>
            <a:schemeClr val="tx1"/>
          </a:solidFill>
        </p:spPr>
        <p:style>
          <a:lnRef idx="0">
            <a:scrgbClr r="0" g="0" b="0"/>
          </a:lnRef>
          <a:fillRef idx="1001">
            <a:schemeClr val="lt1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/>
          <a:p>
            <a:pPr>
              <a:defRPr/>
            </a:pPr>
            <a:r>
              <a:rPr lang="en-GB" sz="1200" b="1" dirty="0">
                <a:solidFill>
                  <a:schemeClr val="bg1"/>
                </a:solidFill>
              </a:rPr>
              <a:t>T</a:t>
            </a:r>
          </a:p>
        </p:txBody>
      </p:sp>
      <p:sp>
        <p:nvSpPr>
          <p:cNvPr id="60" name="TextBox 41"/>
          <p:cNvSpPr txBox="1"/>
          <p:nvPr/>
        </p:nvSpPr>
        <p:spPr>
          <a:xfrm>
            <a:off x="7086234" y="4279484"/>
            <a:ext cx="314850" cy="276999"/>
          </a:xfrm>
          <a:prstGeom prst="rect">
            <a:avLst/>
          </a:prstGeom>
          <a:solidFill>
            <a:schemeClr val="tx1"/>
          </a:solidFill>
        </p:spPr>
        <p:style>
          <a:lnRef idx="0">
            <a:scrgbClr r="0" g="0" b="0"/>
          </a:lnRef>
          <a:fillRef idx="1001">
            <a:schemeClr val="lt1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/>
          <a:p>
            <a:pPr>
              <a:defRPr/>
            </a:pPr>
            <a:r>
              <a:rPr lang="en-GB" sz="1200" b="1" dirty="0">
                <a:solidFill>
                  <a:schemeClr val="bg1"/>
                </a:solidFill>
              </a:rPr>
              <a:t>T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1475656" y="3769241"/>
            <a:ext cx="6696744" cy="0"/>
          </a:xfrm>
          <a:prstGeom prst="line">
            <a:avLst/>
          </a:prstGeom>
          <a:ln w="28575">
            <a:solidFill>
              <a:srgbClr val="FF0000"/>
            </a:solidFill>
            <a:prstDash val="sys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>
            <a:off x="1483774" y="4038432"/>
            <a:ext cx="6696744" cy="0"/>
          </a:xfrm>
          <a:prstGeom prst="line">
            <a:avLst/>
          </a:prstGeom>
          <a:ln w="28575">
            <a:solidFill>
              <a:srgbClr val="FF0000"/>
            </a:solidFill>
            <a:prstDash val="sys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2" name="36 CuadroTexto"/>
          <p:cNvSpPr txBox="1"/>
          <p:nvPr/>
        </p:nvSpPr>
        <p:spPr>
          <a:xfrm>
            <a:off x="8201433" y="3615352"/>
            <a:ext cx="90281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/>
              <a:t>SNP</a:t>
            </a:r>
          </a:p>
        </p:txBody>
      </p:sp>
      <p:sp>
        <p:nvSpPr>
          <p:cNvPr id="63" name="TextBox 41">
            <a:extLst>
              <a:ext uri="{FF2B5EF4-FFF2-40B4-BE49-F238E27FC236}">
                <a16:creationId xmlns:a16="http://schemas.microsoft.com/office/drawing/2014/main" id="{D6A4879D-4F3A-4C9A-8E5D-BC03C0182277}"/>
              </a:ext>
            </a:extLst>
          </p:cNvPr>
          <p:cNvSpPr txBox="1"/>
          <p:nvPr/>
        </p:nvSpPr>
        <p:spPr>
          <a:xfrm>
            <a:off x="1835696" y="3283796"/>
            <a:ext cx="288032" cy="276999"/>
          </a:xfrm>
          <a:prstGeom prst="rect">
            <a:avLst/>
          </a:prstGeom>
          <a:solidFill>
            <a:schemeClr val="tx1"/>
          </a:solidFill>
        </p:spPr>
        <p:style>
          <a:lnRef idx="0">
            <a:scrgbClr r="0" g="0" b="0"/>
          </a:lnRef>
          <a:fillRef idx="1001">
            <a:schemeClr val="lt1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/>
          <a:p>
            <a:pPr>
              <a:defRPr/>
            </a:pPr>
            <a:r>
              <a:rPr lang="en-GB" sz="1200" b="1" dirty="0">
                <a:solidFill>
                  <a:schemeClr val="bg1"/>
                </a:solidFill>
              </a:rPr>
              <a:t>C</a:t>
            </a:r>
          </a:p>
        </p:txBody>
      </p:sp>
      <p:sp>
        <p:nvSpPr>
          <p:cNvPr id="64" name="TextBox 41">
            <a:extLst>
              <a:ext uri="{FF2B5EF4-FFF2-40B4-BE49-F238E27FC236}">
                <a16:creationId xmlns:a16="http://schemas.microsoft.com/office/drawing/2014/main" id="{BA3FB4DE-3FF7-4F18-9D7A-995047130D8A}"/>
              </a:ext>
            </a:extLst>
          </p:cNvPr>
          <p:cNvSpPr txBox="1"/>
          <p:nvPr/>
        </p:nvSpPr>
        <p:spPr>
          <a:xfrm>
            <a:off x="2771800" y="3288126"/>
            <a:ext cx="288032" cy="276999"/>
          </a:xfrm>
          <a:prstGeom prst="rect">
            <a:avLst/>
          </a:prstGeom>
          <a:solidFill>
            <a:schemeClr val="tx1"/>
          </a:solidFill>
        </p:spPr>
        <p:style>
          <a:lnRef idx="0">
            <a:scrgbClr r="0" g="0" b="0"/>
          </a:lnRef>
          <a:fillRef idx="1001">
            <a:schemeClr val="lt1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/>
          <a:p>
            <a:pPr>
              <a:defRPr/>
            </a:pPr>
            <a:r>
              <a:rPr lang="en-GB" sz="1200" b="1" dirty="0">
                <a:solidFill>
                  <a:schemeClr val="bg1"/>
                </a:solidFill>
              </a:rPr>
              <a:t>C</a:t>
            </a:r>
          </a:p>
        </p:txBody>
      </p:sp>
      <p:sp>
        <p:nvSpPr>
          <p:cNvPr id="65" name="TextBox 41">
            <a:extLst>
              <a:ext uri="{FF2B5EF4-FFF2-40B4-BE49-F238E27FC236}">
                <a16:creationId xmlns:a16="http://schemas.microsoft.com/office/drawing/2014/main" id="{A7F3A85D-FEB6-49DD-AC9A-6D941FA3240F}"/>
              </a:ext>
            </a:extLst>
          </p:cNvPr>
          <p:cNvSpPr txBox="1"/>
          <p:nvPr/>
        </p:nvSpPr>
        <p:spPr>
          <a:xfrm>
            <a:off x="3923928" y="3289983"/>
            <a:ext cx="288032" cy="276999"/>
          </a:xfrm>
          <a:prstGeom prst="rect">
            <a:avLst/>
          </a:prstGeom>
          <a:solidFill>
            <a:schemeClr val="tx1"/>
          </a:solidFill>
        </p:spPr>
        <p:style>
          <a:lnRef idx="0">
            <a:scrgbClr r="0" g="0" b="0"/>
          </a:lnRef>
          <a:fillRef idx="1001">
            <a:schemeClr val="lt1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/>
          <a:p>
            <a:pPr>
              <a:defRPr/>
            </a:pPr>
            <a:r>
              <a:rPr lang="en-GB" sz="1200" b="1" dirty="0">
                <a:solidFill>
                  <a:schemeClr val="bg1"/>
                </a:solidFill>
              </a:rPr>
              <a:t>C</a:t>
            </a:r>
          </a:p>
        </p:txBody>
      </p:sp>
      <p:sp>
        <p:nvSpPr>
          <p:cNvPr id="66" name="TextBox 41">
            <a:extLst>
              <a:ext uri="{FF2B5EF4-FFF2-40B4-BE49-F238E27FC236}">
                <a16:creationId xmlns:a16="http://schemas.microsoft.com/office/drawing/2014/main" id="{27A69E38-CAFC-4177-BFC0-C0AB3B86FD77}"/>
              </a:ext>
            </a:extLst>
          </p:cNvPr>
          <p:cNvSpPr txBox="1"/>
          <p:nvPr/>
        </p:nvSpPr>
        <p:spPr>
          <a:xfrm>
            <a:off x="4927476" y="3296017"/>
            <a:ext cx="288032" cy="276999"/>
          </a:xfrm>
          <a:prstGeom prst="rect">
            <a:avLst/>
          </a:prstGeom>
          <a:solidFill>
            <a:schemeClr val="tx1"/>
          </a:solidFill>
        </p:spPr>
        <p:style>
          <a:lnRef idx="0">
            <a:scrgbClr r="0" g="0" b="0"/>
          </a:lnRef>
          <a:fillRef idx="1001">
            <a:schemeClr val="lt1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/>
          <a:p>
            <a:pPr>
              <a:defRPr/>
            </a:pPr>
            <a:r>
              <a:rPr lang="en-GB" sz="1200" b="1" dirty="0">
                <a:solidFill>
                  <a:schemeClr val="bg1"/>
                </a:solidFill>
              </a:rPr>
              <a:t>C</a:t>
            </a:r>
          </a:p>
        </p:txBody>
      </p:sp>
      <p:sp>
        <p:nvSpPr>
          <p:cNvPr id="67" name="TextBox 41">
            <a:extLst>
              <a:ext uri="{FF2B5EF4-FFF2-40B4-BE49-F238E27FC236}">
                <a16:creationId xmlns:a16="http://schemas.microsoft.com/office/drawing/2014/main" id="{65A96568-49CF-4AE4-944E-F3B1617E5CC9}"/>
              </a:ext>
            </a:extLst>
          </p:cNvPr>
          <p:cNvSpPr txBox="1"/>
          <p:nvPr/>
        </p:nvSpPr>
        <p:spPr>
          <a:xfrm>
            <a:off x="6070759" y="3287884"/>
            <a:ext cx="314850" cy="276999"/>
          </a:xfrm>
          <a:prstGeom prst="rect">
            <a:avLst/>
          </a:prstGeom>
          <a:solidFill>
            <a:schemeClr val="tx1"/>
          </a:solidFill>
        </p:spPr>
        <p:style>
          <a:lnRef idx="0">
            <a:scrgbClr r="0" g="0" b="0"/>
          </a:lnRef>
          <a:fillRef idx="1001">
            <a:schemeClr val="lt1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/>
          <a:p>
            <a:pPr>
              <a:defRPr/>
            </a:pPr>
            <a:r>
              <a:rPr lang="en-GB" sz="1200" b="1" dirty="0">
                <a:solidFill>
                  <a:schemeClr val="bg1"/>
                </a:solidFill>
              </a:rPr>
              <a:t>C</a:t>
            </a:r>
          </a:p>
        </p:txBody>
      </p:sp>
      <p:sp>
        <p:nvSpPr>
          <p:cNvPr id="68" name="TextBox 41">
            <a:extLst>
              <a:ext uri="{FF2B5EF4-FFF2-40B4-BE49-F238E27FC236}">
                <a16:creationId xmlns:a16="http://schemas.microsoft.com/office/drawing/2014/main" id="{4A66CDE7-A4A1-465B-BA39-63C9C22B478C}"/>
              </a:ext>
            </a:extLst>
          </p:cNvPr>
          <p:cNvSpPr txBox="1"/>
          <p:nvPr/>
        </p:nvSpPr>
        <p:spPr>
          <a:xfrm>
            <a:off x="7096471" y="3289983"/>
            <a:ext cx="314850" cy="276999"/>
          </a:xfrm>
          <a:prstGeom prst="rect">
            <a:avLst/>
          </a:prstGeom>
          <a:solidFill>
            <a:schemeClr val="tx1"/>
          </a:solidFill>
        </p:spPr>
        <p:style>
          <a:lnRef idx="0">
            <a:scrgbClr r="0" g="0" b="0"/>
          </a:lnRef>
          <a:fillRef idx="1001">
            <a:schemeClr val="lt1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/>
          <a:p>
            <a:pPr>
              <a:defRPr/>
            </a:pPr>
            <a:r>
              <a:rPr lang="en-GB" sz="1200" b="1" dirty="0">
                <a:solidFill>
                  <a:schemeClr val="bg1"/>
                </a:solidFill>
              </a:rPr>
              <a:t>C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F5C0056D-02AF-4585-8610-4B0A59AE8418}"/>
              </a:ext>
            </a:extLst>
          </p:cNvPr>
          <p:cNvSpPr txBox="1"/>
          <p:nvPr/>
        </p:nvSpPr>
        <p:spPr>
          <a:xfrm>
            <a:off x="6568874" y="2763249"/>
            <a:ext cx="946341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1600" dirty="0"/>
              <a:t>Mehmet</a:t>
            </a:r>
            <a:endParaRPr lang="en-GB" sz="1600" dirty="0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3E28E3A6-4969-4565-BCAE-0C6D9B6B4901}"/>
              </a:ext>
            </a:extLst>
          </p:cNvPr>
          <p:cNvSpPr txBox="1"/>
          <p:nvPr/>
        </p:nvSpPr>
        <p:spPr>
          <a:xfrm>
            <a:off x="0" y="6055808"/>
            <a:ext cx="103303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dirty="0"/>
              <a:t>Gen. Epi.: Genetik </a:t>
            </a:r>
            <a:r>
              <a:rPr lang="en-GB" sz="1200" dirty="0" err="1"/>
              <a:t>Epidemiyoloji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3995408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55" grpId="0" animBg="1"/>
      <p:bldP spid="57" grpId="0" animBg="1"/>
      <p:bldP spid="58" grpId="0" animBg="1"/>
      <p:bldP spid="59" grpId="0" animBg="1"/>
      <p:bldP spid="60" grpId="0" animBg="1"/>
      <p:bldP spid="62" grpId="0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D33E2A-2D08-441A-99E1-E6DC8EBC3D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476" y="-70892"/>
            <a:ext cx="7498080" cy="1143000"/>
          </a:xfrm>
        </p:spPr>
        <p:txBody>
          <a:bodyPr/>
          <a:lstStyle/>
          <a:p>
            <a:r>
              <a:rPr lang="tr-TR" dirty="0"/>
              <a:t>Diğer genetik varyasyonlar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E96BD9-1E7F-4880-BD64-BB726DC550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3608" y="1033163"/>
            <a:ext cx="4752528" cy="5636197"/>
          </a:xfrm>
        </p:spPr>
        <p:txBody>
          <a:bodyPr>
            <a:normAutofit fontScale="77500" lnSpcReduction="20000"/>
          </a:bodyPr>
          <a:lstStyle/>
          <a:p>
            <a:r>
              <a:rPr lang="en-GB" dirty="0" err="1"/>
              <a:t>Mikrosatellitler</a:t>
            </a:r>
            <a:r>
              <a:rPr lang="tr-TR" dirty="0"/>
              <a:t> (STR ve VNTR)</a:t>
            </a:r>
          </a:p>
          <a:p>
            <a:pPr lvl="1"/>
            <a:r>
              <a:rPr lang="tr-TR" dirty="0"/>
              <a:t>CGA </a:t>
            </a:r>
            <a:r>
              <a:rPr lang="tr-TR" b="1" dirty="0"/>
              <a:t>TTA TTA TTA </a:t>
            </a:r>
            <a:r>
              <a:rPr lang="tr-TR" dirty="0"/>
              <a:t>GGC</a:t>
            </a:r>
          </a:p>
          <a:p>
            <a:r>
              <a:rPr lang="tr-TR" dirty="0"/>
              <a:t>Kopya sayısı varyasyonu (CNV)</a:t>
            </a:r>
          </a:p>
          <a:p>
            <a:pPr lvl="1"/>
            <a:r>
              <a:rPr lang="tr-TR" dirty="0"/>
              <a:t>Transpozon eklemeler</a:t>
            </a:r>
          </a:p>
          <a:p>
            <a:pPr lvl="1"/>
            <a:r>
              <a:rPr lang="tr-TR" dirty="0"/>
              <a:t>Ardarda kopya (Tandem duplication)</a:t>
            </a:r>
          </a:p>
          <a:p>
            <a:pPr lvl="1"/>
            <a:r>
              <a:rPr lang="tr-TR" dirty="0"/>
              <a:t>Ayrışık kopya (interspersed duplication)</a:t>
            </a:r>
          </a:p>
          <a:p>
            <a:r>
              <a:rPr lang="tr-TR" dirty="0">
                <a:solidFill>
                  <a:srgbClr val="FF0000"/>
                </a:solidFill>
              </a:rPr>
              <a:t>Ekleme-silme tipi mütasyonlar (</a:t>
            </a:r>
            <a:r>
              <a:rPr lang="en-GB" dirty="0">
                <a:solidFill>
                  <a:srgbClr val="FF0000"/>
                </a:solidFill>
              </a:rPr>
              <a:t>insertion-deletion; </a:t>
            </a:r>
            <a:r>
              <a:rPr lang="tr-TR" dirty="0">
                <a:solidFill>
                  <a:srgbClr val="FF0000"/>
                </a:solidFill>
              </a:rPr>
              <a:t>indel)</a:t>
            </a:r>
          </a:p>
          <a:p>
            <a:pPr lvl="1"/>
            <a:r>
              <a:rPr lang="tr-TR" dirty="0"/>
              <a:t>Silme</a:t>
            </a:r>
          </a:p>
          <a:p>
            <a:pPr lvl="2"/>
            <a:r>
              <a:rPr lang="tr-TR" dirty="0"/>
              <a:t>Referans dizilim: CGA T</a:t>
            </a:r>
            <a:r>
              <a:rPr lang="tr-TR" b="1" dirty="0"/>
              <a:t>TA G</a:t>
            </a:r>
            <a:r>
              <a:rPr lang="tr-TR" dirty="0"/>
              <a:t>GC</a:t>
            </a:r>
          </a:p>
          <a:p>
            <a:pPr lvl="2"/>
            <a:r>
              <a:rPr lang="tr-TR" dirty="0"/>
              <a:t>Alternatif dizilim: CGA TGC</a:t>
            </a:r>
          </a:p>
          <a:p>
            <a:r>
              <a:rPr lang="tr-TR" dirty="0"/>
              <a:t>Yapısal varyasyonlar</a:t>
            </a:r>
          </a:p>
          <a:p>
            <a:r>
              <a:rPr lang="tr-TR" dirty="0"/>
              <a:t>İnversiyon/Taşınma (translocation)</a:t>
            </a:r>
          </a:p>
        </p:txBody>
      </p:sp>
      <p:pic>
        <p:nvPicPr>
          <p:cNvPr id="7" name="Picture 6" descr="Calendar&#10;&#10;Description automatically generated">
            <a:extLst>
              <a:ext uri="{FF2B5EF4-FFF2-40B4-BE49-F238E27FC236}">
                <a16:creationId xmlns:a16="http://schemas.microsoft.com/office/drawing/2014/main" id="{3D1F2CCD-E188-4602-AA00-5F26264070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1700808"/>
            <a:ext cx="3315277" cy="434907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688CA8E-87A7-4DD4-BE02-08E6CF0524AF}"/>
              </a:ext>
            </a:extLst>
          </p:cNvPr>
          <p:cNvSpPr txBox="1"/>
          <p:nvPr/>
        </p:nvSpPr>
        <p:spPr>
          <a:xfrm>
            <a:off x="6012160" y="6084004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 err="1"/>
              <a:t>Trizomi</a:t>
            </a:r>
            <a:r>
              <a:rPr lang="en-GB" dirty="0"/>
              <a:t> 21 – Down </a:t>
            </a:r>
            <a:r>
              <a:rPr lang="en-GB" dirty="0" err="1"/>
              <a:t>Sendromu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886863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5143" y="539481"/>
            <a:ext cx="2987824" cy="174134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998162" y="-39960"/>
            <a:ext cx="8229600" cy="1143000"/>
          </a:xfrm>
        </p:spPr>
        <p:txBody>
          <a:bodyPr/>
          <a:lstStyle/>
          <a:p>
            <a:r>
              <a:rPr lang="en-GB" dirty="0"/>
              <a:t>Gen </a:t>
            </a:r>
            <a:r>
              <a:rPr lang="tr-TR" dirty="0"/>
              <a:t>ve</a:t>
            </a:r>
            <a:r>
              <a:rPr lang="en-GB" dirty="0"/>
              <a:t> E</a:t>
            </a:r>
            <a:r>
              <a:rPr lang="tr-TR" dirty="0"/>
              <a:t>kzom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747" y="3393608"/>
            <a:ext cx="8069860" cy="2808312"/>
          </a:xfrm>
          <a:prstGeom prst="rect">
            <a:avLst/>
          </a:prstGeom>
        </p:spPr>
      </p:pic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184854" y="5622086"/>
            <a:ext cx="457200" cy="476250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1186F5E-C15D-4D77-835E-44B16F21F441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266823" y="6448693"/>
            <a:ext cx="25922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Image from </a:t>
            </a:r>
            <a:r>
              <a:rPr kumimoji="0" lang="en-GB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Ensembl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VEP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352967" y="3620665"/>
            <a:ext cx="7869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</a:t>
            </a:r>
            <a:r>
              <a:rPr kumimoji="0" lang="tr-T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kzo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07302" y="3620664"/>
            <a:ext cx="6480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Exon 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31438" y="3620664"/>
            <a:ext cx="6480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Exon 3</a:t>
            </a:r>
          </a:p>
        </p:txBody>
      </p:sp>
      <p:sp>
        <p:nvSpPr>
          <p:cNvPr id="10" name="Left Brace 9"/>
          <p:cNvSpPr/>
          <p:nvPr/>
        </p:nvSpPr>
        <p:spPr>
          <a:xfrm rot="5400000">
            <a:off x="4957861" y="1183926"/>
            <a:ext cx="242899" cy="4752529"/>
          </a:xfrm>
          <a:prstGeom prst="lef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380224" y="3177905"/>
            <a:ext cx="17039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Gen (</a:t>
            </a:r>
            <a:r>
              <a:rPr kumimoji="0" lang="en-GB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örn</a:t>
            </a: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 </a:t>
            </a:r>
            <a:r>
              <a:rPr kumimoji="0" lang="en-GB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GDNF </a:t>
            </a:r>
            <a:r>
              <a:rPr kumimoji="0" lang="en-GB" sz="1200" b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geni</a:t>
            </a: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)</a:t>
            </a:r>
          </a:p>
        </p:txBody>
      </p:sp>
      <p:cxnSp>
        <p:nvCxnSpPr>
          <p:cNvPr id="13" name="Straight Arrow Connector 12"/>
          <p:cNvCxnSpPr/>
          <p:nvPr/>
        </p:nvCxnSpPr>
        <p:spPr>
          <a:xfrm flipV="1">
            <a:off x="5292080" y="2852936"/>
            <a:ext cx="252028" cy="288032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754906" y="1335251"/>
            <a:ext cx="8608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Protein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000" b="62600"/>
          <a:stretch/>
        </p:blipFill>
        <p:spPr>
          <a:xfrm>
            <a:off x="3101334" y="2480320"/>
            <a:ext cx="5972175" cy="365770"/>
          </a:xfrm>
          <a:prstGeom prst="rect">
            <a:avLst/>
          </a:prstGeom>
        </p:spPr>
      </p:pic>
      <p:cxnSp>
        <p:nvCxnSpPr>
          <p:cNvPr id="17" name="Straight Arrow Connector 16"/>
          <p:cNvCxnSpPr/>
          <p:nvPr/>
        </p:nvCxnSpPr>
        <p:spPr>
          <a:xfrm flipV="1">
            <a:off x="5453617" y="2132856"/>
            <a:ext cx="324263" cy="301181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C32E59A6-518E-4242-BBEE-0A571C117C02}"/>
              </a:ext>
            </a:extLst>
          </p:cNvPr>
          <p:cNvSpPr txBox="1"/>
          <p:nvPr/>
        </p:nvSpPr>
        <p:spPr>
          <a:xfrm>
            <a:off x="385598" y="1432843"/>
            <a:ext cx="245405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i="1" dirty="0" err="1"/>
              <a:t>Genomumuzda</a:t>
            </a:r>
            <a:r>
              <a:rPr lang="en-GB" i="1" dirty="0"/>
              <a:t> ~21000 </a:t>
            </a:r>
            <a:r>
              <a:rPr lang="en-GB" i="1" dirty="0" err="1"/>
              <a:t>farklı</a:t>
            </a:r>
            <a:r>
              <a:rPr lang="en-GB" i="1" dirty="0"/>
              <a:t> gen var ve </a:t>
            </a:r>
            <a:r>
              <a:rPr lang="en-GB" i="1" dirty="0" err="1"/>
              <a:t>bunlar</a:t>
            </a:r>
            <a:r>
              <a:rPr lang="en-GB" i="1" dirty="0"/>
              <a:t> &gt;80000 </a:t>
            </a:r>
            <a:r>
              <a:rPr lang="en-GB" i="1" dirty="0" err="1"/>
              <a:t>farklı</a:t>
            </a:r>
            <a:r>
              <a:rPr lang="en-GB" i="1" dirty="0"/>
              <a:t> </a:t>
            </a:r>
            <a:r>
              <a:rPr lang="en-GB" i="1" dirty="0" err="1"/>
              <a:t>proteini</a:t>
            </a:r>
            <a:r>
              <a:rPr lang="en-GB" i="1" dirty="0"/>
              <a:t> </a:t>
            </a:r>
            <a:r>
              <a:rPr lang="en-GB" i="1" dirty="0" err="1"/>
              <a:t>kodluyor</a:t>
            </a:r>
            <a:endParaRPr lang="en-GB" i="1" dirty="0"/>
          </a:p>
        </p:txBody>
      </p:sp>
    </p:spTree>
    <p:extLst>
      <p:ext uri="{BB962C8B-B14F-4D97-AF65-F5344CB8AC3E}">
        <p14:creationId xmlns:p14="http://schemas.microsoft.com/office/powerpoint/2010/main" val="28041542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84976" cy="1143000"/>
          </a:xfrm>
        </p:spPr>
        <p:txBody>
          <a:bodyPr/>
          <a:lstStyle/>
          <a:p>
            <a:r>
              <a:rPr lang="en-US" dirty="0"/>
              <a:t>Genotyping v whole </a:t>
            </a:r>
            <a:r>
              <a:rPr lang="tr-TR" dirty="0"/>
              <a:t>genome/</a:t>
            </a:r>
            <a:r>
              <a:rPr lang="en-US" dirty="0"/>
              <a:t>exome sequencing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700808"/>
            <a:ext cx="5420022" cy="5112568"/>
          </a:xfrm>
        </p:spPr>
        <p:txBody>
          <a:bodyPr>
            <a:normAutofit fontScale="62500" lnSpcReduction="20000"/>
          </a:bodyPr>
          <a:lstStyle/>
          <a:p>
            <a:r>
              <a:rPr lang="tr-TR" b="1" dirty="0"/>
              <a:t>G</a:t>
            </a:r>
            <a:r>
              <a:rPr lang="en-US" b="1" dirty="0" err="1"/>
              <a:t>enotipleme</a:t>
            </a:r>
            <a:r>
              <a:rPr lang="en-US" b="1" dirty="0"/>
              <a:t> (genotyping)</a:t>
            </a:r>
            <a:r>
              <a:rPr lang="tr-TR" b="1" dirty="0"/>
              <a:t>,</a:t>
            </a:r>
            <a:r>
              <a:rPr lang="en-US" dirty="0"/>
              <a:t> </a:t>
            </a:r>
            <a:r>
              <a:rPr lang="tr-TR" dirty="0"/>
              <a:t>genomumuzun belirli bölgelerindeki SNPlerin genotipini bulma</a:t>
            </a:r>
            <a:endParaRPr lang="en-US" dirty="0"/>
          </a:p>
          <a:p>
            <a:pPr lvl="1"/>
            <a:r>
              <a:rPr lang="tr-TR" dirty="0"/>
              <a:t>Tipik bir genotipleme çipi </a:t>
            </a:r>
            <a:r>
              <a:rPr lang="en-US" dirty="0"/>
              <a:t>~850k SNP</a:t>
            </a:r>
            <a:r>
              <a:rPr lang="tr-TR" dirty="0"/>
              <a:t>in genotipini bulur</a:t>
            </a:r>
            <a:endParaRPr lang="en-US" dirty="0"/>
          </a:p>
          <a:p>
            <a:pPr lvl="1"/>
            <a:r>
              <a:rPr lang="tr-TR" dirty="0"/>
              <a:t>Binlerce insandan alınmış Tüm Genom Dizileme (WGS) verisi, popülasyonun bağlantı dengesizliği (LD) taslağı ve farklı istatistiki teknikler (imputation) kullanarak bu sayı 5-10 milyon genotipe yükseltilebilir</a:t>
            </a:r>
          </a:p>
          <a:p>
            <a:pPr lvl="1"/>
            <a:r>
              <a:rPr lang="tr-TR" dirty="0"/>
              <a:t>GWAS’da genotip verisi kullanılır</a:t>
            </a:r>
            <a:endParaRPr lang="en-US" dirty="0"/>
          </a:p>
          <a:p>
            <a:r>
              <a:rPr lang="en-US" b="1" dirty="0" err="1"/>
              <a:t>Tüm</a:t>
            </a:r>
            <a:r>
              <a:rPr lang="en-US" b="1" dirty="0"/>
              <a:t> </a:t>
            </a:r>
            <a:r>
              <a:rPr lang="en-US" b="1" dirty="0" err="1"/>
              <a:t>ekzom</a:t>
            </a:r>
            <a:r>
              <a:rPr lang="en-US" b="1" dirty="0"/>
              <a:t> </a:t>
            </a:r>
            <a:r>
              <a:rPr lang="en-US" b="1" dirty="0" err="1"/>
              <a:t>dizileme</a:t>
            </a:r>
            <a:r>
              <a:rPr lang="tr-TR" b="1" dirty="0"/>
              <a:t>si</a:t>
            </a:r>
            <a:r>
              <a:rPr lang="tr-TR" dirty="0"/>
              <a:t> (whole </a:t>
            </a:r>
            <a:r>
              <a:rPr lang="en-GB" dirty="0"/>
              <a:t>exome sequencing; </a:t>
            </a:r>
            <a:r>
              <a:rPr lang="tr-TR" dirty="0"/>
              <a:t>WES)</a:t>
            </a:r>
            <a:r>
              <a:rPr lang="tr-TR" b="1" dirty="0"/>
              <a:t> </a:t>
            </a:r>
            <a:r>
              <a:rPr lang="tr-TR" dirty="0"/>
              <a:t>sonucu bireylerin ekzonlarının tüm dizilimi çıkarılır</a:t>
            </a:r>
            <a:endParaRPr lang="en-US" b="1" dirty="0"/>
          </a:p>
          <a:p>
            <a:pPr lvl="1"/>
            <a:r>
              <a:rPr lang="tr-TR" dirty="0"/>
              <a:t>Bu sayede kişi başı 50 binden fazla varyant bulunur – bunların içinde</a:t>
            </a:r>
            <a:r>
              <a:rPr lang="en-GB" dirty="0"/>
              <a:t> </a:t>
            </a:r>
            <a:r>
              <a:rPr lang="en-GB" b="1" dirty="0" err="1"/>
              <a:t>toplumda</a:t>
            </a:r>
            <a:r>
              <a:rPr lang="tr-TR" dirty="0"/>
              <a:t> </a:t>
            </a:r>
            <a:r>
              <a:rPr lang="tr-TR" b="1" dirty="0"/>
              <a:t>çok nadir görülen varyantlar</a:t>
            </a:r>
            <a:r>
              <a:rPr lang="tr-TR" dirty="0"/>
              <a:t> da vardır (&lt;%0.1)</a:t>
            </a:r>
            <a:endParaRPr lang="en-US" b="1" dirty="0"/>
          </a:p>
          <a:p>
            <a:r>
              <a:rPr lang="en-US" b="1" dirty="0" err="1"/>
              <a:t>Tüm</a:t>
            </a:r>
            <a:r>
              <a:rPr lang="en-US" b="1" dirty="0"/>
              <a:t> </a:t>
            </a:r>
            <a:r>
              <a:rPr lang="tr-TR" b="1" dirty="0"/>
              <a:t>genom</a:t>
            </a:r>
            <a:r>
              <a:rPr lang="en-US" b="1" dirty="0"/>
              <a:t> </a:t>
            </a:r>
            <a:r>
              <a:rPr lang="en-US" b="1" dirty="0" err="1"/>
              <a:t>dizileme</a:t>
            </a:r>
            <a:r>
              <a:rPr lang="tr-TR" b="1" dirty="0"/>
              <a:t>/sekanslaması</a:t>
            </a:r>
            <a:r>
              <a:rPr lang="en-US" b="1" dirty="0"/>
              <a:t> </a:t>
            </a:r>
            <a:r>
              <a:rPr lang="tr-TR" dirty="0"/>
              <a:t>(whole genome</a:t>
            </a:r>
            <a:r>
              <a:rPr lang="en-GB" dirty="0"/>
              <a:t> sequencing; </a:t>
            </a:r>
            <a:r>
              <a:rPr lang="tr-TR" dirty="0"/>
              <a:t>WGS)</a:t>
            </a:r>
            <a:endParaRPr lang="en-GB" dirty="0"/>
          </a:p>
          <a:p>
            <a:pPr lvl="1"/>
            <a:r>
              <a:rPr lang="en-GB" b="1" dirty="0" err="1"/>
              <a:t>Milyonlarca</a:t>
            </a:r>
            <a:r>
              <a:rPr lang="en-GB" dirty="0"/>
              <a:t> </a:t>
            </a:r>
            <a:r>
              <a:rPr lang="en-GB" dirty="0" err="1"/>
              <a:t>varyant</a:t>
            </a:r>
            <a:endParaRPr lang="en-GB" dirty="0"/>
          </a:p>
          <a:p>
            <a:pPr lvl="1"/>
            <a:r>
              <a:rPr lang="en-GB" dirty="0"/>
              <a:t>WES + </a:t>
            </a:r>
            <a:r>
              <a:rPr lang="en-GB" b="1" dirty="0"/>
              <a:t>protein </a:t>
            </a:r>
            <a:r>
              <a:rPr lang="en-GB" b="1" dirty="0" err="1"/>
              <a:t>kodlamayan</a:t>
            </a:r>
            <a:r>
              <a:rPr lang="en-GB" b="1" dirty="0"/>
              <a:t> </a:t>
            </a:r>
            <a:r>
              <a:rPr lang="en-GB" b="1" dirty="0" err="1"/>
              <a:t>bölgeler</a:t>
            </a:r>
            <a:endParaRPr lang="en-US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4173" y="1190201"/>
            <a:ext cx="1475676" cy="2000342"/>
          </a:xfrm>
          <a:prstGeom prst="rect">
            <a:avLst/>
          </a:prstGeom>
          <a:ln w="12700">
            <a:solidFill>
              <a:srgbClr val="7030A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TextBox 3"/>
          <p:cNvSpPr txBox="1">
            <a:spLocks noChangeArrowheads="1"/>
          </p:cNvSpPr>
          <p:nvPr/>
        </p:nvSpPr>
        <p:spPr bwMode="auto">
          <a:xfrm>
            <a:off x="6393356" y="3218072"/>
            <a:ext cx="4634805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Image by Kat M Research, Flickr.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8A6FBCE-DE82-4844-8996-7AA9231072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76276" y="6330553"/>
            <a:ext cx="303594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Image courtesy of </a:t>
            </a:r>
            <a:r>
              <a:rPr kumimoji="0" lang="en-GB" sz="12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Wellcome</a:t>
            </a:r>
            <a:r>
              <a:rPr kumimoji="0" lang="en-GB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Library, London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06E41745-4899-4507-ADB2-354ECFAD98D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/>
          <a:srcRect l="3991" r="27365"/>
          <a:stretch/>
        </p:blipFill>
        <p:spPr bwMode="auto">
          <a:xfrm>
            <a:off x="6076276" y="3748950"/>
            <a:ext cx="2736304" cy="2484053"/>
          </a:xfrm>
          <a:prstGeom prst="rect">
            <a:avLst/>
          </a:prstGeom>
          <a:noFill/>
          <a:ln w="12700">
            <a:solidFill>
              <a:srgbClr val="7030A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275684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Content Placeholder 3">
            <a:extLst>
              <a:ext uri="{FF2B5EF4-FFF2-40B4-BE49-F238E27FC236}">
                <a16:creationId xmlns:a16="http://schemas.microsoft.com/office/drawing/2014/main" id="{CF152C60-8006-4A9D-840F-066EDEF1D55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96"/>
          <a:stretch/>
        </p:blipFill>
        <p:spPr>
          <a:xfrm>
            <a:off x="5293187" y="1281465"/>
            <a:ext cx="3455277" cy="3342673"/>
          </a:xfrm>
          <a:prstGeom prst="rect">
            <a:avLst/>
          </a:prstGeo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2ED53AE6-A944-43E3-A8CB-645192C8D3BA}"/>
              </a:ext>
            </a:extLst>
          </p:cNvPr>
          <p:cNvSpPr/>
          <p:nvPr/>
        </p:nvSpPr>
        <p:spPr>
          <a:xfrm>
            <a:off x="4692407" y="2748217"/>
            <a:ext cx="567159" cy="536767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6947" y="11857"/>
            <a:ext cx="7498080" cy="1143000"/>
          </a:xfrm>
        </p:spPr>
        <p:txBody>
          <a:bodyPr>
            <a:normAutofit/>
          </a:bodyPr>
          <a:lstStyle/>
          <a:p>
            <a:r>
              <a:rPr lang="en-GB" dirty="0"/>
              <a:t>Genotyping v sequencing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1186F5E-C15D-4D77-835E-44B16F21F441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rgbClr val="E7DEC9">
                    <a:shade val="50000"/>
                    <a:satMod val="200000"/>
                  </a:srgb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E7DEC9">
                  <a:shade val="50000"/>
                  <a:satMod val="200000"/>
                </a:srgbClr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pic>
        <p:nvPicPr>
          <p:cNvPr id="5" name="Content Placeholder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720"/>
          <a:stretch/>
        </p:blipFill>
        <p:spPr>
          <a:xfrm>
            <a:off x="1187625" y="1268760"/>
            <a:ext cx="3430706" cy="3342673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6516216" y="4674223"/>
            <a:ext cx="12923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Tüm sekans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475656" y="4636844"/>
            <a:ext cx="30817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Sadece genotiplenen varyantlar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425424" y="5659219"/>
            <a:ext cx="74168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UK Biobank 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Axiom array: ~£50	</a:t>
            </a:r>
            <a:r>
              <a:rPr lang="tr-TR" dirty="0">
                <a:solidFill>
                  <a:prstClr val="black"/>
                </a:solidFill>
                <a:latin typeface="Gill Sans MT"/>
              </a:rPr>
              <a:t> 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    Whole Exome sequencing: ~£400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Whole genome sequencing: &gt;£750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2747C48-E4E8-4E14-94F3-7941E2C384CA}"/>
              </a:ext>
            </a:extLst>
          </p:cNvPr>
          <p:cNvSpPr txBox="1"/>
          <p:nvPr/>
        </p:nvSpPr>
        <p:spPr>
          <a:xfrm>
            <a:off x="1763688" y="1584176"/>
            <a:ext cx="216024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500" b="1" dirty="0">
                <a:highlight>
                  <a:srgbClr val="00FFFF"/>
                </a:highlight>
              </a:rPr>
              <a:t>Genotipleme</a:t>
            </a:r>
            <a:endParaRPr lang="en-GB" sz="2500" b="1" dirty="0">
              <a:highlight>
                <a:srgbClr val="00FFFF"/>
              </a:highlight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9757C6E-2840-4F78-B3CC-E8F41FD34010}"/>
              </a:ext>
            </a:extLst>
          </p:cNvPr>
          <p:cNvSpPr txBox="1"/>
          <p:nvPr/>
        </p:nvSpPr>
        <p:spPr>
          <a:xfrm>
            <a:off x="6156176" y="1584176"/>
            <a:ext cx="216024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500" b="1" dirty="0">
                <a:highlight>
                  <a:srgbClr val="00FFFF"/>
                </a:highlight>
              </a:rPr>
              <a:t>Sekanslama</a:t>
            </a:r>
            <a:endParaRPr lang="en-GB" sz="2500" b="1" dirty="0">
              <a:highlight>
                <a:srgbClr val="00FFFF"/>
              </a:highlight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CAAC87F-8345-4652-B405-C2AD961B22F8}"/>
              </a:ext>
            </a:extLst>
          </p:cNvPr>
          <p:cNvSpPr txBox="1"/>
          <p:nvPr/>
        </p:nvSpPr>
        <p:spPr>
          <a:xfrm>
            <a:off x="4651951" y="2700209"/>
            <a:ext cx="6480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v</a:t>
            </a:r>
          </a:p>
        </p:txBody>
      </p:sp>
    </p:spTree>
    <p:extLst>
      <p:ext uri="{BB962C8B-B14F-4D97-AF65-F5344CB8AC3E}">
        <p14:creationId xmlns:p14="http://schemas.microsoft.com/office/powerpoint/2010/main" val="15137449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8D15E3-B0CC-4851-8886-5A7C86DEEB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616" y="116632"/>
            <a:ext cx="7498080" cy="1143000"/>
          </a:xfrm>
        </p:spPr>
        <p:txBody>
          <a:bodyPr>
            <a:normAutofit/>
          </a:bodyPr>
          <a:lstStyle/>
          <a:p>
            <a:r>
              <a:rPr lang="en-GB" dirty="0" err="1"/>
              <a:t>Mendeliyen</a:t>
            </a:r>
            <a:r>
              <a:rPr lang="en-GB" dirty="0"/>
              <a:t> </a:t>
            </a:r>
            <a:r>
              <a:rPr lang="tr-TR" dirty="0"/>
              <a:t>Hastalıklar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D3FFFD-9C68-43B3-80DB-5F5D4417E7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03648" y="1124744"/>
            <a:ext cx="7498080" cy="4800600"/>
          </a:xfrm>
        </p:spPr>
        <p:txBody>
          <a:bodyPr>
            <a:normAutofit fontScale="92500"/>
          </a:bodyPr>
          <a:lstStyle/>
          <a:p>
            <a:r>
              <a:rPr lang="tr-TR" dirty="0" err="1"/>
              <a:t>Monogenik</a:t>
            </a:r>
            <a:r>
              <a:rPr lang="tr-TR" dirty="0"/>
              <a:t> / Tek genli</a:t>
            </a:r>
            <a:endParaRPr lang="en-GB" dirty="0"/>
          </a:p>
          <a:p>
            <a:pPr lvl="1"/>
            <a:r>
              <a:rPr lang="en-GB" dirty="0"/>
              <a:t>Y</a:t>
            </a:r>
            <a:r>
              <a:rPr lang="tr-TR" dirty="0" err="1"/>
              <a:t>üksek</a:t>
            </a:r>
            <a:r>
              <a:rPr lang="tr-TR" dirty="0"/>
              <a:t> </a:t>
            </a:r>
            <a:r>
              <a:rPr lang="tr-TR" dirty="0" err="1"/>
              <a:t>penetranslı</a:t>
            </a:r>
            <a:r>
              <a:rPr lang="tr-TR" dirty="0"/>
              <a:t> ve genellikle (ancak her zaman değil*) nadir mutasyonlardan kaynaklanır </a:t>
            </a:r>
          </a:p>
          <a:p>
            <a:pPr marL="649224" lvl="2" indent="0">
              <a:buNone/>
            </a:pPr>
            <a:r>
              <a:rPr lang="tr-TR" dirty="0"/>
              <a:t>*</a:t>
            </a:r>
            <a:r>
              <a:rPr lang="tr-TR" dirty="0" err="1"/>
              <a:t>Kistik</a:t>
            </a:r>
            <a:r>
              <a:rPr lang="tr-TR" dirty="0"/>
              <a:t> </a:t>
            </a:r>
            <a:r>
              <a:rPr lang="tr-TR" dirty="0" err="1"/>
              <a:t>fibroz</a:t>
            </a:r>
            <a:r>
              <a:rPr lang="tr-TR" dirty="0"/>
              <a:t> Beyaz Avrupa etnik kökenli bireyler arasında 1/</a:t>
            </a:r>
            <a:r>
              <a:rPr lang="en-GB" dirty="0"/>
              <a:t>50</a:t>
            </a:r>
            <a:r>
              <a:rPr lang="tr-TR" dirty="0"/>
              <a:t> sıklığa sahiptir</a:t>
            </a:r>
            <a:r>
              <a:rPr lang="en-GB" dirty="0"/>
              <a:t> (</a:t>
            </a:r>
            <a:r>
              <a:rPr lang="tr-TR" dirty="0"/>
              <a:t>hastalık </a:t>
            </a:r>
            <a:r>
              <a:rPr lang="tr-TR" dirty="0" err="1"/>
              <a:t>prevelansı</a:t>
            </a:r>
            <a:r>
              <a:rPr lang="tr-TR" dirty="0"/>
              <a:t> ~ 1/2500</a:t>
            </a:r>
            <a:r>
              <a:rPr lang="en-GB" dirty="0"/>
              <a:t>)</a:t>
            </a:r>
            <a:endParaRPr lang="tr-TR" dirty="0"/>
          </a:p>
          <a:p>
            <a:pPr marL="649224" lvl="2" indent="0">
              <a:buNone/>
            </a:pPr>
            <a:r>
              <a:rPr lang="tr-TR" dirty="0"/>
              <a:t>- Orak hücre anemisi</a:t>
            </a:r>
            <a:endParaRPr lang="en-GB" dirty="0"/>
          </a:p>
          <a:p>
            <a:pPr lvl="3"/>
            <a:endParaRPr lang="en-GB" sz="2400" dirty="0"/>
          </a:p>
          <a:p>
            <a:pPr lvl="1"/>
            <a:r>
              <a:rPr lang="tr-TR" sz="3200" dirty="0"/>
              <a:t>Nadir hastalıkların altında yatan genetik mekanizmayı anlamak tanı ve tedavi sürecini geliştirebilmemizi sağlayabilir 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8208243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DF784E-6641-4010-854C-1A20E2329A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Otozomal</a:t>
            </a:r>
            <a:r>
              <a:rPr lang="tr-TR" dirty="0"/>
              <a:t> Baskın</a:t>
            </a: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9042781-B928-4AE2-9228-C57AE5574E7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27" t="2383" b="55873"/>
          <a:stretch/>
        </p:blipFill>
        <p:spPr bwMode="auto">
          <a:xfrm>
            <a:off x="1331640" y="1556792"/>
            <a:ext cx="7057777" cy="2523555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0DEA34D-ADF1-47B5-B200-614655781F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35608" y="4293096"/>
            <a:ext cx="7312856" cy="1296144"/>
          </a:xfrm>
        </p:spPr>
        <p:txBody>
          <a:bodyPr>
            <a:noAutofit/>
          </a:bodyPr>
          <a:lstStyle/>
          <a:p>
            <a:r>
              <a:rPr lang="tr-TR" sz="2000" dirty="0"/>
              <a:t>Her etkilenmiş birey bir etkilenmiş ebeveyne sahiptir</a:t>
            </a:r>
            <a:endParaRPr lang="en-US" sz="2000" dirty="0"/>
          </a:p>
          <a:p>
            <a:r>
              <a:rPr lang="tr-TR" sz="2000" dirty="0"/>
              <a:t>Hastalık her jenerasyonda görülür</a:t>
            </a:r>
            <a:endParaRPr lang="en-GB" sz="2000" dirty="0"/>
          </a:p>
          <a:p>
            <a:pPr marL="82296" indent="0">
              <a:buNone/>
            </a:pPr>
            <a:endParaRPr lang="en-GB" sz="2000" dirty="0"/>
          </a:p>
          <a:p>
            <a:pPr marL="82296" indent="0">
              <a:buNone/>
            </a:pPr>
            <a:r>
              <a:rPr lang="tr-TR" sz="2000" dirty="0"/>
              <a:t>Örnekler</a:t>
            </a:r>
            <a:r>
              <a:rPr lang="en-GB" sz="2000" dirty="0"/>
              <a:t>: </a:t>
            </a:r>
            <a:r>
              <a:rPr lang="en-US" sz="2000" dirty="0"/>
              <a:t>Huntington </a:t>
            </a:r>
            <a:r>
              <a:rPr lang="tr-TR" sz="2000" dirty="0"/>
              <a:t>hastalığı</a:t>
            </a:r>
            <a:r>
              <a:rPr lang="en-US" sz="2000" dirty="0"/>
              <a:t>, </a:t>
            </a:r>
            <a:r>
              <a:rPr lang="tr-TR" sz="2000" dirty="0" err="1"/>
              <a:t>akandropazi</a:t>
            </a:r>
            <a:r>
              <a:rPr lang="tr-TR" sz="2000" dirty="0"/>
              <a:t>, ailesel </a:t>
            </a:r>
            <a:r>
              <a:rPr lang="tr-TR" sz="2000" dirty="0" err="1"/>
              <a:t>hiperkolesterolemi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37532413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0C62776-18B1-4677-860D-B8301147FF63}"/>
              </a:ext>
            </a:extLst>
          </p:cNvPr>
          <p:cNvSpPr txBox="1">
            <a:spLocks/>
          </p:cNvSpPr>
          <p:nvPr/>
        </p:nvSpPr>
        <p:spPr>
          <a:xfrm>
            <a:off x="1363600" y="130622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4300" b="0" i="0" u="none" strike="noStrike" kern="1200" cap="none" spc="0" normalizeH="0" baseline="0" noProof="0" dirty="0" err="1">
                <a:ln>
                  <a:noFill/>
                </a:ln>
                <a:solidFill>
                  <a:srgbClr val="4F271C">
                    <a:satMod val="130000"/>
                  </a:srgb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Gill Sans MT"/>
                <a:ea typeface="+mj-ea"/>
                <a:cs typeface="+mj-cs"/>
              </a:rPr>
              <a:t>Otozomal</a:t>
            </a:r>
            <a:r>
              <a:rPr kumimoji="0" lang="tr-TR" sz="4300" b="0" i="0" u="none" strike="noStrike" kern="1200" cap="none" spc="0" normalizeH="0" baseline="0" noProof="0" dirty="0">
                <a:ln>
                  <a:noFill/>
                </a:ln>
                <a:solidFill>
                  <a:srgbClr val="4F271C">
                    <a:satMod val="130000"/>
                  </a:srgb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Gill Sans MT"/>
                <a:ea typeface="+mj-ea"/>
                <a:cs typeface="+mj-cs"/>
              </a:rPr>
              <a:t> Resesif</a:t>
            </a:r>
            <a:endParaRPr kumimoji="0" lang="en-GB" sz="4300" b="0" i="0" u="none" strike="noStrike" kern="1200" cap="none" spc="0" normalizeH="0" baseline="0" noProof="0" dirty="0">
              <a:ln>
                <a:noFill/>
              </a:ln>
              <a:solidFill>
                <a:srgbClr val="4F271C">
                  <a:satMod val="130000"/>
                </a:srgb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Gill Sans MT"/>
              <a:ea typeface="+mj-ea"/>
              <a:cs typeface="+mj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6A19638-254B-4A92-B55D-58B5F9C829D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93" r="51069" b="5238"/>
          <a:stretch/>
        </p:blipFill>
        <p:spPr bwMode="auto">
          <a:xfrm>
            <a:off x="3220408" y="1273622"/>
            <a:ext cx="3784464" cy="2992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CB24C56F-08A7-448E-8B8F-F56426535C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3600" y="4688979"/>
            <a:ext cx="7602048" cy="720080"/>
          </a:xfrm>
        </p:spPr>
        <p:txBody>
          <a:bodyPr>
            <a:noAutofit/>
          </a:bodyPr>
          <a:lstStyle/>
          <a:p>
            <a:r>
              <a:rPr lang="tr-TR" sz="2000" dirty="0" err="1"/>
              <a:t>Etkinlenmiş</a:t>
            </a:r>
            <a:r>
              <a:rPr lang="tr-TR" sz="2000" dirty="0"/>
              <a:t> bireyin her iki ebeveyni de taşıyıcıdır</a:t>
            </a:r>
            <a:endParaRPr lang="en-US" sz="2000" dirty="0"/>
          </a:p>
          <a:p>
            <a:r>
              <a:rPr lang="tr-TR" sz="2000" dirty="0"/>
              <a:t>Genellikle her jenerasyonda görülmez</a:t>
            </a:r>
            <a:endParaRPr lang="en-GB" sz="2000" dirty="0"/>
          </a:p>
          <a:p>
            <a:pPr marL="82296" indent="0">
              <a:buNone/>
            </a:pPr>
            <a:r>
              <a:rPr lang="en-GB" sz="2000" dirty="0"/>
              <a:t>Examples: T</a:t>
            </a:r>
            <a:r>
              <a:rPr lang="en-US" sz="2000" dirty="0"/>
              <a:t>ay-</a:t>
            </a:r>
            <a:r>
              <a:rPr lang="en-US" sz="2000" dirty="0" err="1"/>
              <a:t>sachs</a:t>
            </a:r>
            <a:r>
              <a:rPr lang="en-US" sz="2000" dirty="0"/>
              <a:t> </a:t>
            </a:r>
            <a:r>
              <a:rPr lang="tr-TR" sz="2000" dirty="0"/>
              <a:t>hastalığı</a:t>
            </a:r>
            <a:r>
              <a:rPr lang="en-US" sz="2000" dirty="0"/>
              <a:t>,</a:t>
            </a:r>
            <a:r>
              <a:rPr lang="tr-TR" sz="2000" dirty="0"/>
              <a:t> orak hücre anemisi</a:t>
            </a:r>
            <a:r>
              <a:rPr lang="en-US" sz="2000" dirty="0"/>
              <a:t>, </a:t>
            </a:r>
            <a:r>
              <a:rPr lang="tr-TR" sz="2000" dirty="0" err="1"/>
              <a:t>kistik</a:t>
            </a:r>
            <a:r>
              <a:rPr lang="tr-TR" sz="2000" dirty="0"/>
              <a:t> </a:t>
            </a:r>
            <a:r>
              <a:rPr lang="tr-TR" sz="2000" dirty="0" err="1"/>
              <a:t>fibrozis</a:t>
            </a:r>
            <a:r>
              <a:rPr lang="en-US" sz="2000" dirty="0"/>
              <a:t>, </a:t>
            </a:r>
            <a:r>
              <a:rPr lang="en-US" sz="2000" dirty="0" err="1"/>
              <a:t>fenilketonüri</a:t>
            </a:r>
            <a:r>
              <a:rPr lang="en-US" sz="2000" dirty="0"/>
              <a:t> (PKU)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18941052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712CC7-4E2B-4C14-9AB8-ABE4EAA0B4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X-</a:t>
            </a:r>
            <a:r>
              <a:rPr lang="tr-TR" dirty="0"/>
              <a:t>bağlantılı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B84091-7871-4A8F-85CD-D88F8BD071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60032" y="1626878"/>
            <a:ext cx="3136392" cy="4800600"/>
          </a:xfrm>
        </p:spPr>
        <p:txBody>
          <a:bodyPr/>
          <a:lstStyle/>
          <a:p>
            <a:r>
              <a:rPr lang="en-US" dirty="0"/>
              <a:t>Recessive</a:t>
            </a:r>
          </a:p>
          <a:p>
            <a:pPr marL="82296" indent="0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2264803-0124-46E2-A248-946FBF3D53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7664" y="2204864"/>
            <a:ext cx="2771775" cy="2095500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E5A6328-2392-4A39-ABA0-361F21A6A35B}"/>
              </a:ext>
            </a:extLst>
          </p:cNvPr>
          <p:cNvSpPr txBox="1">
            <a:spLocks/>
          </p:cNvSpPr>
          <p:nvPr/>
        </p:nvSpPr>
        <p:spPr>
          <a:xfrm>
            <a:off x="1588008" y="1600200"/>
            <a:ext cx="3136392" cy="4800600"/>
          </a:xfrm>
          <a:prstGeom prst="rect">
            <a:avLst/>
          </a:prstGeom>
        </p:spPr>
        <p:txBody>
          <a:bodyPr>
            <a:normAutofit/>
          </a:bodyPr>
          <a:lstStyle>
            <a:lvl1pPr marL="365760" indent="-283464" algn="l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37744" algn="l" rtl="0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Char char="◦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6968" indent="-22860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Char char="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173736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8448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0876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1907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3055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891A7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Dominant</a:t>
            </a:r>
          </a:p>
          <a:p>
            <a:pPr marL="82296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891A7"/>
              </a:buClr>
              <a:buSzPct val="80000"/>
              <a:buFont typeface="Wingdings 2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F7D4C7D-8338-4753-90A6-C148798EEF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3103" y="2132856"/>
            <a:ext cx="3000375" cy="2200275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37D4B68-8093-40E6-99EF-E33030744123}"/>
              </a:ext>
            </a:extLst>
          </p:cNvPr>
          <p:cNvSpPr txBox="1">
            <a:spLocks/>
          </p:cNvSpPr>
          <p:nvPr/>
        </p:nvSpPr>
        <p:spPr>
          <a:xfrm>
            <a:off x="1254028" y="4725144"/>
            <a:ext cx="3470372" cy="1966850"/>
          </a:xfrm>
          <a:prstGeom prst="rect">
            <a:avLst/>
          </a:prstGeom>
        </p:spPr>
        <p:txBody>
          <a:bodyPr>
            <a:noAutofit/>
          </a:bodyPr>
          <a:lstStyle>
            <a:lvl1pPr marL="365760" indent="-283464" algn="l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37744" algn="l" rtl="0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Char char="◦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6968" indent="-22860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Char char="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173736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8448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0876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1907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3055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891A7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tr-TR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Kadınlar daha sık bir oranda etkilenir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891A7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tr-TR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Aynı jenerasyonda etkilenmiş hem kadınlar hem erkekler gözlemlenebilir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  <a:p>
            <a:pPr marL="82296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891A7"/>
              </a:buClr>
              <a:buSzPct val="80000"/>
              <a:buFont typeface="Wingdings 2"/>
              <a:buNone/>
              <a:tabLst/>
              <a:defRPr/>
            </a:pPr>
            <a:endParaRPr kumimoji="0" lang="en-GB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  <a:p>
            <a:pPr marL="82296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891A7"/>
              </a:buClr>
              <a:buSzPct val="80000"/>
              <a:buFont typeface="Wingdings 2"/>
              <a:buNone/>
              <a:tabLst/>
              <a:defRPr/>
            </a:pP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Examples: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hipofosfatemik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rikets</a:t>
            </a:r>
            <a:r>
              <a:rPr kumimoji="0" lang="tr-TR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 (D-vitamini dirençli </a:t>
            </a:r>
            <a:r>
              <a:rPr kumimoji="0" lang="tr-TR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raşitizim</a:t>
            </a:r>
            <a:r>
              <a:rPr kumimoji="0" lang="tr-TR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, </a:t>
            </a:r>
            <a:r>
              <a:rPr kumimoji="0" lang="en-US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ornitin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 </a:t>
            </a:r>
            <a:r>
              <a:rPr kumimoji="0" lang="en-US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transkarbamilaz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 </a:t>
            </a:r>
            <a:r>
              <a:rPr kumimoji="0" lang="en-US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eksikliği</a:t>
            </a:r>
            <a:endParaRPr kumimoji="0" lang="en-GB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27200C2-EDFB-414D-9B2D-88557F04F42B}"/>
              </a:ext>
            </a:extLst>
          </p:cNvPr>
          <p:cNvSpPr txBox="1">
            <a:spLocks/>
          </p:cNvSpPr>
          <p:nvPr/>
        </p:nvSpPr>
        <p:spPr>
          <a:xfrm>
            <a:off x="5113103" y="4725144"/>
            <a:ext cx="3320752" cy="1143000"/>
          </a:xfrm>
          <a:prstGeom prst="rect">
            <a:avLst/>
          </a:prstGeom>
        </p:spPr>
        <p:txBody>
          <a:bodyPr>
            <a:noAutofit/>
          </a:bodyPr>
          <a:lstStyle>
            <a:lvl1pPr marL="365760" indent="-283464" algn="l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37744" algn="l" rtl="0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Char char="◦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6968" indent="-22860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Char char="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173736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8448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0876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1907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3055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891A7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tr-TR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Kadınlar daha sık bir oranda etkilenir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891A7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tr-TR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Her jenerasyonda genellikle etkilenmiş bir erkek gözlemlenebilir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  <a:p>
            <a:pPr marL="82296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891A7"/>
              </a:buClr>
              <a:buSzPct val="80000"/>
              <a:buFont typeface="Wingdings 2"/>
              <a:buNone/>
              <a:tabLst/>
              <a:defRPr/>
            </a:pPr>
            <a:endParaRPr kumimoji="0" lang="en-GB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  <a:p>
            <a:pPr marL="82296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891A7"/>
              </a:buClr>
              <a:buSzPct val="80000"/>
              <a:buFont typeface="Wingdings 2"/>
              <a:buNone/>
              <a:tabLst/>
              <a:defRPr/>
            </a:pP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Examples: </a:t>
            </a:r>
            <a:r>
              <a:rPr kumimoji="0" lang="tr-TR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Hemofili A</a:t>
            </a:r>
            <a:r>
              <a:rPr kumimoji="0" lang="fr-FR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, Duchenne</a:t>
            </a:r>
            <a:r>
              <a:rPr kumimoji="0" lang="tr-TR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 kas </a:t>
            </a:r>
            <a:r>
              <a:rPr kumimoji="0" lang="tr-TR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distrofisi</a:t>
            </a:r>
            <a:r>
              <a:rPr kumimoji="0" lang="tr-TR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 </a:t>
            </a:r>
            <a:endParaRPr kumimoji="0" lang="en-GB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026288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F3892E-AEDE-4835-B77B-39FDEB3507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Mito</a:t>
            </a:r>
            <a:r>
              <a:rPr lang="tr-TR" dirty="0" err="1"/>
              <a:t>kondriy</a:t>
            </a:r>
            <a:r>
              <a:rPr lang="en-US" dirty="0"/>
              <a:t>al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69CA837-4EC0-4A2C-8C2E-7FA61803FD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51720" y="1445001"/>
            <a:ext cx="4896543" cy="3308252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7D8B74C-90D1-44CD-8CF3-7B83AE5EC27C}"/>
              </a:ext>
            </a:extLst>
          </p:cNvPr>
          <p:cNvSpPr txBox="1">
            <a:spLocks/>
          </p:cNvSpPr>
          <p:nvPr/>
        </p:nvSpPr>
        <p:spPr>
          <a:xfrm>
            <a:off x="1362440" y="4869160"/>
            <a:ext cx="7602048" cy="720080"/>
          </a:xfrm>
          <a:prstGeom prst="rect">
            <a:avLst/>
          </a:prstGeom>
        </p:spPr>
        <p:txBody>
          <a:bodyPr>
            <a:noAutofit/>
          </a:bodyPr>
          <a:lstStyle>
            <a:lvl1pPr marL="365760" indent="-283464" algn="l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37744" algn="l" rtl="0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Char char="◦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6968" indent="-22860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Char char="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173736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8448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0876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1907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3055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891A7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tr-T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Kadınları da erkekleri de etkileyebilir ancak sadece kadınlar tarafından aktarılır 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891A7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tr-T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Her jenerasyonda gözlemlenebilir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  <a:p>
            <a:pPr marL="82296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891A7"/>
              </a:buClr>
              <a:buSzPct val="80000"/>
              <a:buFont typeface="Wingdings 2"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  <a:p>
            <a:pPr marL="82296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891A7"/>
              </a:buClr>
              <a:buSzPct val="80000"/>
              <a:buFont typeface="Wingdings 2"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Examples: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Leber’s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 </a:t>
            </a:r>
            <a:r>
              <a:rPr kumimoji="0" lang="tr-T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kalıtsal optik </a:t>
            </a:r>
            <a:r>
              <a:rPr kumimoji="0" lang="tr-TR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nöropati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, Kearns-Sayre </a:t>
            </a:r>
            <a:r>
              <a:rPr kumimoji="0" lang="tr-T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sendromu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96992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2B1E46-676C-4731-B2BB-E54100A46F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Content Placeholder 4" descr="Diagram, schematic&#10;&#10;Description automatically generated">
            <a:extLst>
              <a:ext uri="{FF2B5EF4-FFF2-40B4-BE49-F238E27FC236}">
                <a16:creationId xmlns:a16="http://schemas.microsoft.com/office/drawing/2014/main" id="{4D8094FD-4786-4C99-8991-48F3763E0F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03" b="11987"/>
          <a:stretch/>
        </p:blipFill>
        <p:spPr>
          <a:xfrm>
            <a:off x="1091030" y="1628800"/>
            <a:ext cx="8038704" cy="3979765"/>
          </a:xfr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CF035383-0DD7-4A30-B558-87749ABBFE72}"/>
              </a:ext>
            </a:extLst>
          </p:cNvPr>
          <p:cNvSpPr txBox="1">
            <a:spLocks/>
          </p:cNvSpPr>
          <p:nvPr/>
        </p:nvSpPr>
        <p:spPr>
          <a:xfrm>
            <a:off x="1115616" y="188640"/>
            <a:ext cx="7498080" cy="1143000"/>
          </a:xfrm>
          <a:prstGeom prst="rect">
            <a:avLst/>
          </a:prstGeom>
        </p:spPr>
        <p:txBody>
          <a:bodyPr anchor="ctr">
            <a:normAutofit fontScale="900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GB"/>
              <a:t>Multifaktöriyel kalıtımlı hastalıklar</a:t>
            </a:r>
            <a:r>
              <a:rPr lang="tr-TR"/>
              <a:t> (</a:t>
            </a:r>
            <a:r>
              <a:rPr lang="en-GB"/>
              <a:t>Complex diseases</a:t>
            </a:r>
            <a:r>
              <a:rPr lang="tr-TR"/>
              <a:t>)</a:t>
            </a:r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2E8673D-BE56-4D72-B89F-CED08774F86A}"/>
              </a:ext>
            </a:extLst>
          </p:cNvPr>
          <p:cNvSpPr txBox="1"/>
          <p:nvPr/>
        </p:nvSpPr>
        <p:spPr>
          <a:xfrm>
            <a:off x="1435608" y="5733256"/>
            <a:ext cx="71780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err="1"/>
              <a:t>Mendeliyen</a:t>
            </a:r>
            <a:r>
              <a:rPr lang="en-GB" dirty="0"/>
              <a:t> </a:t>
            </a:r>
            <a:r>
              <a:rPr lang="en-GB" dirty="0" err="1"/>
              <a:t>Hastalıklara</a:t>
            </a:r>
            <a:r>
              <a:rPr lang="en-GB" dirty="0"/>
              <a:t> </a:t>
            </a:r>
            <a:r>
              <a:rPr lang="en-GB" dirty="0" err="1"/>
              <a:t>nispeten</a:t>
            </a:r>
            <a:r>
              <a:rPr lang="en-GB" dirty="0"/>
              <a:t> </a:t>
            </a:r>
            <a:r>
              <a:rPr lang="en-GB" dirty="0" err="1"/>
              <a:t>bir</a:t>
            </a:r>
            <a:r>
              <a:rPr lang="en-GB" dirty="0"/>
              <a:t> </a:t>
            </a:r>
            <a:r>
              <a:rPr lang="en-GB" dirty="0" err="1"/>
              <a:t>patern</a:t>
            </a:r>
            <a:r>
              <a:rPr lang="en-GB" dirty="0"/>
              <a:t> </a:t>
            </a:r>
            <a:r>
              <a:rPr lang="en-GB" dirty="0" err="1"/>
              <a:t>görmek</a:t>
            </a:r>
            <a:r>
              <a:rPr lang="en-GB" dirty="0"/>
              <a:t> </a:t>
            </a:r>
            <a:r>
              <a:rPr lang="en-GB" dirty="0" err="1"/>
              <a:t>daha</a:t>
            </a:r>
            <a:r>
              <a:rPr lang="en-GB" dirty="0"/>
              <a:t> </a:t>
            </a:r>
            <a:r>
              <a:rPr lang="en-GB" dirty="0" err="1"/>
              <a:t>zor</a:t>
            </a:r>
            <a:r>
              <a:rPr lang="en-GB" dirty="0"/>
              <a:t> ve </a:t>
            </a:r>
            <a:r>
              <a:rPr lang="en-GB" dirty="0" err="1"/>
              <a:t>çok</a:t>
            </a:r>
            <a:r>
              <a:rPr lang="en-GB" dirty="0"/>
              <a:t> </a:t>
            </a:r>
            <a:r>
              <a:rPr lang="en-GB" dirty="0" err="1"/>
              <a:t>uzak</a:t>
            </a:r>
            <a:r>
              <a:rPr lang="en-GB" dirty="0"/>
              <a:t> </a:t>
            </a:r>
            <a:r>
              <a:rPr lang="en-GB" dirty="0" err="1"/>
              <a:t>aile</a:t>
            </a:r>
            <a:r>
              <a:rPr lang="en-GB" dirty="0"/>
              <a:t> </a:t>
            </a:r>
            <a:r>
              <a:rPr lang="en-GB" dirty="0" err="1"/>
              <a:t>bireylerinde</a:t>
            </a:r>
            <a:r>
              <a:rPr lang="en-GB" dirty="0"/>
              <a:t> de </a:t>
            </a:r>
            <a:r>
              <a:rPr lang="en-GB" dirty="0" err="1"/>
              <a:t>çıkabilir</a:t>
            </a:r>
            <a:r>
              <a:rPr lang="en-GB" dirty="0"/>
              <a:t> – </a:t>
            </a:r>
            <a:r>
              <a:rPr lang="en-GB" dirty="0" err="1"/>
              <a:t>çünkü</a:t>
            </a:r>
            <a:r>
              <a:rPr lang="en-GB" dirty="0"/>
              <a:t> </a:t>
            </a:r>
            <a:r>
              <a:rPr lang="en-GB" dirty="0" err="1"/>
              <a:t>genler</a:t>
            </a:r>
            <a:r>
              <a:rPr lang="en-GB" dirty="0"/>
              <a:t> </a:t>
            </a:r>
            <a:r>
              <a:rPr lang="en-GB" dirty="0" err="1"/>
              <a:t>kadar</a:t>
            </a:r>
            <a:r>
              <a:rPr lang="en-GB" dirty="0"/>
              <a:t> </a:t>
            </a:r>
            <a:r>
              <a:rPr lang="en-GB" dirty="0" err="1"/>
              <a:t>çevresel</a:t>
            </a:r>
            <a:r>
              <a:rPr lang="en-GB" dirty="0"/>
              <a:t> </a:t>
            </a:r>
            <a:r>
              <a:rPr lang="en-GB" dirty="0" err="1"/>
              <a:t>faktörler</a:t>
            </a:r>
            <a:r>
              <a:rPr lang="en-GB" dirty="0"/>
              <a:t> de </a:t>
            </a:r>
            <a:r>
              <a:rPr lang="en-GB" dirty="0" err="1"/>
              <a:t>önemlidir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4680657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0B5A28-E406-4FBD-9D62-3F9C7EA3A8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616" y="188640"/>
            <a:ext cx="7498080" cy="1143000"/>
          </a:xfrm>
        </p:spPr>
        <p:txBody>
          <a:bodyPr>
            <a:normAutofit fontScale="90000"/>
          </a:bodyPr>
          <a:lstStyle/>
          <a:p>
            <a:r>
              <a:rPr lang="en-GB" dirty="0" err="1"/>
              <a:t>Multifaktöriyel</a:t>
            </a:r>
            <a:r>
              <a:rPr lang="en-GB" dirty="0"/>
              <a:t> </a:t>
            </a:r>
            <a:r>
              <a:rPr lang="en-GB" dirty="0" err="1"/>
              <a:t>kalıtımlı</a:t>
            </a:r>
            <a:r>
              <a:rPr lang="en-GB" dirty="0"/>
              <a:t> </a:t>
            </a:r>
            <a:r>
              <a:rPr lang="en-GB" dirty="0" err="1"/>
              <a:t>hastalıklar</a:t>
            </a:r>
            <a:r>
              <a:rPr lang="tr-TR" dirty="0"/>
              <a:t> (</a:t>
            </a:r>
            <a:r>
              <a:rPr lang="en-GB" dirty="0"/>
              <a:t>Complex diseases</a:t>
            </a:r>
            <a:r>
              <a:rPr lang="tr-TR" dirty="0"/>
              <a:t>)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9DA93D-2EF3-4601-8E7A-A3FD189475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35608" y="1447800"/>
            <a:ext cx="7498080" cy="2080591"/>
          </a:xfrm>
        </p:spPr>
        <p:txBody>
          <a:bodyPr>
            <a:normAutofit fontScale="92500" lnSpcReduction="20000"/>
          </a:bodyPr>
          <a:lstStyle/>
          <a:p>
            <a:r>
              <a:rPr lang="en-GB" dirty="0"/>
              <a:t>Multifaktöriyel </a:t>
            </a:r>
            <a:r>
              <a:rPr lang="en-GB" dirty="0" err="1"/>
              <a:t>kalıtımlı</a:t>
            </a:r>
            <a:r>
              <a:rPr lang="en-GB" dirty="0"/>
              <a:t> </a:t>
            </a:r>
            <a:r>
              <a:rPr lang="en-GB" dirty="0" err="1"/>
              <a:t>hastalıklar</a:t>
            </a:r>
            <a:r>
              <a:rPr lang="en-GB" dirty="0"/>
              <a:t>, </a:t>
            </a:r>
            <a:r>
              <a:rPr lang="en-GB" dirty="0" err="1"/>
              <a:t>genetik</a:t>
            </a:r>
            <a:r>
              <a:rPr lang="en-GB" dirty="0"/>
              <a:t> </a:t>
            </a:r>
            <a:r>
              <a:rPr lang="en-GB" dirty="0" err="1"/>
              <a:t>faktörler</a:t>
            </a:r>
            <a:r>
              <a:rPr lang="en-GB" dirty="0"/>
              <a:t> ve </a:t>
            </a:r>
            <a:r>
              <a:rPr lang="en-GB" dirty="0" err="1"/>
              <a:t>çevresel</a:t>
            </a:r>
            <a:r>
              <a:rPr lang="en-GB" dirty="0"/>
              <a:t> </a:t>
            </a:r>
            <a:r>
              <a:rPr lang="en-GB" dirty="0" err="1"/>
              <a:t>faktörlerin</a:t>
            </a:r>
            <a:r>
              <a:rPr lang="en-GB" dirty="0"/>
              <a:t> </a:t>
            </a:r>
            <a:r>
              <a:rPr lang="en-GB" dirty="0" err="1"/>
              <a:t>etkileşimi</a:t>
            </a:r>
            <a:r>
              <a:rPr lang="en-GB" dirty="0"/>
              <a:t> </a:t>
            </a:r>
            <a:r>
              <a:rPr lang="en-GB" dirty="0" err="1"/>
              <a:t>ile</a:t>
            </a:r>
            <a:r>
              <a:rPr lang="en-GB" dirty="0"/>
              <a:t> </a:t>
            </a:r>
            <a:r>
              <a:rPr lang="en-GB" dirty="0" err="1"/>
              <a:t>ortaya</a:t>
            </a:r>
            <a:r>
              <a:rPr lang="en-GB" dirty="0"/>
              <a:t> </a:t>
            </a:r>
            <a:r>
              <a:rPr lang="en-GB" dirty="0" err="1"/>
              <a:t>çıkan</a:t>
            </a:r>
            <a:r>
              <a:rPr lang="en-GB" dirty="0"/>
              <a:t> </a:t>
            </a:r>
            <a:r>
              <a:rPr lang="en-GB" dirty="0" err="1"/>
              <a:t>hastalıklardır</a:t>
            </a:r>
            <a:endParaRPr lang="en-GB" dirty="0"/>
          </a:p>
          <a:p>
            <a:r>
              <a:rPr lang="en-GB" dirty="0" err="1"/>
              <a:t>Kardiyovasküler</a:t>
            </a:r>
            <a:r>
              <a:rPr lang="en-GB" dirty="0"/>
              <a:t> </a:t>
            </a:r>
            <a:r>
              <a:rPr lang="tr-TR" dirty="0"/>
              <a:t>h</a:t>
            </a:r>
            <a:r>
              <a:rPr lang="en-GB" dirty="0" err="1"/>
              <a:t>astalık</a:t>
            </a:r>
            <a:r>
              <a:rPr lang="tr-TR" dirty="0"/>
              <a:t> (örn: Koroner Arter Hastalığı) risk faktörleri</a:t>
            </a:r>
          </a:p>
        </p:txBody>
      </p:sp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CF52B0B0-2C83-4438-B9DF-A5086E154DD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935"/>
          <a:stretch/>
        </p:blipFill>
        <p:spPr>
          <a:xfrm>
            <a:off x="3203848" y="3789040"/>
            <a:ext cx="3689648" cy="288032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318F0CE-3EBA-44A6-8BA1-7719C55467E8}"/>
              </a:ext>
            </a:extLst>
          </p:cNvPr>
          <p:cNvSpPr txBox="1"/>
          <p:nvPr/>
        </p:nvSpPr>
        <p:spPr>
          <a:xfrm>
            <a:off x="3563888" y="4221088"/>
            <a:ext cx="1656184" cy="3231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GB" sz="1500" dirty="0" err="1"/>
              <a:t>Aterosklero</a:t>
            </a:r>
            <a:r>
              <a:rPr lang="tr-TR" sz="1500" dirty="0"/>
              <a:t>z</a:t>
            </a:r>
            <a:endParaRPr lang="en-GB" sz="15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6B0A667-2329-4CB3-9C4A-91FC664AE3FA}"/>
              </a:ext>
            </a:extLst>
          </p:cNvPr>
          <p:cNvSpPr txBox="1"/>
          <p:nvPr/>
        </p:nvSpPr>
        <p:spPr>
          <a:xfrm>
            <a:off x="3491880" y="5373216"/>
            <a:ext cx="1656184" cy="3231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tr-TR" sz="1500" dirty="0"/>
              <a:t>Kolesterol</a:t>
            </a:r>
            <a:endParaRPr lang="en-GB" sz="15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56A067D-7A80-47DB-BD6F-5EAA813A318F}"/>
              </a:ext>
            </a:extLst>
          </p:cNvPr>
          <p:cNvSpPr txBox="1"/>
          <p:nvPr/>
        </p:nvSpPr>
        <p:spPr>
          <a:xfrm>
            <a:off x="4913945" y="4293096"/>
            <a:ext cx="1656184" cy="3231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tr-TR" sz="1500" dirty="0"/>
              <a:t>Yüksek tansiyon</a:t>
            </a:r>
            <a:endParaRPr lang="en-GB" sz="15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24CCC08-AA0E-4D8A-A6F8-7166F54D9371}"/>
              </a:ext>
            </a:extLst>
          </p:cNvPr>
          <p:cNvSpPr txBox="1"/>
          <p:nvPr/>
        </p:nvSpPr>
        <p:spPr>
          <a:xfrm>
            <a:off x="4913945" y="5247637"/>
            <a:ext cx="1656184" cy="3231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tr-TR" sz="1500" dirty="0"/>
              <a:t>Diyabet</a:t>
            </a:r>
            <a:endParaRPr lang="en-GB" sz="15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2044AC6-43C0-409F-99C8-21B9BF83FDBF}"/>
              </a:ext>
            </a:extLst>
          </p:cNvPr>
          <p:cNvSpPr txBox="1"/>
          <p:nvPr/>
        </p:nvSpPr>
        <p:spPr>
          <a:xfrm>
            <a:off x="3600864" y="6363761"/>
            <a:ext cx="1656184" cy="3231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tr-TR" sz="1500" dirty="0"/>
              <a:t>Obezite</a:t>
            </a:r>
            <a:endParaRPr lang="en-GB" sz="15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477306D-534E-4EDE-867E-7F0674501703}"/>
              </a:ext>
            </a:extLst>
          </p:cNvPr>
          <p:cNvSpPr txBox="1"/>
          <p:nvPr/>
        </p:nvSpPr>
        <p:spPr>
          <a:xfrm>
            <a:off x="5048672" y="6382199"/>
            <a:ext cx="1656184" cy="3231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tr-TR" sz="1500" dirty="0"/>
              <a:t>Sigara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2A73D797-8628-40E0-AA18-0AB4BA7698C1}"/>
              </a:ext>
            </a:extLst>
          </p:cNvPr>
          <p:cNvCxnSpPr>
            <a:cxnSpLocks/>
          </p:cNvCxnSpPr>
          <p:nvPr/>
        </p:nvCxnSpPr>
        <p:spPr>
          <a:xfrm flipV="1">
            <a:off x="2080947" y="5265204"/>
            <a:ext cx="1080120" cy="21602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305EB841-2D48-443C-9F4A-5E72B5683E17}"/>
              </a:ext>
            </a:extLst>
          </p:cNvPr>
          <p:cNvCxnSpPr>
            <a:cxnSpLocks/>
          </p:cNvCxnSpPr>
          <p:nvPr/>
        </p:nvCxnSpPr>
        <p:spPr>
          <a:xfrm flipV="1">
            <a:off x="2069815" y="5696381"/>
            <a:ext cx="990017" cy="18089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D72882E1-B47F-4831-9F0F-EA130957FEF4}"/>
              </a:ext>
            </a:extLst>
          </p:cNvPr>
          <p:cNvCxnSpPr>
            <a:cxnSpLocks/>
          </p:cNvCxnSpPr>
          <p:nvPr/>
        </p:nvCxnSpPr>
        <p:spPr>
          <a:xfrm>
            <a:off x="2222024" y="3821416"/>
            <a:ext cx="901196" cy="7287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521E50F9-8576-42EB-ABDB-8C150A5B0692}"/>
              </a:ext>
            </a:extLst>
          </p:cNvPr>
          <p:cNvSpPr txBox="1"/>
          <p:nvPr/>
        </p:nvSpPr>
        <p:spPr>
          <a:xfrm>
            <a:off x="1180828" y="3501008"/>
            <a:ext cx="1005458" cy="55399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tr-TR" sz="1500" dirty="0"/>
              <a:t>Çevresel faktörler</a:t>
            </a:r>
            <a:endParaRPr lang="en-GB" sz="15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F63453A-8AB7-4423-8C14-02417A0F4984}"/>
              </a:ext>
            </a:extLst>
          </p:cNvPr>
          <p:cNvSpPr txBox="1"/>
          <p:nvPr/>
        </p:nvSpPr>
        <p:spPr>
          <a:xfrm>
            <a:off x="1115616" y="5755322"/>
            <a:ext cx="1005458" cy="55399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tr-TR" sz="1500" dirty="0"/>
              <a:t>Genetik yatkınlık</a:t>
            </a:r>
            <a:endParaRPr lang="en-GB" sz="15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80B8030-18B8-4F38-9806-24DA0D02D3E2}"/>
              </a:ext>
            </a:extLst>
          </p:cNvPr>
          <p:cNvSpPr txBox="1"/>
          <p:nvPr/>
        </p:nvSpPr>
        <p:spPr>
          <a:xfrm>
            <a:off x="1062869" y="5179258"/>
            <a:ext cx="1080120" cy="55399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tr-TR" sz="1500" dirty="0"/>
              <a:t>Diyet/hayat tarzı</a:t>
            </a:r>
            <a:endParaRPr lang="en-GB" sz="1500" dirty="0"/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18FE52D2-A2B3-4FC7-9FAC-FD54FE961F5A}"/>
              </a:ext>
            </a:extLst>
          </p:cNvPr>
          <p:cNvCxnSpPr>
            <a:cxnSpLocks/>
          </p:cNvCxnSpPr>
          <p:nvPr/>
        </p:nvCxnSpPr>
        <p:spPr>
          <a:xfrm>
            <a:off x="6893496" y="5649666"/>
            <a:ext cx="630832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A043D4A9-8AB3-49B9-96E0-FEF67E326473}"/>
              </a:ext>
            </a:extLst>
          </p:cNvPr>
          <p:cNvSpPr txBox="1"/>
          <p:nvPr/>
        </p:nvSpPr>
        <p:spPr>
          <a:xfrm>
            <a:off x="7547312" y="5179258"/>
            <a:ext cx="1577326" cy="101566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tr-TR" sz="2000" b="1" dirty="0"/>
              <a:t>Koroner Arter Hastalığı</a:t>
            </a:r>
            <a:endParaRPr lang="en-GB" sz="2000" b="1" dirty="0"/>
          </a:p>
        </p:txBody>
      </p:sp>
      <p:pic>
        <p:nvPicPr>
          <p:cNvPr id="29" name="Picture 28" descr="A picture containing snack food&#10;&#10;Description automatically generated">
            <a:extLst>
              <a:ext uri="{FF2B5EF4-FFF2-40B4-BE49-F238E27FC236}">
                <a16:creationId xmlns:a16="http://schemas.microsoft.com/office/drawing/2014/main" id="{BBF9719E-2778-45C9-8A1E-642076824D6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2" t="6082" r="31856"/>
          <a:stretch/>
        </p:blipFill>
        <p:spPr>
          <a:xfrm>
            <a:off x="1714829" y="4035132"/>
            <a:ext cx="1162121" cy="1154982"/>
          </a:xfrm>
          <a:prstGeom prst="rect">
            <a:avLst/>
          </a:prstGeom>
        </p:spPr>
      </p:pic>
      <p:pic>
        <p:nvPicPr>
          <p:cNvPr id="31" name="Picture 30" descr="Logo, company name&#10;&#10;Description automatically generated">
            <a:extLst>
              <a:ext uri="{FF2B5EF4-FFF2-40B4-BE49-F238E27FC236}">
                <a16:creationId xmlns:a16="http://schemas.microsoft.com/office/drawing/2014/main" id="{5793A464-44C9-401A-A0DE-09360594EC0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317658">
            <a:off x="1620238" y="6147682"/>
            <a:ext cx="1258869" cy="755322"/>
          </a:xfrm>
          <a:prstGeom prst="rect">
            <a:avLst/>
          </a:prstGeom>
        </p:spPr>
      </p:pic>
      <p:pic>
        <p:nvPicPr>
          <p:cNvPr id="33" name="Picture 32" descr="A pair of boxing gloves&#10;&#10;Description automatically generated with medium confidence">
            <a:extLst>
              <a:ext uri="{FF2B5EF4-FFF2-40B4-BE49-F238E27FC236}">
                <a16:creationId xmlns:a16="http://schemas.microsoft.com/office/drawing/2014/main" id="{B8C22D82-F56B-421B-A687-8B7B29A5FE4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76" t="9147" r="16991"/>
          <a:stretch/>
        </p:blipFill>
        <p:spPr>
          <a:xfrm>
            <a:off x="7037512" y="3356638"/>
            <a:ext cx="2058195" cy="1788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410965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93B0E5-308E-45A9-A230-3385CEA390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616" y="188640"/>
            <a:ext cx="7498080" cy="1143000"/>
          </a:xfrm>
        </p:spPr>
        <p:txBody>
          <a:bodyPr>
            <a:normAutofit fontScale="90000"/>
          </a:bodyPr>
          <a:lstStyle/>
          <a:p>
            <a:r>
              <a:rPr lang="en-GB" dirty="0"/>
              <a:t>Genetik </a:t>
            </a:r>
            <a:r>
              <a:rPr lang="en-GB" dirty="0" err="1"/>
              <a:t>Epidemiyoloji</a:t>
            </a:r>
            <a:r>
              <a:rPr lang="en-GB" dirty="0"/>
              <a:t> Ders 2</a:t>
            </a:r>
            <a:br>
              <a:rPr lang="en-GB" dirty="0"/>
            </a:br>
            <a:r>
              <a:rPr lang="en-GB" dirty="0"/>
              <a:t>Analiz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FA2038-28AF-451F-8FC9-BFFCF3D8E1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1640" y="1447800"/>
            <a:ext cx="7498080" cy="5293568"/>
          </a:xfrm>
        </p:spPr>
        <p:txBody>
          <a:bodyPr>
            <a:normAutofit fontScale="85000" lnSpcReduction="20000"/>
          </a:bodyPr>
          <a:lstStyle/>
          <a:p>
            <a:r>
              <a:rPr lang="tr-TR" dirty="0"/>
              <a:t>Farklı hastalık/özellik, farklı metot/yaklaşım</a:t>
            </a:r>
            <a:endParaRPr lang="en-GB" dirty="0"/>
          </a:p>
          <a:p>
            <a:pPr lvl="1"/>
            <a:r>
              <a:rPr lang="en-GB" dirty="0" err="1"/>
              <a:t>Mendeliyen</a:t>
            </a:r>
            <a:r>
              <a:rPr lang="en-GB" dirty="0"/>
              <a:t> </a:t>
            </a:r>
            <a:r>
              <a:rPr lang="tr-TR" dirty="0"/>
              <a:t>hastalıklar</a:t>
            </a:r>
          </a:p>
          <a:p>
            <a:pPr lvl="2"/>
            <a:r>
              <a:rPr lang="tr-TR" dirty="0"/>
              <a:t>Kistik fibrozis (Cystic fibrosis)</a:t>
            </a:r>
          </a:p>
          <a:p>
            <a:pPr lvl="2"/>
            <a:r>
              <a:rPr lang="tr-TR" dirty="0"/>
              <a:t>Ailevi Akdeniz ateşi (Familial Mediterranean Fever)</a:t>
            </a:r>
          </a:p>
          <a:p>
            <a:pPr lvl="2"/>
            <a:r>
              <a:rPr lang="tr-TR" dirty="0"/>
              <a:t>Akdeniz anemisi/talasemi (Beta thalassemia)</a:t>
            </a:r>
          </a:p>
          <a:p>
            <a:pPr lvl="2"/>
            <a:r>
              <a:rPr lang="en-GB" dirty="0"/>
              <a:t>(</a:t>
            </a:r>
            <a:r>
              <a:rPr lang="tr-TR" dirty="0"/>
              <a:t>Monojenik</a:t>
            </a:r>
            <a:r>
              <a:rPr lang="en-GB" dirty="0"/>
              <a:t>)</a:t>
            </a:r>
            <a:r>
              <a:rPr lang="tr-TR" dirty="0"/>
              <a:t> </a:t>
            </a:r>
            <a:r>
              <a:rPr lang="en-GB" dirty="0">
                <a:solidFill>
                  <a:srgbClr val="FF0000"/>
                </a:solidFill>
              </a:rPr>
              <a:t>O</a:t>
            </a:r>
            <a:r>
              <a:rPr lang="tr-TR" dirty="0">
                <a:solidFill>
                  <a:srgbClr val="FF0000"/>
                </a:solidFill>
              </a:rPr>
              <a:t>bezite</a:t>
            </a:r>
            <a:endParaRPr lang="en-GB" dirty="0">
              <a:solidFill>
                <a:srgbClr val="FF0000"/>
              </a:solidFill>
            </a:endParaRPr>
          </a:p>
          <a:p>
            <a:pPr lvl="1"/>
            <a:r>
              <a:rPr lang="en-GB" dirty="0" err="1"/>
              <a:t>Multifaktöriyel</a:t>
            </a:r>
            <a:r>
              <a:rPr lang="en-GB" dirty="0"/>
              <a:t> </a:t>
            </a:r>
            <a:r>
              <a:rPr lang="en-GB" dirty="0" err="1"/>
              <a:t>kalıtımlı</a:t>
            </a:r>
            <a:r>
              <a:rPr lang="en-GB" dirty="0"/>
              <a:t> </a:t>
            </a:r>
            <a:r>
              <a:rPr lang="en-GB" dirty="0" err="1"/>
              <a:t>hastalıklar</a:t>
            </a:r>
            <a:r>
              <a:rPr lang="tr-TR" dirty="0"/>
              <a:t>/özellik</a:t>
            </a:r>
          </a:p>
          <a:p>
            <a:pPr lvl="2"/>
            <a:r>
              <a:rPr lang="tr-TR" dirty="0"/>
              <a:t>Boy uzunluğu</a:t>
            </a:r>
          </a:p>
          <a:p>
            <a:pPr lvl="2"/>
            <a:r>
              <a:rPr lang="tr-TR" dirty="0"/>
              <a:t>Sigara içmeye yatkınlık (Erzurumluoğlu </a:t>
            </a:r>
            <a:r>
              <a:rPr lang="tr-TR" i="1" dirty="0"/>
              <a:t>et al</a:t>
            </a:r>
            <a:r>
              <a:rPr lang="tr-TR" dirty="0"/>
              <a:t>, 2020)</a:t>
            </a:r>
          </a:p>
          <a:p>
            <a:pPr lvl="2"/>
            <a:r>
              <a:rPr lang="tr-TR" dirty="0"/>
              <a:t>Alzaymır</a:t>
            </a:r>
          </a:p>
          <a:p>
            <a:pPr lvl="2"/>
            <a:r>
              <a:rPr lang="tr-TR" dirty="0"/>
              <a:t>Şizofreni</a:t>
            </a:r>
          </a:p>
          <a:p>
            <a:pPr lvl="2"/>
            <a:r>
              <a:rPr lang="tr-TR" dirty="0"/>
              <a:t>Tip-2 Diyabet, </a:t>
            </a:r>
            <a:r>
              <a:rPr lang="en-GB" dirty="0"/>
              <a:t>(</a:t>
            </a:r>
            <a:r>
              <a:rPr lang="en-GB" dirty="0" err="1"/>
              <a:t>Polijenik</a:t>
            </a:r>
            <a:r>
              <a:rPr lang="en-GB" dirty="0"/>
              <a:t>) </a:t>
            </a:r>
            <a:r>
              <a:rPr lang="tr-TR" dirty="0">
                <a:solidFill>
                  <a:srgbClr val="FF0000"/>
                </a:solidFill>
              </a:rPr>
              <a:t>Obezite</a:t>
            </a:r>
            <a:r>
              <a:rPr lang="tr-TR" dirty="0"/>
              <a:t>, KOAH</a:t>
            </a:r>
          </a:p>
          <a:p>
            <a:pPr lvl="2"/>
            <a:r>
              <a:rPr lang="tr-TR" dirty="0"/>
              <a:t>Risk alma yatkınlığı (Linner </a:t>
            </a:r>
            <a:r>
              <a:rPr lang="tr-TR" i="1" dirty="0"/>
              <a:t>et al</a:t>
            </a:r>
            <a:r>
              <a:rPr lang="tr-TR" dirty="0"/>
              <a:t>, 2019)</a:t>
            </a:r>
          </a:p>
          <a:p>
            <a:pPr lvl="2"/>
            <a:r>
              <a:rPr lang="tr-TR" dirty="0"/>
              <a:t>Eğitimsel kazanım (Okbay </a:t>
            </a:r>
            <a:r>
              <a:rPr lang="tr-TR" i="1" dirty="0"/>
              <a:t>et al</a:t>
            </a:r>
            <a:r>
              <a:rPr lang="tr-TR" dirty="0"/>
              <a:t>, 2016)</a:t>
            </a:r>
          </a:p>
          <a:p>
            <a:pPr lvl="2"/>
            <a:r>
              <a:rPr lang="tr-TR" dirty="0"/>
              <a:t>Kolesterol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2004036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1186F5E-C15D-4D77-835E-44B16F21F441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Content Placeholder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700808"/>
            <a:ext cx="8712968" cy="4082648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AE9E113A-46E5-4D44-A358-95204177C48B}"/>
              </a:ext>
            </a:extLst>
          </p:cNvPr>
          <p:cNvSpPr/>
          <p:nvPr/>
        </p:nvSpPr>
        <p:spPr>
          <a:xfrm>
            <a:off x="5004048" y="3128114"/>
            <a:ext cx="3168352" cy="19995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2B6B49C-EA59-40DD-B834-644A47D48715}"/>
              </a:ext>
            </a:extLst>
          </p:cNvPr>
          <p:cNvSpPr txBox="1"/>
          <p:nvPr/>
        </p:nvSpPr>
        <p:spPr>
          <a:xfrm>
            <a:off x="5436096" y="3545140"/>
            <a:ext cx="223224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Geleneksel</a:t>
            </a:r>
            <a:r>
              <a:rPr kumimoji="0" lang="en-GB" sz="2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GWAS (</a:t>
            </a:r>
            <a:r>
              <a:rPr kumimoji="0" lang="en-GB" sz="2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genotipleme</a:t>
            </a:r>
            <a:r>
              <a:rPr kumimoji="0" lang="en-GB" sz="2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F992E34-CA28-47B3-A3E0-6983296BA63A}"/>
              </a:ext>
            </a:extLst>
          </p:cNvPr>
          <p:cNvSpPr txBox="1"/>
          <p:nvPr/>
        </p:nvSpPr>
        <p:spPr>
          <a:xfrm>
            <a:off x="1170686" y="1606323"/>
            <a:ext cx="136815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tr-TR" dirty="0"/>
              <a:t>Penetrans</a:t>
            </a:r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86AD834-C8CD-41DC-96F6-E7B62F288323}"/>
              </a:ext>
            </a:extLst>
          </p:cNvPr>
          <p:cNvSpPr txBox="1"/>
          <p:nvPr/>
        </p:nvSpPr>
        <p:spPr>
          <a:xfrm>
            <a:off x="7977064" y="4850470"/>
            <a:ext cx="1038944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tr-TR" dirty="0"/>
              <a:t>Allel sıklığı</a:t>
            </a:r>
            <a:endParaRPr lang="en-GB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1D697F8-45CE-49BC-8094-6A3E23617F13}"/>
              </a:ext>
            </a:extLst>
          </p:cNvPr>
          <p:cNvSpPr txBox="1"/>
          <p:nvPr/>
        </p:nvSpPr>
        <p:spPr>
          <a:xfrm>
            <a:off x="224558" y="6394723"/>
            <a:ext cx="44914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Adapted from Manolio </a:t>
            </a:r>
            <a:r>
              <a:rPr lang="tr-TR" i="1" dirty="0"/>
              <a:t>et al</a:t>
            </a:r>
            <a:r>
              <a:rPr lang="tr-TR" dirty="0"/>
              <a:t>, 2009. Nature</a:t>
            </a:r>
            <a:endParaRPr lang="en-GB" dirty="0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EB46A3B4-CEDB-4443-809B-54BAC8E1B1E7}"/>
              </a:ext>
            </a:extLst>
          </p:cNvPr>
          <p:cNvGrpSpPr/>
          <p:nvPr/>
        </p:nvGrpSpPr>
        <p:grpSpPr>
          <a:xfrm>
            <a:off x="1763688" y="1916832"/>
            <a:ext cx="2418615" cy="1584176"/>
            <a:chOff x="2006834" y="1916832"/>
            <a:chExt cx="1773078" cy="1624743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CAC3E024-E047-4C1D-B432-9EE9F54E74F1}"/>
                </a:ext>
              </a:extLst>
            </p:cNvPr>
            <p:cNvSpPr/>
            <p:nvPr/>
          </p:nvSpPr>
          <p:spPr>
            <a:xfrm>
              <a:off x="2006834" y="1916832"/>
              <a:ext cx="1773078" cy="1624743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7270975C-BE32-42A6-BADF-937AED6CF337}"/>
                </a:ext>
              </a:extLst>
            </p:cNvPr>
            <p:cNvSpPr txBox="1"/>
            <p:nvPr/>
          </p:nvSpPr>
          <p:spPr>
            <a:xfrm>
              <a:off x="2123728" y="2348880"/>
              <a:ext cx="1512168" cy="662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 err="1"/>
                <a:t>Mendeliyen</a:t>
              </a:r>
              <a:r>
                <a:rPr lang="en-GB" b="1" dirty="0"/>
                <a:t> </a:t>
              </a:r>
              <a:r>
                <a:rPr lang="en-GB" b="1" dirty="0" err="1"/>
                <a:t>Hastalıklar</a:t>
              </a:r>
              <a:endParaRPr lang="en-GB" b="1" dirty="0"/>
            </a:p>
          </p:txBody>
        </p:sp>
      </p:grpSp>
      <p:sp>
        <p:nvSpPr>
          <p:cNvPr id="15" name="Title 1">
            <a:extLst>
              <a:ext uri="{FF2B5EF4-FFF2-40B4-BE49-F238E27FC236}">
                <a16:creationId xmlns:a16="http://schemas.microsoft.com/office/drawing/2014/main" id="{63049821-1BA9-4991-919D-C5C77AF41301}"/>
              </a:ext>
            </a:extLst>
          </p:cNvPr>
          <p:cNvSpPr txBox="1">
            <a:spLocks/>
          </p:cNvSpPr>
          <p:nvPr/>
        </p:nvSpPr>
        <p:spPr>
          <a:xfrm>
            <a:off x="144015" y="-11344"/>
            <a:ext cx="9144000" cy="1143000"/>
          </a:xfrm>
          <a:prstGeom prst="rect">
            <a:avLst/>
          </a:prstGeom>
        </p:spPr>
        <p:txBody>
          <a:bodyPr anchor="ctr">
            <a:normAutofit fontScale="97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700" b="0" i="0" u="none" strike="noStrike" kern="1200" cap="none" spc="0" normalizeH="0" baseline="0" noProof="0" dirty="0" err="1">
                <a:ln>
                  <a:noFill/>
                </a:ln>
                <a:solidFill>
                  <a:srgbClr val="4F271C">
                    <a:satMod val="130000"/>
                  </a:srgb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Gill Sans MT"/>
                <a:ea typeface="+mj-ea"/>
                <a:cs typeface="+mj-cs"/>
              </a:rPr>
              <a:t>Genom</a:t>
            </a:r>
            <a:r>
              <a:rPr kumimoji="0" lang="en-GB" sz="2700" b="0" i="0" u="none" strike="noStrike" kern="1200" cap="none" spc="0" normalizeH="0" baseline="0" noProof="0" dirty="0">
                <a:ln>
                  <a:noFill/>
                </a:ln>
                <a:solidFill>
                  <a:srgbClr val="4F271C">
                    <a:satMod val="130000"/>
                  </a:srgb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Gill Sans MT"/>
                <a:ea typeface="+mj-ea"/>
                <a:cs typeface="+mj-cs"/>
              </a:rPr>
              <a:t> </a:t>
            </a:r>
            <a:r>
              <a:rPr kumimoji="0" lang="en-GB" sz="2700" b="0" i="0" u="none" strike="noStrike" kern="1200" cap="none" spc="0" normalizeH="0" baseline="0" noProof="0" dirty="0" err="1">
                <a:ln>
                  <a:noFill/>
                </a:ln>
                <a:solidFill>
                  <a:srgbClr val="4F271C">
                    <a:satMod val="130000"/>
                  </a:srgb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Gill Sans MT"/>
                <a:ea typeface="+mj-ea"/>
                <a:cs typeface="+mj-cs"/>
              </a:rPr>
              <a:t>Boyu</a:t>
            </a:r>
            <a:r>
              <a:rPr kumimoji="0" lang="en-GB" sz="2700" b="0" i="0" u="none" strike="noStrike" kern="1200" cap="none" spc="0" normalizeH="0" baseline="0" noProof="0" dirty="0">
                <a:ln>
                  <a:noFill/>
                </a:ln>
                <a:solidFill>
                  <a:srgbClr val="4F271C">
                    <a:satMod val="130000"/>
                  </a:srgb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Gill Sans MT"/>
                <a:ea typeface="+mj-ea"/>
                <a:cs typeface="+mj-cs"/>
              </a:rPr>
              <a:t> </a:t>
            </a:r>
            <a:r>
              <a:rPr kumimoji="0" lang="en-GB" sz="2700" b="0" i="0" u="none" strike="noStrike" kern="1200" cap="none" spc="0" normalizeH="0" baseline="0" noProof="0" dirty="0" err="1">
                <a:ln>
                  <a:noFill/>
                </a:ln>
                <a:solidFill>
                  <a:srgbClr val="4F271C">
                    <a:satMod val="130000"/>
                  </a:srgb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Gill Sans MT"/>
                <a:ea typeface="+mj-ea"/>
                <a:cs typeface="+mj-cs"/>
              </a:rPr>
              <a:t>İlişkilendirme</a:t>
            </a:r>
            <a:r>
              <a:rPr kumimoji="0" lang="en-GB" sz="2700" b="0" i="0" u="none" strike="noStrike" kern="1200" cap="none" spc="0" normalizeH="0" baseline="0" noProof="0" dirty="0">
                <a:ln>
                  <a:noFill/>
                </a:ln>
                <a:solidFill>
                  <a:srgbClr val="4F271C">
                    <a:satMod val="130000"/>
                  </a:srgb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Gill Sans MT"/>
                <a:ea typeface="+mj-ea"/>
                <a:cs typeface="+mj-cs"/>
              </a:rPr>
              <a:t> </a:t>
            </a:r>
            <a:r>
              <a:rPr kumimoji="0" lang="en-GB" sz="2700" b="0" i="0" u="none" strike="noStrike" kern="1200" cap="none" spc="0" normalizeH="0" baseline="0" noProof="0" dirty="0" err="1">
                <a:ln>
                  <a:noFill/>
                </a:ln>
                <a:solidFill>
                  <a:srgbClr val="4F271C">
                    <a:satMod val="130000"/>
                  </a:srgb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Gill Sans MT"/>
                <a:ea typeface="+mj-ea"/>
                <a:cs typeface="+mj-cs"/>
              </a:rPr>
              <a:t>Çalışması</a:t>
            </a:r>
            <a:r>
              <a:rPr kumimoji="0" lang="en-GB" sz="2700" b="0" i="0" u="none" strike="noStrike" kern="1200" cap="none" spc="0" normalizeH="0" baseline="0" noProof="0" dirty="0">
                <a:ln>
                  <a:noFill/>
                </a:ln>
                <a:solidFill>
                  <a:srgbClr val="4F271C">
                    <a:satMod val="130000"/>
                  </a:srgb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Gill Sans MT"/>
                <a:ea typeface="+mj-ea"/>
                <a:cs typeface="+mj-cs"/>
              </a:rPr>
              <a:t> (GWAS) v </a:t>
            </a:r>
            <a:r>
              <a:rPr kumimoji="0" lang="tr-TR" sz="2700" b="0" i="0" u="none" strike="noStrike" kern="1200" cap="none" spc="0" normalizeH="0" baseline="0" noProof="0" dirty="0">
                <a:ln>
                  <a:noFill/>
                </a:ln>
                <a:solidFill>
                  <a:srgbClr val="4F271C">
                    <a:satMod val="130000"/>
                  </a:srgb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Gill Sans MT"/>
                <a:ea typeface="+mj-ea"/>
                <a:cs typeface="+mj-cs"/>
              </a:rPr>
              <a:t>sekans analizleri</a:t>
            </a:r>
            <a:endParaRPr kumimoji="0" lang="en-GB" sz="2700" b="0" i="0" u="none" strike="noStrike" kern="1200" cap="none" spc="0" normalizeH="0" baseline="0" noProof="0" dirty="0">
              <a:ln>
                <a:noFill/>
              </a:ln>
              <a:solidFill>
                <a:srgbClr val="4F271C">
                  <a:satMod val="130000"/>
                </a:srgb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Gill Sans MT"/>
              <a:ea typeface="+mj-ea"/>
              <a:cs typeface="+mj-cs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31E6D21-9F8F-49FF-AA5B-5A62933F6ADD}"/>
              </a:ext>
            </a:extLst>
          </p:cNvPr>
          <p:cNvSpPr txBox="1"/>
          <p:nvPr/>
        </p:nvSpPr>
        <p:spPr>
          <a:xfrm>
            <a:off x="336247" y="1916832"/>
            <a:ext cx="7497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%100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28E4119-6586-439D-B026-49C338382FD9}"/>
              </a:ext>
            </a:extLst>
          </p:cNvPr>
          <p:cNvSpPr txBox="1"/>
          <p:nvPr/>
        </p:nvSpPr>
        <p:spPr>
          <a:xfrm>
            <a:off x="539013" y="4882346"/>
            <a:ext cx="7497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%0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536423AE-7EB0-4F72-8A14-B00C14130C60}"/>
              </a:ext>
            </a:extLst>
          </p:cNvPr>
          <p:cNvGrpSpPr/>
          <p:nvPr/>
        </p:nvGrpSpPr>
        <p:grpSpPr>
          <a:xfrm>
            <a:off x="1763688" y="3473132"/>
            <a:ext cx="3168352" cy="1145936"/>
            <a:chOff x="1763688" y="2780928"/>
            <a:chExt cx="3168352" cy="1800200"/>
          </a:xfrm>
        </p:grpSpPr>
        <p:sp>
          <p:nvSpPr>
            <p:cNvPr id="6" name="Oval 5"/>
            <p:cNvSpPr/>
            <p:nvPr/>
          </p:nvSpPr>
          <p:spPr>
            <a:xfrm>
              <a:off x="1763688" y="2780928"/>
              <a:ext cx="3168352" cy="18002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051720" y="2871344"/>
              <a:ext cx="2592288" cy="16501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Geleneksel</a:t>
              </a:r>
              <a:r>
                <a:rPr kumimoji="0" lang="en-GB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</a:t>
              </a:r>
              <a:r>
                <a:rPr kumimoji="0" lang="en-GB" sz="2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GWAS’la</a:t>
              </a:r>
              <a:r>
                <a:rPr kumimoji="0" lang="en-GB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</a:t>
              </a:r>
              <a:r>
                <a:rPr kumimoji="0" lang="en-GB" sz="2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bulmak</a:t>
              </a:r>
              <a:r>
                <a:rPr kumimoji="0" lang="en-GB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</a:t>
              </a:r>
              <a:r>
                <a:rPr kumimoji="0" lang="en-GB" sz="2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zor</a:t>
              </a:r>
              <a:r>
                <a:rPr kumimoji="0" lang="en-GB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(WES/WGS </a:t>
              </a:r>
              <a:r>
                <a:rPr kumimoji="0" lang="en-GB" sz="2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lazım</a:t>
              </a:r>
              <a:r>
                <a:rPr kumimoji="0" lang="en-GB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)</a:t>
              </a:r>
            </a:p>
          </p:txBody>
        </p:sp>
      </p:grp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2BAB5945-42B5-4C84-94AA-8B0643EF06E4}"/>
              </a:ext>
            </a:extLst>
          </p:cNvPr>
          <p:cNvSpPr/>
          <p:nvPr/>
        </p:nvSpPr>
        <p:spPr>
          <a:xfrm>
            <a:off x="1876797" y="4653686"/>
            <a:ext cx="2792875" cy="414959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545D979-644E-495A-8B68-9A8F5E73951F}"/>
              </a:ext>
            </a:extLst>
          </p:cNvPr>
          <p:cNvSpPr txBox="1"/>
          <p:nvPr/>
        </p:nvSpPr>
        <p:spPr>
          <a:xfrm>
            <a:off x="1962027" y="4619068"/>
            <a:ext cx="259228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Önemsiz</a:t>
            </a:r>
            <a:r>
              <a:rPr lang="en-GB" sz="2200" b="1" dirty="0">
                <a:latin typeface="Calibri"/>
              </a:rPr>
              <a:t> </a:t>
            </a:r>
            <a:r>
              <a:rPr lang="en-GB" sz="2200" b="1" dirty="0" err="1">
                <a:latin typeface="Calibri"/>
              </a:rPr>
              <a:t>varyantlar</a:t>
            </a:r>
            <a:endParaRPr kumimoji="0" lang="en-GB" sz="2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4859099B-F0C7-44F7-8519-98D7683D411E}"/>
              </a:ext>
            </a:extLst>
          </p:cNvPr>
          <p:cNvSpPr/>
          <p:nvPr/>
        </p:nvSpPr>
        <p:spPr>
          <a:xfrm>
            <a:off x="5220072" y="1894333"/>
            <a:ext cx="2792875" cy="116507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0184772-3094-47F0-B682-AF6034905092}"/>
              </a:ext>
            </a:extLst>
          </p:cNvPr>
          <p:cNvSpPr txBox="1"/>
          <p:nvPr/>
        </p:nvSpPr>
        <p:spPr>
          <a:xfrm>
            <a:off x="5320365" y="2093347"/>
            <a:ext cx="2592288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Fazla</a:t>
            </a:r>
            <a:r>
              <a:rPr kumimoji="0" lang="en-GB" sz="2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GB" sz="22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örnek</a:t>
            </a:r>
            <a:r>
              <a:rPr kumimoji="0" lang="en-GB" sz="2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 yok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(APOE </a:t>
            </a:r>
            <a:r>
              <a:rPr kumimoji="0" lang="el-GR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ε4</a:t>
            </a: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GB" sz="16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alleli</a:t>
            </a: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 -&gt; </a:t>
            </a:r>
            <a:r>
              <a:rPr kumimoji="0" lang="en-GB" sz="16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Alzaymır</a:t>
            </a: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519002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/>
      <p:bldP spid="9" grpId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B9253D-6C24-4A55-8CDD-C1BC77FF36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182" y="-21264"/>
            <a:ext cx="7498080" cy="1143000"/>
          </a:xfrm>
        </p:spPr>
        <p:txBody>
          <a:bodyPr>
            <a:normAutofit/>
          </a:bodyPr>
          <a:lstStyle/>
          <a:p>
            <a:r>
              <a:rPr lang="en-GB" dirty="0" err="1"/>
              <a:t>Mendeli</a:t>
            </a:r>
            <a:r>
              <a:rPr lang="tr-TR" dirty="0"/>
              <a:t>y</a:t>
            </a:r>
            <a:r>
              <a:rPr lang="en-GB" dirty="0"/>
              <a:t>an </a:t>
            </a:r>
            <a:r>
              <a:rPr lang="tr-TR" dirty="0"/>
              <a:t>Hastalıklar</a:t>
            </a:r>
            <a:r>
              <a:rPr lang="en-GB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1436AF-3D35-4377-AEF7-7ACA6FCB9E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7624" y="908720"/>
            <a:ext cx="7498080" cy="4800600"/>
          </a:xfrm>
        </p:spPr>
        <p:txBody>
          <a:bodyPr/>
          <a:lstStyle/>
          <a:p>
            <a:r>
              <a:rPr lang="tr-TR" dirty="0"/>
              <a:t>Bağlantı analizi</a:t>
            </a:r>
            <a:endParaRPr lang="en-GB" dirty="0"/>
          </a:p>
        </p:txBody>
      </p:sp>
      <p:pic>
        <p:nvPicPr>
          <p:cNvPr id="1026" name="Picture 2" descr="Linkage mapping (Genomics)">
            <a:extLst>
              <a:ext uri="{FF2B5EF4-FFF2-40B4-BE49-F238E27FC236}">
                <a16:creationId xmlns:a16="http://schemas.microsoft.com/office/drawing/2014/main" id="{216DA1E7-D2EF-4871-AA4B-C85D230C12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628800"/>
            <a:ext cx="3924842" cy="3340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99EB397-CA6E-4380-A430-DB9F493E4F8F}"/>
              </a:ext>
            </a:extLst>
          </p:cNvPr>
          <p:cNvSpPr/>
          <p:nvPr/>
        </p:nvSpPr>
        <p:spPr>
          <a:xfrm>
            <a:off x="3059832" y="1844824"/>
            <a:ext cx="144016" cy="720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6C66DC7-D02A-46DF-8D67-FE58BFEF0FC5}"/>
              </a:ext>
            </a:extLst>
          </p:cNvPr>
          <p:cNvSpPr/>
          <p:nvPr/>
        </p:nvSpPr>
        <p:spPr>
          <a:xfrm>
            <a:off x="3491880" y="1844824"/>
            <a:ext cx="144016" cy="720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D2BC5EC-3E3B-457B-802B-FC3CB2AC182B}"/>
              </a:ext>
            </a:extLst>
          </p:cNvPr>
          <p:cNvSpPr/>
          <p:nvPr/>
        </p:nvSpPr>
        <p:spPr>
          <a:xfrm>
            <a:off x="1475656" y="3068960"/>
            <a:ext cx="144016" cy="720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EE57870-D974-479A-A002-CD007EEB5BC8}"/>
              </a:ext>
            </a:extLst>
          </p:cNvPr>
          <p:cNvSpPr/>
          <p:nvPr/>
        </p:nvSpPr>
        <p:spPr>
          <a:xfrm>
            <a:off x="1907704" y="3068960"/>
            <a:ext cx="144016" cy="720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5F929D2-4B4A-40DE-A648-A0008D791080}"/>
              </a:ext>
            </a:extLst>
          </p:cNvPr>
          <p:cNvSpPr/>
          <p:nvPr/>
        </p:nvSpPr>
        <p:spPr>
          <a:xfrm>
            <a:off x="2339752" y="3068960"/>
            <a:ext cx="144016" cy="720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F6C1BF4-9055-4D9E-A684-0FEF1B3EE7D5}"/>
              </a:ext>
            </a:extLst>
          </p:cNvPr>
          <p:cNvSpPr/>
          <p:nvPr/>
        </p:nvSpPr>
        <p:spPr>
          <a:xfrm>
            <a:off x="2790005" y="3082009"/>
            <a:ext cx="144016" cy="720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32C19FC-C469-4610-BFB1-FE9F5113D583}"/>
              </a:ext>
            </a:extLst>
          </p:cNvPr>
          <p:cNvSpPr/>
          <p:nvPr/>
        </p:nvSpPr>
        <p:spPr>
          <a:xfrm>
            <a:off x="3239717" y="3088432"/>
            <a:ext cx="144016" cy="720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E253666-47E1-440B-9ACA-EF90630ADC8F}"/>
              </a:ext>
            </a:extLst>
          </p:cNvPr>
          <p:cNvSpPr/>
          <p:nvPr/>
        </p:nvSpPr>
        <p:spPr>
          <a:xfrm>
            <a:off x="3689429" y="3074977"/>
            <a:ext cx="144016" cy="720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6639BA8-948E-40C3-9E73-8C0B3E1F3BC8}"/>
              </a:ext>
            </a:extLst>
          </p:cNvPr>
          <p:cNvSpPr/>
          <p:nvPr/>
        </p:nvSpPr>
        <p:spPr>
          <a:xfrm>
            <a:off x="4132143" y="3088432"/>
            <a:ext cx="144016" cy="720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1697746-FEB6-4771-9FF9-3CFE13272804}"/>
              </a:ext>
            </a:extLst>
          </p:cNvPr>
          <p:cNvSpPr/>
          <p:nvPr/>
        </p:nvSpPr>
        <p:spPr>
          <a:xfrm>
            <a:off x="4550296" y="3068960"/>
            <a:ext cx="144016" cy="720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FDE3181-FB00-4FA2-ADC9-192E6A256B1B}"/>
              </a:ext>
            </a:extLst>
          </p:cNvPr>
          <p:cNvSpPr/>
          <p:nvPr/>
        </p:nvSpPr>
        <p:spPr>
          <a:xfrm>
            <a:off x="4990373" y="3088432"/>
            <a:ext cx="144016" cy="720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2E7011B-4D0D-4DFD-BEEF-3A997F5F68B8}"/>
              </a:ext>
            </a:extLst>
          </p:cNvPr>
          <p:cNvSpPr/>
          <p:nvPr/>
        </p:nvSpPr>
        <p:spPr>
          <a:xfrm>
            <a:off x="1507079" y="4293096"/>
            <a:ext cx="144016" cy="720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595F1D8-7859-49DA-85DE-AE6D0FF9D8FD}"/>
              </a:ext>
            </a:extLst>
          </p:cNvPr>
          <p:cNvSpPr/>
          <p:nvPr/>
        </p:nvSpPr>
        <p:spPr>
          <a:xfrm>
            <a:off x="1907704" y="4303000"/>
            <a:ext cx="144016" cy="720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570CCC7-E07B-4769-9F6F-914ABC0B8F8D}"/>
              </a:ext>
            </a:extLst>
          </p:cNvPr>
          <p:cNvSpPr/>
          <p:nvPr/>
        </p:nvSpPr>
        <p:spPr>
          <a:xfrm>
            <a:off x="2395262" y="4291607"/>
            <a:ext cx="144016" cy="720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EDC097E-C41C-4465-B328-5EA2F72F286D}"/>
              </a:ext>
            </a:extLst>
          </p:cNvPr>
          <p:cNvSpPr/>
          <p:nvPr/>
        </p:nvSpPr>
        <p:spPr>
          <a:xfrm>
            <a:off x="2847796" y="4297759"/>
            <a:ext cx="144016" cy="720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984230E-45EE-425C-BD5A-4E3879DDE8D3}"/>
              </a:ext>
            </a:extLst>
          </p:cNvPr>
          <p:cNvSpPr/>
          <p:nvPr/>
        </p:nvSpPr>
        <p:spPr>
          <a:xfrm>
            <a:off x="3293698" y="4299113"/>
            <a:ext cx="144016" cy="720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E9DF0AB-AAA5-48E8-88D6-F99A2423B478}"/>
              </a:ext>
            </a:extLst>
          </p:cNvPr>
          <p:cNvSpPr/>
          <p:nvPr/>
        </p:nvSpPr>
        <p:spPr>
          <a:xfrm>
            <a:off x="3719654" y="4299113"/>
            <a:ext cx="144016" cy="720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A0A07E4-F30B-47D4-B4D4-C2E1EFBC18B4}"/>
              </a:ext>
            </a:extLst>
          </p:cNvPr>
          <p:cNvSpPr/>
          <p:nvPr/>
        </p:nvSpPr>
        <p:spPr>
          <a:xfrm>
            <a:off x="4406280" y="4299113"/>
            <a:ext cx="144016" cy="720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pic>
        <p:nvPicPr>
          <p:cNvPr id="1028" name="Picture 4" descr="Genetic linkage &amp; mapping (article) | Khan Academy">
            <a:extLst>
              <a:ext uri="{FF2B5EF4-FFF2-40B4-BE49-F238E27FC236}">
                <a16:creationId xmlns:a16="http://schemas.microsoft.com/office/drawing/2014/main" id="{F3929FB7-AEA6-4892-A49D-918CF882C1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4337" y="2564904"/>
            <a:ext cx="3403917" cy="1567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C9DBB62-3E4B-469B-8111-E5E2B5DF8109}"/>
              </a:ext>
            </a:extLst>
          </p:cNvPr>
          <p:cNvSpPr/>
          <p:nvPr/>
        </p:nvSpPr>
        <p:spPr>
          <a:xfrm>
            <a:off x="1221347" y="5157192"/>
            <a:ext cx="774035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0212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“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20212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LOD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20212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skoru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20212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0212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iki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0212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0212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genin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0212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0212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veya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0212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0212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bir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0212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0212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genin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0212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0212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ve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0212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0212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bir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0212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0212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hastalık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0212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0212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geninin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0212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0212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bir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0212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0212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kromozom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0212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0212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üzerinde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0212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0212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birbirine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0212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0212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yakın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0212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0212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bir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0212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0212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yerde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0212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0212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bulunup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0212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0212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bulunmadığına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0212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0212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ve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0212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0212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bu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0212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0212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nedenle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0212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0212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kalıtımla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0212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0212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aktarılıp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0212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0212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aktarılmayacağına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0212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0212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dair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0212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0212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istatistiksel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0212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0212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bir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0212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0212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tahmindir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0212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. ”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789671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C8C300-410A-447A-8382-CDD284C1D0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7182" y="908720"/>
            <a:ext cx="7498080" cy="4800600"/>
          </a:xfrm>
        </p:spPr>
        <p:txBody>
          <a:bodyPr/>
          <a:lstStyle/>
          <a:p>
            <a:r>
              <a:rPr lang="tr-TR" dirty="0" err="1"/>
              <a:t>Ekzom</a:t>
            </a:r>
            <a:r>
              <a:rPr lang="tr-TR" dirty="0"/>
              <a:t> Dizileme</a:t>
            </a:r>
            <a:endParaRPr lang="en-GB" dirty="0"/>
          </a:p>
          <a:p>
            <a:endParaRPr lang="en-GB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DC6FA41-8889-4501-8DF6-CC49809682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182" y="-21264"/>
            <a:ext cx="7498080" cy="1143000"/>
          </a:xfrm>
        </p:spPr>
        <p:txBody>
          <a:bodyPr>
            <a:normAutofit/>
          </a:bodyPr>
          <a:lstStyle/>
          <a:p>
            <a:r>
              <a:rPr lang="en-GB" dirty="0" err="1"/>
              <a:t>Mendeli</a:t>
            </a:r>
            <a:r>
              <a:rPr lang="tr-TR" dirty="0"/>
              <a:t>y</a:t>
            </a:r>
            <a:r>
              <a:rPr lang="en-GB" dirty="0"/>
              <a:t>an </a:t>
            </a:r>
            <a:r>
              <a:rPr lang="tr-TR" dirty="0"/>
              <a:t>Hastalıklar</a:t>
            </a:r>
            <a:r>
              <a:rPr lang="en-GB" dirty="0"/>
              <a:t>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FCEAAD3-84E0-4A30-A18B-C0769DE340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1362" y="2343150"/>
            <a:ext cx="2160240" cy="1675288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B6FAEFFB-D800-4059-AC88-88C86E0FDE91}"/>
              </a:ext>
            </a:extLst>
          </p:cNvPr>
          <p:cNvSpPr/>
          <p:nvPr/>
        </p:nvSpPr>
        <p:spPr>
          <a:xfrm>
            <a:off x="1979712" y="2492896"/>
            <a:ext cx="432048" cy="43204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95BB88F-BD52-4708-8EF5-C0D8102AAD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2518" y="2376038"/>
            <a:ext cx="2160240" cy="167528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201BB37F-6C2C-4227-B009-CA3CFE849E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63379" y="2329713"/>
            <a:ext cx="2586666" cy="1745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32349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3FEA8A-2770-481F-ACC9-39609E3761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1640" y="1028700"/>
            <a:ext cx="7498080" cy="4800600"/>
          </a:xfrm>
        </p:spPr>
        <p:txBody>
          <a:bodyPr/>
          <a:lstStyle/>
          <a:p>
            <a:r>
              <a:rPr lang="tr-TR" dirty="0" err="1"/>
              <a:t>Ekzom</a:t>
            </a:r>
            <a:r>
              <a:rPr lang="tr-TR" dirty="0"/>
              <a:t> Dizileme</a:t>
            </a:r>
            <a:endParaRPr lang="en-GB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1BE47A5C-2FC7-4E44-A2CD-DBCB10179C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182" y="-21264"/>
            <a:ext cx="7498080" cy="1143000"/>
          </a:xfrm>
        </p:spPr>
        <p:txBody>
          <a:bodyPr>
            <a:normAutofit/>
          </a:bodyPr>
          <a:lstStyle/>
          <a:p>
            <a:r>
              <a:rPr lang="en-GB" dirty="0" err="1"/>
              <a:t>Mendeli</a:t>
            </a:r>
            <a:r>
              <a:rPr lang="tr-TR" dirty="0"/>
              <a:t>y</a:t>
            </a:r>
            <a:r>
              <a:rPr lang="en-GB" dirty="0"/>
              <a:t>an </a:t>
            </a:r>
            <a:r>
              <a:rPr lang="tr-TR" dirty="0"/>
              <a:t>Hastalıklar</a:t>
            </a:r>
            <a:r>
              <a:rPr lang="en-GB" dirty="0"/>
              <a:t>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2221DF7-B0CF-4635-BCE4-BB880D3D8ED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6295"/>
          <a:stretch/>
        </p:blipFill>
        <p:spPr>
          <a:xfrm>
            <a:off x="1523866" y="1772816"/>
            <a:ext cx="7380312" cy="4610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337771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0BAA78-8228-4220-8D65-C3411D0DAD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Mendeli</a:t>
            </a:r>
            <a:r>
              <a:rPr lang="tr-TR" dirty="0"/>
              <a:t>y</a:t>
            </a:r>
            <a:r>
              <a:rPr lang="en-GB" dirty="0"/>
              <a:t>an </a:t>
            </a:r>
            <a:r>
              <a:rPr lang="tr-TR" dirty="0"/>
              <a:t>Hastalıklar</a:t>
            </a:r>
            <a:r>
              <a:rPr lang="en-GB" dirty="0"/>
              <a:t>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4F6BBE-774F-4DCE-A70D-8A6C9046DF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35608" y="1196752"/>
            <a:ext cx="7498080" cy="6048672"/>
          </a:xfrm>
        </p:spPr>
        <p:txBody>
          <a:bodyPr>
            <a:normAutofit/>
          </a:bodyPr>
          <a:lstStyle/>
          <a:p>
            <a:pPr marL="82296" indent="0">
              <a:buNone/>
            </a:pPr>
            <a:r>
              <a:rPr lang="tr-TR" sz="3000" dirty="0" err="1"/>
              <a:t>Ekzom</a:t>
            </a:r>
            <a:r>
              <a:rPr lang="tr-TR" sz="3000" dirty="0"/>
              <a:t> Dizileme</a:t>
            </a:r>
            <a:r>
              <a:rPr lang="en-GB" sz="3000" dirty="0"/>
              <a:t> – v</a:t>
            </a:r>
            <a:r>
              <a:rPr lang="tr-TR" sz="3000" dirty="0" err="1"/>
              <a:t>aryant</a:t>
            </a:r>
            <a:r>
              <a:rPr lang="tr-TR" sz="3000" dirty="0"/>
              <a:t> </a:t>
            </a:r>
            <a:r>
              <a:rPr lang="tr-TR" sz="3000" dirty="0" err="1"/>
              <a:t>önceliklendirme</a:t>
            </a:r>
            <a:r>
              <a:rPr lang="tr-TR" sz="3000" dirty="0"/>
              <a:t> </a:t>
            </a:r>
            <a:endParaRPr lang="en-GB" sz="3000" dirty="0"/>
          </a:p>
          <a:p>
            <a:pPr marL="82296" indent="0">
              <a:buNone/>
            </a:pPr>
            <a:endParaRPr lang="en-US" sz="1800" dirty="0"/>
          </a:p>
          <a:p>
            <a:r>
              <a:rPr lang="tr-TR" sz="1800" dirty="0"/>
              <a:t>Kalıtım yöntemi </a:t>
            </a:r>
            <a:r>
              <a:rPr lang="en-US" sz="1800" dirty="0"/>
              <a:t>(</a:t>
            </a:r>
            <a:r>
              <a:rPr lang="tr-TR" sz="1800" dirty="0"/>
              <a:t>baskın</a:t>
            </a:r>
            <a:r>
              <a:rPr lang="en-US" sz="1800" dirty="0"/>
              <a:t>, </a:t>
            </a:r>
            <a:r>
              <a:rPr lang="tr-TR" sz="1800" dirty="0"/>
              <a:t>resesif</a:t>
            </a:r>
            <a:r>
              <a:rPr lang="en-US" sz="1800" dirty="0"/>
              <a:t>, X-</a:t>
            </a:r>
            <a:r>
              <a:rPr lang="tr-TR" sz="1800" dirty="0"/>
              <a:t>bağlantılı</a:t>
            </a:r>
            <a:r>
              <a:rPr lang="en-US" sz="1800" dirty="0"/>
              <a:t>) </a:t>
            </a:r>
          </a:p>
          <a:p>
            <a:r>
              <a:rPr lang="tr-TR" sz="1800" dirty="0">
                <a:solidFill>
                  <a:srgbClr val="FF0000"/>
                </a:solidFill>
              </a:rPr>
              <a:t>Sıklık</a:t>
            </a:r>
            <a:r>
              <a:rPr lang="en-US" sz="1800" dirty="0">
                <a:solidFill>
                  <a:srgbClr val="FF0000"/>
                </a:solidFill>
              </a:rPr>
              <a:t> (</a:t>
            </a:r>
            <a:r>
              <a:rPr lang="tr-TR" sz="1800" dirty="0">
                <a:solidFill>
                  <a:srgbClr val="FF0000"/>
                </a:solidFill>
              </a:rPr>
              <a:t>yeni ya da</a:t>
            </a:r>
            <a:r>
              <a:rPr lang="en-US" sz="1800" dirty="0">
                <a:solidFill>
                  <a:srgbClr val="FF0000"/>
                </a:solidFill>
              </a:rPr>
              <a:t> MAF&lt;1%)</a:t>
            </a:r>
          </a:p>
          <a:p>
            <a:r>
              <a:rPr lang="tr-TR" sz="1800" dirty="0"/>
              <a:t>Mutasyon çeşidi</a:t>
            </a:r>
            <a:endParaRPr lang="en-US" sz="1800" dirty="0"/>
          </a:p>
          <a:p>
            <a:pPr lvl="1"/>
            <a:r>
              <a:rPr lang="en-US" sz="1800" dirty="0"/>
              <a:t>E</a:t>
            </a:r>
            <a:r>
              <a:rPr lang="tr-TR" sz="1800" dirty="0" err="1"/>
              <a:t>kzonik</a:t>
            </a:r>
            <a:endParaRPr lang="en-US" sz="1800" dirty="0"/>
          </a:p>
          <a:p>
            <a:pPr lvl="2"/>
            <a:r>
              <a:rPr lang="tr-TR" sz="1800" dirty="0" err="1"/>
              <a:t>Nonsense</a:t>
            </a:r>
            <a:r>
              <a:rPr lang="tr-TR" sz="1800" dirty="0"/>
              <a:t> (anlamsız)</a:t>
            </a:r>
            <a:endParaRPr lang="en-US" sz="1800" dirty="0"/>
          </a:p>
          <a:p>
            <a:pPr lvl="2"/>
            <a:r>
              <a:rPr lang="en-US" sz="1800" dirty="0"/>
              <a:t>Missense</a:t>
            </a:r>
            <a:r>
              <a:rPr lang="tr-TR" sz="1800" dirty="0"/>
              <a:t> (yanlış anlamlı </a:t>
            </a:r>
            <a:endParaRPr lang="en-US" sz="1800" dirty="0"/>
          </a:p>
          <a:p>
            <a:pPr lvl="1"/>
            <a:r>
              <a:rPr lang="en-US" sz="1800" dirty="0"/>
              <a:t>Splicing </a:t>
            </a:r>
            <a:r>
              <a:rPr lang="tr-TR" sz="1800" dirty="0"/>
              <a:t>(</a:t>
            </a:r>
            <a:r>
              <a:rPr lang="tr-TR" sz="1800" dirty="0" err="1"/>
              <a:t>uçbirleştirme</a:t>
            </a:r>
            <a:r>
              <a:rPr lang="tr-TR" sz="1800" dirty="0"/>
              <a:t>)</a:t>
            </a:r>
            <a:endParaRPr lang="en-US" sz="1800" dirty="0"/>
          </a:p>
          <a:p>
            <a:pPr lvl="1"/>
            <a:r>
              <a:rPr lang="en-US" sz="1800" dirty="0"/>
              <a:t>UTR</a:t>
            </a:r>
          </a:p>
          <a:p>
            <a:r>
              <a:rPr lang="tr-TR" sz="1800" dirty="0"/>
              <a:t>Popülasyon veri tabanlarında mevcudiyet</a:t>
            </a:r>
            <a:endParaRPr lang="en-US" sz="1800" dirty="0"/>
          </a:p>
          <a:p>
            <a:r>
              <a:rPr lang="tr-TR" sz="1800" dirty="0"/>
              <a:t>Fonksiyonel ilişki</a:t>
            </a:r>
            <a:endParaRPr lang="en-US" sz="1800" dirty="0"/>
          </a:p>
          <a:p>
            <a:r>
              <a:rPr lang="tr-TR" sz="1800" dirty="0"/>
              <a:t>Geçmiş literatür</a:t>
            </a:r>
            <a:endParaRPr lang="en-US" sz="1800" dirty="0"/>
          </a:p>
          <a:p>
            <a:r>
              <a:rPr lang="tr-TR" sz="1800" dirty="0"/>
              <a:t>Bilgisayar bazlı (in </a:t>
            </a:r>
            <a:r>
              <a:rPr lang="tr-TR" sz="1800" dirty="0" err="1"/>
              <a:t>silico</a:t>
            </a:r>
            <a:r>
              <a:rPr lang="tr-TR" sz="1800" dirty="0"/>
              <a:t>) tahminler</a:t>
            </a:r>
            <a:br>
              <a:rPr lang="en-US" sz="1800" dirty="0"/>
            </a:br>
            <a:endParaRPr lang="en-US" sz="1800" dirty="0"/>
          </a:p>
          <a:p>
            <a:r>
              <a:rPr lang="en-GB" sz="1800" dirty="0"/>
              <a:t>~160,000 </a:t>
            </a:r>
            <a:r>
              <a:rPr lang="en-GB" sz="1800" dirty="0">
                <a:sym typeface="Wingdings" panose="05000000000000000000" pitchFamily="2" charset="2"/>
              </a:rPr>
              <a:t> </a:t>
            </a:r>
            <a:r>
              <a:rPr lang="en-GB" sz="1800" dirty="0"/>
              <a:t> 5000 </a:t>
            </a:r>
            <a:r>
              <a:rPr lang="en-GB" sz="1800" dirty="0">
                <a:sym typeface="Wingdings" panose="05000000000000000000" pitchFamily="2" charset="2"/>
              </a:rPr>
              <a:t> 42  13  1?</a:t>
            </a:r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381698883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0BAA78-8228-4220-8D65-C3411D0DAD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Mendeli</a:t>
            </a:r>
            <a:r>
              <a:rPr lang="tr-TR" dirty="0"/>
              <a:t>y</a:t>
            </a:r>
            <a:r>
              <a:rPr lang="en-GB" dirty="0"/>
              <a:t>an </a:t>
            </a:r>
            <a:r>
              <a:rPr lang="tr-TR" dirty="0"/>
              <a:t>Hastalıklar</a:t>
            </a:r>
            <a:r>
              <a:rPr lang="en-GB" dirty="0"/>
              <a:t>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4F6BBE-774F-4DCE-A70D-8A6C9046DF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35608" y="1196752"/>
            <a:ext cx="7498080" cy="5256584"/>
          </a:xfrm>
        </p:spPr>
        <p:txBody>
          <a:bodyPr>
            <a:normAutofit/>
          </a:bodyPr>
          <a:lstStyle/>
          <a:p>
            <a:pPr marL="82296" indent="0">
              <a:buNone/>
            </a:pPr>
            <a:r>
              <a:rPr lang="tr-TR" sz="3000" dirty="0" err="1"/>
              <a:t>Ekzom</a:t>
            </a:r>
            <a:r>
              <a:rPr lang="tr-TR" sz="3000" dirty="0"/>
              <a:t> Dizileme</a:t>
            </a:r>
            <a:r>
              <a:rPr lang="en-GB" sz="3000" dirty="0"/>
              <a:t> – v</a:t>
            </a:r>
            <a:r>
              <a:rPr lang="tr-TR" sz="3000" dirty="0" err="1"/>
              <a:t>aryant</a:t>
            </a:r>
            <a:r>
              <a:rPr lang="tr-TR" sz="3000" dirty="0"/>
              <a:t> </a:t>
            </a:r>
            <a:r>
              <a:rPr lang="tr-TR" sz="3000" dirty="0" err="1"/>
              <a:t>önceliklendirme</a:t>
            </a:r>
            <a:r>
              <a:rPr lang="tr-TR" sz="3000" dirty="0"/>
              <a:t> </a:t>
            </a:r>
            <a:endParaRPr lang="en-GB" sz="3000" dirty="0"/>
          </a:p>
          <a:p>
            <a:pPr marL="82296" indent="0">
              <a:buNone/>
            </a:pPr>
            <a:endParaRPr lang="en-US" sz="1800" dirty="0"/>
          </a:p>
          <a:p>
            <a:r>
              <a:rPr lang="tr-TR" sz="1800" dirty="0"/>
              <a:t>Kalıtım yöntemi </a:t>
            </a:r>
            <a:r>
              <a:rPr lang="en-US" sz="1800" dirty="0"/>
              <a:t>(</a:t>
            </a:r>
            <a:r>
              <a:rPr lang="tr-TR" sz="1800" dirty="0"/>
              <a:t>baskın</a:t>
            </a:r>
            <a:r>
              <a:rPr lang="en-US" sz="1800" dirty="0"/>
              <a:t>, </a:t>
            </a:r>
            <a:r>
              <a:rPr lang="tr-TR" sz="1800" dirty="0"/>
              <a:t>resesif</a:t>
            </a:r>
            <a:r>
              <a:rPr lang="en-US" sz="1800" dirty="0"/>
              <a:t>, X-</a:t>
            </a:r>
            <a:r>
              <a:rPr lang="tr-TR" sz="1800" dirty="0"/>
              <a:t>bağlantılı</a:t>
            </a:r>
            <a:r>
              <a:rPr lang="en-US" sz="1800" dirty="0"/>
              <a:t>) </a:t>
            </a:r>
          </a:p>
          <a:p>
            <a:r>
              <a:rPr lang="tr-TR" sz="1800" dirty="0">
                <a:solidFill>
                  <a:srgbClr val="FF0000"/>
                </a:solidFill>
              </a:rPr>
              <a:t>Sıklık</a:t>
            </a:r>
            <a:r>
              <a:rPr lang="en-US" sz="1800" dirty="0">
                <a:solidFill>
                  <a:srgbClr val="FF0000"/>
                </a:solidFill>
              </a:rPr>
              <a:t> (</a:t>
            </a:r>
            <a:r>
              <a:rPr lang="tr-TR" sz="1800" dirty="0">
                <a:solidFill>
                  <a:srgbClr val="FF0000"/>
                </a:solidFill>
              </a:rPr>
              <a:t>yeni ya da</a:t>
            </a:r>
            <a:r>
              <a:rPr lang="en-US" sz="1800" dirty="0">
                <a:solidFill>
                  <a:srgbClr val="FF0000"/>
                </a:solidFill>
              </a:rPr>
              <a:t> MAF&lt;1%)</a:t>
            </a:r>
          </a:p>
          <a:p>
            <a:r>
              <a:rPr lang="tr-TR" sz="1800" dirty="0"/>
              <a:t>Mutasyon çeşidi</a:t>
            </a:r>
            <a:endParaRPr lang="en-US" sz="1800" dirty="0"/>
          </a:p>
          <a:p>
            <a:pPr lvl="1"/>
            <a:r>
              <a:rPr lang="en-US" sz="1800" dirty="0"/>
              <a:t>E</a:t>
            </a:r>
            <a:r>
              <a:rPr lang="tr-TR" sz="1800" dirty="0" err="1"/>
              <a:t>kzonik</a:t>
            </a:r>
            <a:endParaRPr lang="en-US" sz="1800" dirty="0"/>
          </a:p>
          <a:p>
            <a:pPr lvl="2"/>
            <a:r>
              <a:rPr lang="tr-TR" sz="1800" dirty="0" err="1"/>
              <a:t>Nonsense</a:t>
            </a:r>
            <a:r>
              <a:rPr lang="tr-TR" sz="1800" dirty="0"/>
              <a:t> (anlamsız)</a:t>
            </a:r>
            <a:endParaRPr lang="en-US" sz="1800" dirty="0"/>
          </a:p>
          <a:p>
            <a:pPr lvl="2"/>
            <a:r>
              <a:rPr lang="en-US" sz="1800" dirty="0"/>
              <a:t>Missense</a:t>
            </a:r>
            <a:r>
              <a:rPr lang="tr-TR" sz="1800" dirty="0"/>
              <a:t> (yanlış anlamlı </a:t>
            </a:r>
            <a:endParaRPr lang="en-US" sz="1800" dirty="0"/>
          </a:p>
          <a:p>
            <a:pPr lvl="1"/>
            <a:r>
              <a:rPr lang="en-US" sz="1800" dirty="0"/>
              <a:t>Splicing </a:t>
            </a:r>
            <a:r>
              <a:rPr lang="tr-TR" sz="1800" dirty="0"/>
              <a:t>(</a:t>
            </a:r>
            <a:r>
              <a:rPr lang="tr-TR" sz="1800" dirty="0" err="1"/>
              <a:t>uçbirleştirme</a:t>
            </a:r>
            <a:r>
              <a:rPr lang="tr-TR" sz="1800" dirty="0"/>
              <a:t>)</a:t>
            </a:r>
            <a:endParaRPr lang="en-US" sz="1800" dirty="0"/>
          </a:p>
          <a:p>
            <a:pPr lvl="1"/>
            <a:r>
              <a:rPr lang="en-US" sz="1800" dirty="0"/>
              <a:t>UTR</a:t>
            </a:r>
          </a:p>
          <a:p>
            <a:r>
              <a:rPr lang="tr-TR" sz="1800" dirty="0"/>
              <a:t>Popülasyon veri tabanlarında mevcudiyet</a:t>
            </a:r>
            <a:endParaRPr lang="en-US" sz="1800" dirty="0"/>
          </a:p>
          <a:p>
            <a:r>
              <a:rPr lang="tr-TR" sz="1800" dirty="0"/>
              <a:t>Fonksiyonel ilişki</a:t>
            </a:r>
            <a:endParaRPr lang="en-US" sz="1800" dirty="0"/>
          </a:p>
          <a:p>
            <a:r>
              <a:rPr lang="tr-TR" sz="1800" dirty="0"/>
              <a:t>Geçmiş literatür</a:t>
            </a:r>
            <a:endParaRPr lang="en-US" sz="1800" dirty="0"/>
          </a:p>
          <a:p>
            <a:r>
              <a:rPr lang="tr-TR" sz="1800" dirty="0"/>
              <a:t>Bilgisayar bazlı (in </a:t>
            </a:r>
            <a:r>
              <a:rPr lang="tr-TR" sz="1800" dirty="0" err="1"/>
              <a:t>silico</a:t>
            </a:r>
            <a:r>
              <a:rPr lang="tr-TR" sz="1800" dirty="0"/>
              <a:t>) tahminler</a:t>
            </a:r>
            <a:endParaRPr lang="en-US" sz="1800" dirty="0"/>
          </a:p>
        </p:txBody>
      </p:sp>
      <p:pic>
        <p:nvPicPr>
          <p:cNvPr id="2054" name="Picture 6" descr="The genome Aggregation Database (gnomAD) | MacArthur Lab">
            <a:extLst>
              <a:ext uri="{FF2B5EF4-FFF2-40B4-BE49-F238E27FC236}">
                <a16:creationId xmlns:a16="http://schemas.microsoft.com/office/drawing/2014/main" id="{2E2611A7-1E08-4861-9C98-59AB71E963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2996952"/>
            <a:ext cx="2997721" cy="2489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C6AA06E-6010-4CCC-849E-7F820DAC096E}"/>
              </a:ext>
            </a:extLst>
          </p:cNvPr>
          <p:cNvSpPr txBox="1">
            <a:spLocks/>
          </p:cNvSpPr>
          <p:nvPr/>
        </p:nvSpPr>
        <p:spPr>
          <a:xfrm>
            <a:off x="1259632" y="6581307"/>
            <a:ext cx="7498080" cy="224408"/>
          </a:xfrm>
          <a:prstGeom prst="rect">
            <a:avLst/>
          </a:prstGeom>
        </p:spPr>
        <p:txBody>
          <a:bodyPr>
            <a:noAutofit/>
          </a:bodyPr>
          <a:lstStyle>
            <a:lvl1pPr marL="365760" indent="-283464" algn="l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37744" algn="l" rtl="0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Char char="◦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6968" indent="-22860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Char char="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173736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8448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0876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1907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3055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82296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891A7"/>
              </a:buClr>
              <a:buSzPct val="80000"/>
              <a:buFont typeface="Wingdings 2"/>
              <a:buNone/>
              <a:tabLst/>
              <a:defRPr/>
            </a:pPr>
            <a:r>
              <a:rPr kumimoji="0" lang="tr-TR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Figure</a:t>
            </a:r>
            <a:r>
              <a:rPr kumimoji="0" lang="tr-T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 </a:t>
            </a:r>
            <a:r>
              <a:rPr kumimoji="0" lang="tr-TR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from</a:t>
            </a:r>
            <a:r>
              <a:rPr kumimoji="0" lang="tr-T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: </a:t>
            </a:r>
            <a:r>
              <a:rPr kumimoji="0" lang="tr-TR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gnomAD</a:t>
            </a:r>
            <a:r>
              <a:rPr kumimoji="0" lang="tr-T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 </a:t>
            </a:r>
            <a:r>
              <a:rPr kumimoji="0" lang="tr-TR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Blog</a:t>
            </a:r>
            <a:r>
              <a:rPr kumimoji="0" lang="tr-T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 https://gnomad.broadinstitute.org/blog/2018-10-gnomad-v2-1/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424728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0BAA78-8228-4220-8D65-C3411D0DAD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Mendeli</a:t>
            </a:r>
            <a:r>
              <a:rPr lang="tr-TR" dirty="0"/>
              <a:t>y</a:t>
            </a:r>
            <a:r>
              <a:rPr lang="en-GB" dirty="0"/>
              <a:t>an </a:t>
            </a:r>
            <a:r>
              <a:rPr lang="tr-TR" dirty="0"/>
              <a:t>Hastalıklar</a:t>
            </a:r>
            <a:r>
              <a:rPr lang="en-GB" dirty="0"/>
              <a:t>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4F6BBE-774F-4DCE-A70D-8A6C9046DF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1600" y="1417638"/>
            <a:ext cx="7498080" cy="4891682"/>
          </a:xfrm>
        </p:spPr>
        <p:txBody>
          <a:bodyPr>
            <a:normAutofit fontScale="92500" lnSpcReduction="10000"/>
          </a:bodyPr>
          <a:lstStyle/>
          <a:p>
            <a:pPr marL="82296" indent="0">
              <a:buNone/>
            </a:pPr>
            <a:r>
              <a:rPr lang="tr-TR" sz="3000" dirty="0" err="1"/>
              <a:t>Ekzom</a:t>
            </a:r>
            <a:r>
              <a:rPr lang="tr-TR" sz="3000" dirty="0"/>
              <a:t> Dizileme</a:t>
            </a:r>
          </a:p>
          <a:p>
            <a:pPr marL="82296" indent="0">
              <a:buNone/>
            </a:pPr>
            <a:endParaRPr lang="en-US" sz="1800" dirty="0"/>
          </a:p>
          <a:p>
            <a:r>
              <a:rPr lang="tr-TR" sz="1800" dirty="0"/>
              <a:t>Kalıtım yöntemi</a:t>
            </a:r>
            <a:r>
              <a:rPr lang="en-US" sz="1800" dirty="0"/>
              <a:t> </a:t>
            </a:r>
          </a:p>
          <a:p>
            <a:r>
              <a:rPr lang="tr-TR" sz="1800" dirty="0"/>
              <a:t>Sıklık</a:t>
            </a:r>
            <a:r>
              <a:rPr lang="en-US" sz="1800" dirty="0"/>
              <a:t> (</a:t>
            </a:r>
            <a:r>
              <a:rPr lang="tr-TR" sz="1800" dirty="0"/>
              <a:t>yeni ya da</a:t>
            </a:r>
            <a:r>
              <a:rPr lang="en-US" sz="1800" dirty="0"/>
              <a:t> MAF&lt;1%)</a:t>
            </a:r>
          </a:p>
          <a:p>
            <a:r>
              <a:rPr lang="tr-TR" sz="1800" dirty="0">
                <a:solidFill>
                  <a:srgbClr val="FF0000"/>
                </a:solidFill>
              </a:rPr>
              <a:t>Mutasyon çeşidi</a:t>
            </a:r>
            <a:endParaRPr lang="en-US" sz="1800" dirty="0">
              <a:solidFill>
                <a:srgbClr val="FF0000"/>
              </a:solidFill>
            </a:endParaRPr>
          </a:p>
          <a:p>
            <a:pPr lvl="1"/>
            <a:r>
              <a:rPr lang="en-US" sz="1800" dirty="0">
                <a:solidFill>
                  <a:srgbClr val="FF0000"/>
                </a:solidFill>
              </a:rPr>
              <a:t>E</a:t>
            </a:r>
            <a:r>
              <a:rPr lang="tr-TR" sz="1800" dirty="0" err="1">
                <a:solidFill>
                  <a:srgbClr val="FF0000"/>
                </a:solidFill>
              </a:rPr>
              <a:t>kzonik</a:t>
            </a:r>
            <a:endParaRPr lang="en-US" sz="1800" dirty="0">
              <a:solidFill>
                <a:srgbClr val="FF0000"/>
              </a:solidFill>
            </a:endParaRPr>
          </a:p>
          <a:p>
            <a:pPr lvl="2"/>
            <a:r>
              <a:rPr lang="tr-TR" sz="1800" dirty="0" err="1">
                <a:solidFill>
                  <a:srgbClr val="FF0000"/>
                </a:solidFill>
              </a:rPr>
              <a:t>Nonsense</a:t>
            </a:r>
            <a:r>
              <a:rPr lang="tr-TR" sz="1800" dirty="0">
                <a:solidFill>
                  <a:srgbClr val="FF0000"/>
                </a:solidFill>
              </a:rPr>
              <a:t> (anlamsız)</a:t>
            </a:r>
            <a:endParaRPr lang="en-US" sz="1800" dirty="0">
              <a:solidFill>
                <a:srgbClr val="FF0000"/>
              </a:solidFill>
            </a:endParaRPr>
          </a:p>
          <a:p>
            <a:pPr lvl="2"/>
            <a:r>
              <a:rPr lang="en-US" sz="1800" dirty="0">
                <a:solidFill>
                  <a:srgbClr val="FF0000"/>
                </a:solidFill>
              </a:rPr>
              <a:t>Missense</a:t>
            </a:r>
            <a:r>
              <a:rPr lang="tr-TR" sz="1800" dirty="0">
                <a:solidFill>
                  <a:srgbClr val="FF0000"/>
                </a:solidFill>
              </a:rPr>
              <a:t> (yanlış anlamlı </a:t>
            </a:r>
            <a:endParaRPr lang="en-US" sz="1800" dirty="0">
              <a:solidFill>
                <a:srgbClr val="FF0000"/>
              </a:solidFill>
            </a:endParaRPr>
          </a:p>
          <a:p>
            <a:pPr lvl="1"/>
            <a:r>
              <a:rPr lang="en-US" sz="1800" dirty="0">
                <a:solidFill>
                  <a:srgbClr val="FF0000"/>
                </a:solidFill>
              </a:rPr>
              <a:t>Splicing </a:t>
            </a:r>
            <a:r>
              <a:rPr lang="tr-TR" sz="1800" dirty="0">
                <a:solidFill>
                  <a:srgbClr val="FF0000"/>
                </a:solidFill>
              </a:rPr>
              <a:t>(</a:t>
            </a:r>
            <a:r>
              <a:rPr lang="tr-TR" sz="1800" dirty="0" err="1">
                <a:solidFill>
                  <a:srgbClr val="FF0000"/>
                </a:solidFill>
              </a:rPr>
              <a:t>uçbirleştirme</a:t>
            </a:r>
            <a:r>
              <a:rPr lang="tr-TR" sz="1800" dirty="0">
                <a:solidFill>
                  <a:srgbClr val="FF0000"/>
                </a:solidFill>
              </a:rPr>
              <a:t>)</a:t>
            </a:r>
            <a:endParaRPr lang="en-US" sz="1800" dirty="0">
              <a:solidFill>
                <a:srgbClr val="FF0000"/>
              </a:solidFill>
            </a:endParaRPr>
          </a:p>
          <a:p>
            <a:pPr lvl="1"/>
            <a:r>
              <a:rPr lang="en-US" sz="1800" dirty="0">
                <a:solidFill>
                  <a:srgbClr val="FF0000"/>
                </a:solidFill>
              </a:rPr>
              <a:t>UTR</a:t>
            </a:r>
          </a:p>
          <a:p>
            <a:r>
              <a:rPr lang="tr-TR" sz="1800" dirty="0"/>
              <a:t>Popülasyon veri tabanlarında </a:t>
            </a:r>
            <a:br>
              <a:rPr lang="tr-TR" sz="1800" dirty="0"/>
            </a:br>
            <a:r>
              <a:rPr lang="tr-TR" sz="1800" dirty="0"/>
              <a:t>mevcudiyet</a:t>
            </a:r>
            <a:endParaRPr lang="en-US" sz="1800" dirty="0"/>
          </a:p>
          <a:p>
            <a:r>
              <a:rPr lang="tr-TR" sz="1800" dirty="0"/>
              <a:t>Fonksiyonel ilişki</a:t>
            </a:r>
            <a:endParaRPr lang="en-US" sz="1800" dirty="0"/>
          </a:p>
          <a:p>
            <a:r>
              <a:rPr lang="tr-TR" sz="1800" dirty="0"/>
              <a:t>Geçmiş literatür</a:t>
            </a:r>
            <a:endParaRPr lang="en-US" sz="1800" dirty="0"/>
          </a:p>
          <a:p>
            <a:r>
              <a:rPr lang="tr-TR" sz="1800" dirty="0"/>
              <a:t>Bilgisayar bazlı (in </a:t>
            </a:r>
            <a:r>
              <a:rPr lang="tr-TR" sz="1800" dirty="0" err="1"/>
              <a:t>silico</a:t>
            </a:r>
            <a:r>
              <a:rPr lang="tr-TR" sz="1800" dirty="0"/>
              <a:t>) tahminler</a:t>
            </a:r>
            <a:endParaRPr lang="en-US" sz="1800" dirty="0"/>
          </a:p>
        </p:txBody>
      </p:sp>
      <p:pic>
        <p:nvPicPr>
          <p:cNvPr id="7" name="Picture 8" descr="DNA &amp; MRNA: Introns And Exons | Online Homework Help | SchoolWorkHelper |  Dna, Gene expression, Rna splicing">
            <a:extLst>
              <a:ext uri="{FF2B5EF4-FFF2-40B4-BE49-F238E27FC236}">
                <a16:creationId xmlns:a16="http://schemas.microsoft.com/office/drawing/2014/main" id="{DF530985-2E62-4AF2-BA7E-3E75FA0FFB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6368" y="1346143"/>
            <a:ext cx="4752528" cy="2595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6D3B2A9-E7B0-47E0-A72B-034EE72F16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89347" y="4456560"/>
            <a:ext cx="3199526" cy="1640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579145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0BAA78-8228-4220-8D65-C3411D0DAD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Mendeli</a:t>
            </a:r>
            <a:r>
              <a:rPr lang="tr-TR" dirty="0"/>
              <a:t>y</a:t>
            </a:r>
            <a:r>
              <a:rPr lang="en-GB" dirty="0"/>
              <a:t>an </a:t>
            </a:r>
            <a:r>
              <a:rPr lang="tr-TR" dirty="0"/>
              <a:t>Hastalıklar</a:t>
            </a:r>
            <a:r>
              <a:rPr lang="en-GB" dirty="0"/>
              <a:t>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4F6BBE-774F-4DCE-A70D-8A6C9046DF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1600" y="1417638"/>
            <a:ext cx="7498080" cy="4800600"/>
          </a:xfrm>
        </p:spPr>
        <p:txBody>
          <a:bodyPr>
            <a:noAutofit/>
          </a:bodyPr>
          <a:lstStyle/>
          <a:p>
            <a:pPr marL="82296" indent="0">
              <a:buNone/>
            </a:pPr>
            <a:r>
              <a:rPr lang="tr-TR" sz="1800" dirty="0" err="1"/>
              <a:t>Ekzom</a:t>
            </a:r>
            <a:r>
              <a:rPr lang="tr-TR" sz="1800" dirty="0"/>
              <a:t> Dizileme</a:t>
            </a:r>
            <a:r>
              <a:rPr lang="en-GB" sz="1800" dirty="0"/>
              <a:t>  </a:t>
            </a:r>
          </a:p>
          <a:p>
            <a:pPr marL="82296" indent="0">
              <a:buNone/>
            </a:pPr>
            <a:endParaRPr lang="en-US" sz="1800" dirty="0"/>
          </a:p>
          <a:p>
            <a:r>
              <a:rPr lang="tr-TR" sz="1800" dirty="0"/>
              <a:t>Kalıtım yöntemi</a:t>
            </a:r>
            <a:r>
              <a:rPr lang="en-US" sz="1800" dirty="0"/>
              <a:t> </a:t>
            </a:r>
          </a:p>
          <a:p>
            <a:r>
              <a:rPr lang="tr-TR" sz="1800" dirty="0"/>
              <a:t>Sıklık</a:t>
            </a:r>
            <a:r>
              <a:rPr lang="en-US" sz="1800" dirty="0"/>
              <a:t> (</a:t>
            </a:r>
            <a:r>
              <a:rPr lang="tr-TR" sz="1800" dirty="0"/>
              <a:t>yeni ya da</a:t>
            </a:r>
            <a:r>
              <a:rPr lang="en-US" sz="1800" dirty="0"/>
              <a:t> MAF&lt;1%)</a:t>
            </a:r>
          </a:p>
          <a:p>
            <a:r>
              <a:rPr lang="tr-TR" sz="1800" dirty="0"/>
              <a:t>Mutasyon çeşidi</a:t>
            </a:r>
            <a:endParaRPr lang="en-US" sz="1800" dirty="0"/>
          </a:p>
          <a:p>
            <a:pPr lvl="1"/>
            <a:r>
              <a:rPr lang="en-US" sz="1800" dirty="0"/>
              <a:t>E</a:t>
            </a:r>
            <a:r>
              <a:rPr lang="tr-TR" sz="1800" dirty="0" err="1"/>
              <a:t>kzonik</a:t>
            </a:r>
            <a:endParaRPr lang="en-US" sz="1800" dirty="0"/>
          </a:p>
          <a:p>
            <a:pPr lvl="2"/>
            <a:r>
              <a:rPr lang="tr-TR" sz="1800" dirty="0" err="1"/>
              <a:t>Nonsense</a:t>
            </a:r>
            <a:r>
              <a:rPr lang="tr-TR" sz="1800" dirty="0"/>
              <a:t> (anlamsız)</a:t>
            </a:r>
            <a:endParaRPr lang="en-US" sz="1800" dirty="0"/>
          </a:p>
          <a:p>
            <a:pPr lvl="2"/>
            <a:r>
              <a:rPr lang="en-US" sz="1800" dirty="0"/>
              <a:t>Missense</a:t>
            </a:r>
            <a:r>
              <a:rPr lang="tr-TR" sz="1800" dirty="0"/>
              <a:t> (yanlış anlamlı </a:t>
            </a:r>
            <a:endParaRPr lang="en-US" sz="1800" dirty="0"/>
          </a:p>
          <a:p>
            <a:pPr lvl="1"/>
            <a:r>
              <a:rPr lang="en-US" sz="1800" dirty="0"/>
              <a:t>Splicing </a:t>
            </a:r>
            <a:r>
              <a:rPr lang="tr-TR" sz="1800" dirty="0"/>
              <a:t>(</a:t>
            </a:r>
            <a:r>
              <a:rPr lang="tr-TR" sz="1800" dirty="0" err="1"/>
              <a:t>uçbirleştirme</a:t>
            </a:r>
            <a:r>
              <a:rPr lang="tr-TR" sz="1800" dirty="0"/>
              <a:t>)</a:t>
            </a:r>
            <a:endParaRPr lang="en-US" sz="1800" dirty="0"/>
          </a:p>
          <a:p>
            <a:pPr lvl="1"/>
            <a:r>
              <a:rPr lang="en-US" sz="1800" dirty="0"/>
              <a:t>UTR</a:t>
            </a:r>
          </a:p>
          <a:p>
            <a:r>
              <a:rPr lang="tr-TR" sz="1800" dirty="0">
                <a:solidFill>
                  <a:srgbClr val="FF0000"/>
                </a:solidFill>
              </a:rPr>
              <a:t>Popülasyon veri tabanlarında </a:t>
            </a:r>
            <a:br>
              <a:rPr lang="tr-TR" sz="1800" dirty="0">
                <a:solidFill>
                  <a:srgbClr val="FF0000"/>
                </a:solidFill>
              </a:rPr>
            </a:br>
            <a:r>
              <a:rPr lang="tr-TR" sz="1800" dirty="0">
                <a:solidFill>
                  <a:srgbClr val="FF0000"/>
                </a:solidFill>
              </a:rPr>
              <a:t>mevcudiyet</a:t>
            </a:r>
            <a:endParaRPr lang="en-US" sz="1800" dirty="0">
              <a:solidFill>
                <a:srgbClr val="FF0000"/>
              </a:solidFill>
            </a:endParaRPr>
          </a:p>
          <a:p>
            <a:r>
              <a:rPr lang="tr-TR" sz="1800" dirty="0"/>
              <a:t>Fonksiyonel ilişki</a:t>
            </a:r>
            <a:endParaRPr lang="en-US" sz="1800" dirty="0"/>
          </a:p>
          <a:p>
            <a:r>
              <a:rPr lang="tr-TR" sz="1800" dirty="0"/>
              <a:t>Geçmiş literatür</a:t>
            </a:r>
            <a:endParaRPr lang="en-US" sz="1800" dirty="0"/>
          </a:p>
          <a:p>
            <a:r>
              <a:rPr lang="tr-TR" sz="1800" dirty="0"/>
              <a:t>Bilgisayar bazlı (in </a:t>
            </a:r>
            <a:r>
              <a:rPr lang="tr-TR" sz="1800" dirty="0" err="1"/>
              <a:t>silico</a:t>
            </a:r>
            <a:r>
              <a:rPr lang="tr-TR" sz="1800" dirty="0"/>
              <a:t>) tahminler</a:t>
            </a:r>
            <a:endParaRPr lang="en-US" sz="1800" dirty="0"/>
          </a:p>
        </p:txBody>
      </p:sp>
      <p:pic>
        <p:nvPicPr>
          <p:cNvPr id="8196" name="Picture 4" descr="gnomAD v2.1 | gnomAD blog">
            <a:extLst>
              <a:ext uri="{FF2B5EF4-FFF2-40B4-BE49-F238E27FC236}">
                <a16:creationId xmlns:a16="http://schemas.microsoft.com/office/drawing/2014/main" id="{2F115867-AB3F-48C0-B6FA-BA00D555523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62" r="19288"/>
          <a:stretch/>
        </p:blipFill>
        <p:spPr bwMode="auto">
          <a:xfrm>
            <a:off x="4720640" y="1410340"/>
            <a:ext cx="4369028" cy="4769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64601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0BAA78-8228-4220-8D65-C3411D0DAD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Mendeli</a:t>
            </a:r>
            <a:r>
              <a:rPr lang="tr-TR" dirty="0"/>
              <a:t>y</a:t>
            </a:r>
            <a:r>
              <a:rPr lang="en-GB" dirty="0"/>
              <a:t>an </a:t>
            </a:r>
            <a:r>
              <a:rPr lang="tr-TR" dirty="0"/>
              <a:t>Hastalıklar</a:t>
            </a:r>
            <a:r>
              <a:rPr lang="en-GB" dirty="0"/>
              <a:t>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4F6BBE-774F-4DCE-A70D-8A6C9046DF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35608" y="1196752"/>
            <a:ext cx="7498080" cy="4800600"/>
          </a:xfrm>
        </p:spPr>
        <p:txBody>
          <a:bodyPr>
            <a:noAutofit/>
          </a:bodyPr>
          <a:lstStyle/>
          <a:p>
            <a:pPr marL="82296" indent="0">
              <a:buNone/>
            </a:pPr>
            <a:r>
              <a:rPr lang="tr-TR" sz="1800" dirty="0" err="1"/>
              <a:t>Ekzom</a:t>
            </a:r>
            <a:r>
              <a:rPr lang="tr-TR" sz="1800" dirty="0"/>
              <a:t> Dizileme</a:t>
            </a:r>
            <a:r>
              <a:rPr lang="en-GB" sz="1800" dirty="0"/>
              <a:t> – v</a:t>
            </a:r>
            <a:r>
              <a:rPr lang="tr-TR" sz="1800" dirty="0" err="1"/>
              <a:t>aryant</a:t>
            </a:r>
            <a:r>
              <a:rPr lang="tr-TR" sz="1800" dirty="0"/>
              <a:t> </a:t>
            </a:r>
            <a:r>
              <a:rPr lang="tr-TR" sz="1800" dirty="0" err="1"/>
              <a:t>önceliklendirme</a:t>
            </a:r>
            <a:r>
              <a:rPr lang="tr-TR" sz="1800" dirty="0"/>
              <a:t> </a:t>
            </a:r>
            <a:endParaRPr lang="en-GB" sz="1800" dirty="0"/>
          </a:p>
          <a:p>
            <a:pPr marL="82296" indent="0">
              <a:buNone/>
            </a:pPr>
            <a:endParaRPr lang="en-US" sz="1800" dirty="0"/>
          </a:p>
          <a:p>
            <a:r>
              <a:rPr lang="tr-TR" sz="1800" dirty="0"/>
              <a:t>Kalıtım yöntemi</a:t>
            </a:r>
            <a:r>
              <a:rPr lang="en-US" sz="1800" dirty="0"/>
              <a:t> </a:t>
            </a:r>
          </a:p>
          <a:p>
            <a:r>
              <a:rPr lang="tr-TR" sz="1800" dirty="0"/>
              <a:t>Sıklık</a:t>
            </a:r>
            <a:r>
              <a:rPr lang="en-US" sz="1800" dirty="0"/>
              <a:t> (</a:t>
            </a:r>
            <a:r>
              <a:rPr lang="tr-TR" sz="1800" dirty="0"/>
              <a:t>yeni ya da</a:t>
            </a:r>
            <a:r>
              <a:rPr lang="en-US" sz="1800" dirty="0"/>
              <a:t> MAF&lt;1%)</a:t>
            </a:r>
          </a:p>
          <a:p>
            <a:r>
              <a:rPr lang="tr-TR" sz="1800" dirty="0"/>
              <a:t>Mutasyon çeşidi</a:t>
            </a:r>
            <a:endParaRPr lang="en-US" sz="1800" dirty="0"/>
          </a:p>
          <a:p>
            <a:pPr lvl="1"/>
            <a:r>
              <a:rPr lang="en-US" sz="1800" dirty="0"/>
              <a:t>E</a:t>
            </a:r>
            <a:r>
              <a:rPr lang="tr-TR" sz="1800" dirty="0" err="1"/>
              <a:t>kzonik</a:t>
            </a:r>
            <a:endParaRPr lang="en-US" sz="1800" dirty="0"/>
          </a:p>
          <a:p>
            <a:pPr lvl="2"/>
            <a:r>
              <a:rPr lang="tr-TR" sz="1800" dirty="0" err="1"/>
              <a:t>Nonsense</a:t>
            </a:r>
            <a:r>
              <a:rPr lang="tr-TR" sz="1800" dirty="0"/>
              <a:t> (anlamsız)</a:t>
            </a:r>
            <a:endParaRPr lang="en-US" sz="1800" dirty="0"/>
          </a:p>
          <a:p>
            <a:pPr lvl="2"/>
            <a:r>
              <a:rPr lang="en-US" sz="1800" dirty="0"/>
              <a:t>Missense</a:t>
            </a:r>
            <a:r>
              <a:rPr lang="tr-TR" sz="1800" dirty="0"/>
              <a:t> (yanlış anlamlı </a:t>
            </a:r>
            <a:endParaRPr lang="en-US" sz="1800" dirty="0"/>
          </a:p>
          <a:p>
            <a:pPr lvl="1"/>
            <a:r>
              <a:rPr lang="en-US" sz="1800" dirty="0"/>
              <a:t>Splicing </a:t>
            </a:r>
            <a:r>
              <a:rPr lang="tr-TR" sz="1800" dirty="0"/>
              <a:t>(</a:t>
            </a:r>
            <a:r>
              <a:rPr lang="tr-TR" sz="1800" dirty="0" err="1"/>
              <a:t>uçbirleştirme</a:t>
            </a:r>
            <a:r>
              <a:rPr lang="tr-TR" sz="1800" dirty="0"/>
              <a:t>)</a:t>
            </a:r>
            <a:endParaRPr lang="en-US" sz="1800" dirty="0"/>
          </a:p>
          <a:p>
            <a:pPr lvl="1"/>
            <a:r>
              <a:rPr lang="en-US" sz="1800" dirty="0"/>
              <a:t>UTR</a:t>
            </a:r>
          </a:p>
          <a:p>
            <a:r>
              <a:rPr lang="tr-TR" sz="1800" dirty="0"/>
              <a:t>Popülasyon veri tabanlarında </a:t>
            </a:r>
            <a:br>
              <a:rPr lang="tr-TR" sz="1800" dirty="0"/>
            </a:br>
            <a:r>
              <a:rPr lang="tr-TR" sz="1800" dirty="0"/>
              <a:t>mevcudiyet</a:t>
            </a:r>
            <a:endParaRPr lang="en-US" sz="1800" dirty="0"/>
          </a:p>
          <a:p>
            <a:r>
              <a:rPr lang="tr-TR" sz="1800" dirty="0">
                <a:solidFill>
                  <a:srgbClr val="FF0000"/>
                </a:solidFill>
              </a:rPr>
              <a:t>Fonksiyonel ilişki</a:t>
            </a:r>
            <a:endParaRPr lang="en-US" sz="1800" dirty="0">
              <a:solidFill>
                <a:srgbClr val="FF0000"/>
              </a:solidFill>
            </a:endParaRPr>
          </a:p>
          <a:p>
            <a:r>
              <a:rPr lang="tr-TR" sz="1800" dirty="0">
                <a:solidFill>
                  <a:srgbClr val="FF0000"/>
                </a:solidFill>
              </a:rPr>
              <a:t>Geçmiş literatür</a:t>
            </a:r>
            <a:endParaRPr lang="en-US" sz="1800" dirty="0">
              <a:solidFill>
                <a:srgbClr val="FF0000"/>
              </a:solidFill>
            </a:endParaRPr>
          </a:p>
          <a:p>
            <a:r>
              <a:rPr lang="tr-TR" sz="1800" dirty="0"/>
              <a:t>Bilgisayar bazlı (in </a:t>
            </a:r>
            <a:r>
              <a:rPr lang="tr-TR" sz="1800" dirty="0" err="1"/>
              <a:t>silico</a:t>
            </a:r>
            <a:r>
              <a:rPr lang="tr-TR" sz="1800" dirty="0"/>
              <a:t>) tahminler</a:t>
            </a:r>
            <a:endParaRPr lang="en-US" sz="1800" dirty="0"/>
          </a:p>
        </p:txBody>
      </p:sp>
      <p:pic>
        <p:nvPicPr>
          <p:cNvPr id="9218" name="Picture 2" descr="Review status in ClinVar">
            <a:extLst>
              <a:ext uri="{FF2B5EF4-FFF2-40B4-BE49-F238E27FC236}">
                <a16:creationId xmlns:a16="http://schemas.microsoft.com/office/drawing/2014/main" id="{494A0055-2A30-4A79-BB6C-5CC4AEC3B2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3917" y="3356992"/>
            <a:ext cx="3566785" cy="151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358D2E2-D8D3-4128-B6D5-012ECBEAA9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2040" y="1844824"/>
            <a:ext cx="3923928" cy="130493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99CF1CE-2DDF-4270-97D3-AE2C2C0195D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84648" y="5097745"/>
            <a:ext cx="3620043" cy="1106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984007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0BAA78-8228-4220-8D65-C3411D0DAD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Mendeli</a:t>
            </a:r>
            <a:r>
              <a:rPr lang="tr-TR" dirty="0"/>
              <a:t>y</a:t>
            </a:r>
            <a:r>
              <a:rPr lang="en-GB" dirty="0"/>
              <a:t>an </a:t>
            </a:r>
            <a:r>
              <a:rPr lang="tr-TR" dirty="0"/>
              <a:t>Hastalıklar</a:t>
            </a:r>
            <a:r>
              <a:rPr lang="en-GB" dirty="0"/>
              <a:t>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4F6BBE-774F-4DCE-A70D-8A6C9046DF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35608" y="1196752"/>
            <a:ext cx="7498080" cy="5386610"/>
          </a:xfrm>
        </p:spPr>
        <p:txBody>
          <a:bodyPr>
            <a:normAutofit lnSpcReduction="10000"/>
          </a:bodyPr>
          <a:lstStyle/>
          <a:p>
            <a:pPr marL="82296" indent="0">
              <a:buNone/>
            </a:pPr>
            <a:r>
              <a:rPr lang="tr-TR" sz="3000" dirty="0" err="1"/>
              <a:t>Ekzom</a:t>
            </a:r>
            <a:r>
              <a:rPr lang="tr-TR" sz="3000" dirty="0"/>
              <a:t> Dizileme</a:t>
            </a:r>
            <a:r>
              <a:rPr lang="en-GB" sz="3000" dirty="0"/>
              <a:t> – v</a:t>
            </a:r>
            <a:r>
              <a:rPr lang="tr-TR" sz="3000" dirty="0" err="1"/>
              <a:t>aryant</a:t>
            </a:r>
            <a:r>
              <a:rPr lang="tr-TR" sz="3000" dirty="0"/>
              <a:t> </a:t>
            </a:r>
            <a:r>
              <a:rPr lang="tr-TR" sz="3000" dirty="0" err="1"/>
              <a:t>önceliklendirme</a:t>
            </a:r>
            <a:r>
              <a:rPr lang="tr-TR" sz="3000" dirty="0"/>
              <a:t> </a:t>
            </a:r>
            <a:endParaRPr lang="en-GB" sz="3000" dirty="0"/>
          </a:p>
          <a:p>
            <a:pPr marL="82296" indent="0">
              <a:buNone/>
            </a:pPr>
            <a:endParaRPr lang="en-US" sz="1800" dirty="0"/>
          </a:p>
          <a:p>
            <a:r>
              <a:rPr lang="tr-TR" sz="1800" dirty="0"/>
              <a:t>Kalıtım yöntemi</a:t>
            </a:r>
            <a:r>
              <a:rPr lang="en-US" sz="1800" dirty="0"/>
              <a:t> </a:t>
            </a:r>
          </a:p>
          <a:p>
            <a:r>
              <a:rPr lang="tr-TR" sz="1900" dirty="0"/>
              <a:t>Sıklık</a:t>
            </a:r>
            <a:r>
              <a:rPr lang="en-US" sz="1900" dirty="0"/>
              <a:t> (</a:t>
            </a:r>
            <a:r>
              <a:rPr lang="tr-TR" sz="1900" dirty="0"/>
              <a:t>yeni ya da</a:t>
            </a:r>
            <a:r>
              <a:rPr lang="en-US" sz="1900" dirty="0"/>
              <a:t> MAF&lt;1%)</a:t>
            </a:r>
          </a:p>
          <a:p>
            <a:r>
              <a:rPr lang="tr-TR" sz="1900" dirty="0"/>
              <a:t>Mutasyon çeşidi</a:t>
            </a:r>
            <a:endParaRPr lang="en-US" sz="1900" dirty="0"/>
          </a:p>
          <a:p>
            <a:pPr lvl="1"/>
            <a:r>
              <a:rPr lang="en-US" sz="1900" dirty="0"/>
              <a:t>E</a:t>
            </a:r>
            <a:r>
              <a:rPr lang="tr-TR" sz="1900" dirty="0" err="1"/>
              <a:t>kzonik</a:t>
            </a:r>
            <a:endParaRPr lang="en-US" sz="1900" dirty="0"/>
          </a:p>
          <a:p>
            <a:pPr lvl="2"/>
            <a:r>
              <a:rPr lang="tr-TR" sz="1900" dirty="0" err="1"/>
              <a:t>Nonsense</a:t>
            </a:r>
            <a:r>
              <a:rPr lang="tr-TR" sz="1900" dirty="0"/>
              <a:t> (anlamsız)</a:t>
            </a:r>
            <a:endParaRPr lang="en-US" sz="1900" dirty="0"/>
          </a:p>
          <a:p>
            <a:pPr lvl="2"/>
            <a:r>
              <a:rPr lang="en-US" sz="1900" dirty="0"/>
              <a:t>Missense</a:t>
            </a:r>
            <a:r>
              <a:rPr lang="tr-TR" sz="1900" dirty="0"/>
              <a:t> (yanlış anlamlı </a:t>
            </a:r>
            <a:endParaRPr lang="en-US" sz="1900" dirty="0"/>
          </a:p>
          <a:p>
            <a:pPr lvl="1"/>
            <a:r>
              <a:rPr lang="en-US" sz="1900" dirty="0"/>
              <a:t>Splicing </a:t>
            </a:r>
            <a:r>
              <a:rPr lang="tr-TR" sz="1900" dirty="0"/>
              <a:t>(</a:t>
            </a:r>
            <a:r>
              <a:rPr lang="tr-TR" sz="1900" dirty="0" err="1"/>
              <a:t>uçbirleştirme</a:t>
            </a:r>
            <a:r>
              <a:rPr lang="tr-TR" sz="1900" dirty="0"/>
              <a:t>)</a:t>
            </a:r>
            <a:endParaRPr lang="en-US" sz="1900" dirty="0"/>
          </a:p>
          <a:p>
            <a:pPr lvl="1"/>
            <a:r>
              <a:rPr lang="en-US" sz="1900" dirty="0"/>
              <a:t>UTR</a:t>
            </a:r>
          </a:p>
          <a:p>
            <a:r>
              <a:rPr lang="tr-TR" sz="1900" dirty="0"/>
              <a:t>Popülasyon veri tabanlarında </a:t>
            </a:r>
            <a:br>
              <a:rPr lang="tr-TR" sz="1900" dirty="0"/>
            </a:br>
            <a:r>
              <a:rPr lang="tr-TR" sz="1900" dirty="0"/>
              <a:t>mevcudiyet</a:t>
            </a:r>
            <a:endParaRPr lang="en-US" sz="1900" dirty="0"/>
          </a:p>
          <a:p>
            <a:r>
              <a:rPr lang="tr-TR" sz="1900" dirty="0"/>
              <a:t>Fonksiyonel ilişki</a:t>
            </a:r>
            <a:endParaRPr lang="en-US" sz="1900" dirty="0"/>
          </a:p>
          <a:p>
            <a:r>
              <a:rPr lang="tr-TR" sz="1900" dirty="0"/>
              <a:t>Geçmiş literatür</a:t>
            </a:r>
            <a:endParaRPr lang="en-US" sz="1900" dirty="0"/>
          </a:p>
          <a:p>
            <a:r>
              <a:rPr lang="tr-TR" sz="1900" dirty="0">
                <a:solidFill>
                  <a:srgbClr val="FF0000"/>
                </a:solidFill>
              </a:rPr>
              <a:t>Bilgisayar bazlı (in </a:t>
            </a:r>
            <a:r>
              <a:rPr lang="tr-TR" sz="1900" dirty="0" err="1">
                <a:solidFill>
                  <a:srgbClr val="FF0000"/>
                </a:solidFill>
              </a:rPr>
              <a:t>silico</a:t>
            </a:r>
            <a:r>
              <a:rPr lang="tr-TR" sz="1900" dirty="0">
                <a:solidFill>
                  <a:srgbClr val="FF0000"/>
                </a:solidFill>
              </a:rPr>
              <a:t>) tahminler</a:t>
            </a:r>
            <a:endParaRPr lang="en-US" sz="1900" dirty="0">
              <a:solidFill>
                <a:srgbClr val="FF000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612076C-2CD4-4F0F-88B9-D8D8E3C48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8104" y="4221088"/>
            <a:ext cx="3194069" cy="1656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264399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33B8F16-0BD9-45C0-8A07-8AFF002EC6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1640" y="178216"/>
            <a:ext cx="4189404" cy="324036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A4060B2-F7E7-4347-B532-421B906209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7904" y="2777689"/>
            <a:ext cx="5395781" cy="4077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97996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Diagram&#10;&#10;Description automatically generated">
            <a:extLst>
              <a:ext uri="{FF2B5EF4-FFF2-40B4-BE49-F238E27FC236}">
                <a16:creationId xmlns:a16="http://schemas.microsoft.com/office/drawing/2014/main" id="{BB8D4C42-61BB-424C-9800-A923B1F0BC1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7001"/>
          <a:stretch/>
        </p:blipFill>
        <p:spPr>
          <a:xfrm>
            <a:off x="4924020" y="836712"/>
            <a:ext cx="4896544" cy="337691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F18E428-ABE9-449A-8A7A-E9E24C0B52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5616" y="44624"/>
            <a:ext cx="3816424" cy="2402670"/>
          </a:xfrm>
          <a:prstGeom prst="rect">
            <a:avLst/>
          </a:prstGeom>
        </p:spPr>
      </p:pic>
      <p:pic>
        <p:nvPicPr>
          <p:cNvPr id="8" name="Resim 19">
            <a:extLst>
              <a:ext uri="{FF2B5EF4-FFF2-40B4-BE49-F238E27FC236}">
                <a16:creationId xmlns:a16="http://schemas.microsoft.com/office/drawing/2014/main" id="{459606D1-5A4C-4FE4-BCDE-C5BE7262DBF6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2815" y="2636912"/>
            <a:ext cx="2759801" cy="1584176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BF7D2A2-55BF-4460-B526-280B4BF7DF6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15616" y="4274960"/>
            <a:ext cx="7848872" cy="2408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215874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0B5A28-E406-4FBD-9D62-3F9C7EA3A8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616" y="188640"/>
            <a:ext cx="7498080" cy="1143000"/>
          </a:xfrm>
        </p:spPr>
        <p:txBody>
          <a:bodyPr>
            <a:normAutofit fontScale="90000"/>
          </a:bodyPr>
          <a:lstStyle/>
          <a:p>
            <a:r>
              <a:rPr lang="en-GB" dirty="0" err="1"/>
              <a:t>Multifaktöriyel</a:t>
            </a:r>
            <a:r>
              <a:rPr lang="en-GB" dirty="0"/>
              <a:t> </a:t>
            </a:r>
            <a:r>
              <a:rPr lang="en-GB" dirty="0" err="1"/>
              <a:t>kalıtımlı</a:t>
            </a:r>
            <a:r>
              <a:rPr lang="en-GB" dirty="0"/>
              <a:t> </a:t>
            </a:r>
            <a:r>
              <a:rPr lang="en-GB" dirty="0" err="1"/>
              <a:t>hastalıklar</a:t>
            </a:r>
            <a:r>
              <a:rPr lang="tr-TR" dirty="0"/>
              <a:t> (</a:t>
            </a:r>
            <a:r>
              <a:rPr lang="en-GB" dirty="0"/>
              <a:t>Complex diseases</a:t>
            </a:r>
            <a:r>
              <a:rPr lang="tr-TR" dirty="0"/>
              <a:t>)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9DA93D-2EF3-4601-8E7A-A3FD189475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35608" y="1447800"/>
            <a:ext cx="7498080" cy="2080591"/>
          </a:xfrm>
        </p:spPr>
        <p:txBody>
          <a:bodyPr>
            <a:normAutofit fontScale="92500" lnSpcReduction="20000"/>
          </a:bodyPr>
          <a:lstStyle/>
          <a:p>
            <a:r>
              <a:rPr lang="en-GB" dirty="0"/>
              <a:t>Multifaktöriyel </a:t>
            </a:r>
            <a:r>
              <a:rPr lang="en-GB" dirty="0" err="1"/>
              <a:t>kalıtımlı</a:t>
            </a:r>
            <a:r>
              <a:rPr lang="en-GB" dirty="0"/>
              <a:t> </a:t>
            </a:r>
            <a:r>
              <a:rPr lang="en-GB" dirty="0" err="1"/>
              <a:t>hastalıklar</a:t>
            </a:r>
            <a:r>
              <a:rPr lang="en-GB" dirty="0"/>
              <a:t>, </a:t>
            </a:r>
            <a:r>
              <a:rPr lang="en-GB" dirty="0" err="1"/>
              <a:t>genetik</a:t>
            </a:r>
            <a:r>
              <a:rPr lang="en-GB" dirty="0"/>
              <a:t> </a:t>
            </a:r>
            <a:r>
              <a:rPr lang="en-GB" dirty="0" err="1"/>
              <a:t>faktörler</a:t>
            </a:r>
            <a:r>
              <a:rPr lang="en-GB" dirty="0"/>
              <a:t> ve </a:t>
            </a:r>
            <a:r>
              <a:rPr lang="en-GB" dirty="0" err="1"/>
              <a:t>çevresel</a:t>
            </a:r>
            <a:r>
              <a:rPr lang="en-GB" dirty="0"/>
              <a:t> </a:t>
            </a:r>
            <a:r>
              <a:rPr lang="en-GB" dirty="0" err="1"/>
              <a:t>faktörlerin</a:t>
            </a:r>
            <a:r>
              <a:rPr lang="en-GB" dirty="0"/>
              <a:t> </a:t>
            </a:r>
            <a:r>
              <a:rPr lang="en-GB" dirty="0" err="1"/>
              <a:t>etkileşimi</a:t>
            </a:r>
            <a:r>
              <a:rPr lang="en-GB" dirty="0"/>
              <a:t> </a:t>
            </a:r>
            <a:r>
              <a:rPr lang="en-GB" dirty="0" err="1"/>
              <a:t>ile</a:t>
            </a:r>
            <a:r>
              <a:rPr lang="en-GB" dirty="0"/>
              <a:t> </a:t>
            </a:r>
            <a:r>
              <a:rPr lang="en-GB" dirty="0" err="1"/>
              <a:t>ortaya</a:t>
            </a:r>
            <a:r>
              <a:rPr lang="en-GB" dirty="0"/>
              <a:t> </a:t>
            </a:r>
            <a:r>
              <a:rPr lang="en-GB" dirty="0" err="1"/>
              <a:t>çıkan</a:t>
            </a:r>
            <a:r>
              <a:rPr lang="en-GB" dirty="0"/>
              <a:t> </a:t>
            </a:r>
            <a:r>
              <a:rPr lang="en-GB" dirty="0" err="1"/>
              <a:t>hastalıklardır</a:t>
            </a:r>
            <a:endParaRPr lang="en-GB" dirty="0"/>
          </a:p>
          <a:p>
            <a:r>
              <a:rPr lang="en-GB" dirty="0" err="1"/>
              <a:t>Kardiyovasküler</a:t>
            </a:r>
            <a:r>
              <a:rPr lang="en-GB" dirty="0"/>
              <a:t> </a:t>
            </a:r>
            <a:r>
              <a:rPr lang="tr-TR" dirty="0"/>
              <a:t>h</a:t>
            </a:r>
            <a:r>
              <a:rPr lang="en-GB" dirty="0" err="1"/>
              <a:t>astalık</a:t>
            </a:r>
            <a:r>
              <a:rPr lang="tr-TR" dirty="0"/>
              <a:t> (örn: Koroner Arter Hastalığı) risk faktörleri</a:t>
            </a:r>
          </a:p>
        </p:txBody>
      </p:sp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CF52B0B0-2C83-4438-B9DF-A5086E154DD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935"/>
          <a:stretch/>
        </p:blipFill>
        <p:spPr>
          <a:xfrm>
            <a:off x="3203848" y="3789040"/>
            <a:ext cx="3689648" cy="288032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318F0CE-3EBA-44A6-8BA1-7719C55467E8}"/>
              </a:ext>
            </a:extLst>
          </p:cNvPr>
          <p:cNvSpPr txBox="1"/>
          <p:nvPr/>
        </p:nvSpPr>
        <p:spPr>
          <a:xfrm>
            <a:off x="3563888" y="4221088"/>
            <a:ext cx="1656184" cy="3231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GB" sz="1500" dirty="0" err="1"/>
              <a:t>Aterosklero</a:t>
            </a:r>
            <a:r>
              <a:rPr lang="tr-TR" sz="1500" dirty="0"/>
              <a:t>z</a:t>
            </a:r>
            <a:endParaRPr lang="en-GB" sz="15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6B0A667-2329-4CB3-9C4A-91FC664AE3FA}"/>
              </a:ext>
            </a:extLst>
          </p:cNvPr>
          <p:cNvSpPr txBox="1"/>
          <p:nvPr/>
        </p:nvSpPr>
        <p:spPr>
          <a:xfrm>
            <a:off x="3491880" y="5373216"/>
            <a:ext cx="1656184" cy="3231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tr-TR" sz="1500" dirty="0"/>
              <a:t>Kolesterol</a:t>
            </a:r>
            <a:endParaRPr lang="en-GB" sz="15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56A067D-7A80-47DB-BD6F-5EAA813A318F}"/>
              </a:ext>
            </a:extLst>
          </p:cNvPr>
          <p:cNvSpPr txBox="1"/>
          <p:nvPr/>
        </p:nvSpPr>
        <p:spPr>
          <a:xfrm>
            <a:off x="4913945" y="4293096"/>
            <a:ext cx="1656184" cy="3231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tr-TR" sz="1500" dirty="0"/>
              <a:t>Yüksek tansiyon</a:t>
            </a:r>
            <a:endParaRPr lang="en-GB" sz="15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24CCC08-AA0E-4D8A-A6F8-7166F54D9371}"/>
              </a:ext>
            </a:extLst>
          </p:cNvPr>
          <p:cNvSpPr txBox="1"/>
          <p:nvPr/>
        </p:nvSpPr>
        <p:spPr>
          <a:xfrm>
            <a:off x="4913945" y="5247637"/>
            <a:ext cx="1656184" cy="3231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tr-TR" sz="1500" dirty="0"/>
              <a:t>Diyabet</a:t>
            </a:r>
            <a:endParaRPr lang="en-GB" sz="15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2044AC6-43C0-409F-99C8-21B9BF83FDBF}"/>
              </a:ext>
            </a:extLst>
          </p:cNvPr>
          <p:cNvSpPr txBox="1"/>
          <p:nvPr/>
        </p:nvSpPr>
        <p:spPr>
          <a:xfrm>
            <a:off x="3600864" y="6363761"/>
            <a:ext cx="1656184" cy="3231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tr-TR" sz="1500" dirty="0"/>
              <a:t>Obezite</a:t>
            </a:r>
            <a:endParaRPr lang="en-GB" sz="15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477306D-534E-4EDE-867E-7F0674501703}"/>
              </a:ext>
            </a:extLst>
          </p:cNvPr>
          <p:cNvSpPr txBox="1"/>
          <p:nvPr/>
        </p:nvSpPr>
        <p:spPr>
          <a:xfrm>
            <a:off x="5048672" y="6382199"/>
            <a:ext cx="1656184" cy="3231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tr-TR" sz="1500" dirty="0"/>
              <a:t>Sigara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2A73D797-8628-40E0-AA18-0AB4BA7698C1}"/>
              </a:ext>
            </a:extLst>
          </p:cNvPr>
          <p:cNvCxnSpPr>
            <a:cxnSpLocks/>
          </p:cNvCxnSpPr>
          <p:nvPr/>
        </p:nvCxnSpPr>
        <p:spPr>
          <a:xfrm flipV="1">
            <a:off x="2080947" y="5265204"/>
            <a:ext cx="1080120" cy="21602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305EB841-2D48-443C-9F4A-5E72B5683E17}"/>
              </a:ext>
            </a:extLst>
          </p:cNvPr>
          <p:cNvCxnSpPr>
            <a:cxnSpLocks/>
          </p:cNvCxnSpPr>
          <p:nvPr/>
        </p:nvCxnSpPr>
        <p:spPr>
          <a:xfrm flipV="1">
            <a:off x="2069815" y="5696381"/>
            <a:ext cx="990017" cy="18089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D72882E1-B47F-4831-9F0F-EA130957FEF4}"/>
              </a:ext>
            </a:extLst>
          </p:cNvPr>
          <p:cNvCxnSpPr>
            <a:cxnSpLocks/>
          </p:cNvCxnSpPr>
          <p:nvPr/>
        </p:nvCxnSpPr>
        <p:spPr>
          <a:xfrm>
            <a:off x="2222024" y="3821416"/>
            <a:ext cx="901196" cy="7287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521E50F9-8576-42EB-ABDB-8C150A5B0692}"/>
              </a:ext>
            </a:extLst>
          </p:cNvPr>
          <p:cNvSpPr txBox="1"/>
          <p:nvPr/>
        </p:nvSpPr>
        <p:spPr>
          <a:xfrm>
            <a:off x="1180828" y="3501008"/>
            <a:ext cx="1005458" cy="55399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tr-TR" sz="1500" dirty="0"/>
              <a:t>Çevresel faktörler</a:t>
            </a:r>
            <a:endParaRPr lang="en-GB" sz="15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F63453A-8AB7-4423-8C14-02417A0F4984}"/>
              </a:ext>
            </a:extLst>
          </p:cNvPr>
          <p:cNvSpPr txBox="1"/>
          <p:nvPr/>
        </p:nvSpPr>
        <p:spPr>
          <a:xfrm>
            <a:off x="1115616" y="5755322"/>
            <a:ext cx="1005458" cy="55399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tr-TR" sz="1500" dirty="0"/>
              <a:t>Genetik yatkınlık</a:t>
            </a:r>
            <a:endParaRPr lang="en-GB" sz="15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80B8030-18B8-4F38-9806-24DA0D02D3E2}"/>
              </a:ext>
            </a:extLst>
          </p:cNvPr>
          <p:cNvSpPr txBox="1"/>
          <p:nvPr/>
        </p:nvSpPr>
        <p:spPr>
          <a:xfrm>
            <a:off x="1062869" y="5179258"/>
            <a:ext cx="1080120" cy="55399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tr-TR" sz="1500" dirty="0"/>
              <a:t>Diyet/hayat tarzı</a:t>
            </a:r>
            <a:endParaRPr lang="en-GB" sz="1500" dirty="0"/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18FE52D2-A2B3-4FC7-9FAC-FD54FE961F5A}"/>
              </a:ext>
            </a:extLst>
          </p:cNvPr>
          <p:cNvCxnSpPr>
            <a:cxnSpLocks/>
          </p:cNvCxnSpPr>
          <p:nvPr/>
        </p:nvCxnSpPr>
        <p:spPr>
          <a:xfrm>
            <a:off x="6893496" y="5649666"/>
            <a:ext cx="630832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A043D4A9-8AB3-49B9-96E0-FEF67E326473}"/>
              </a:ext>
            </a:extLst>
          </p:cNvPr>
          <p:cNvSpPr txBox="1"/>
          <p:nvPr/>
        </p:nvSpPr>
        <p:spPr>
          <a:xfrm>
            <a:off x="7547312" y="5179258"/>
            <a:ext cx="1577326" cy="101566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tr-TR" sz="2000" b="1" dirty="0"/>
              <a:t>Koroner Arter Hastalığı</a:t>
            </a:r>
            <a:endParaRPr lang="en-GB" sz="2000" b="1" dirty="0"/>
          </a:p>
        </p:txBody>
      </p:sp>
      <p:pic>
        <p:nvPicPr>
          <p:cNvPr id="29" name="Picture 28" descr="A picture containing snack food&#10;&#10;Description automatically generated">
            <a:extLst>
              <a:ext uri="{FF2B5EF4-FFF2-40B4-BE49-F238E27FC236}">
                <a16:creationId xmlns:a16="http://schemas.microsoft.com/office/drawing/2014/main" id="{BBF9719E-2778-45C9-8A1E-642076824D6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2" t="6082" r="31856"/>
          <a:stretch/>
        </p:blipFill>
        <p:spPr>
          <a:xfrm>
            <a:off x="1714829" y="4035132"/>
            <a:ext cx="1162121" cy="1154982"/>
          </a:xfrm>
          <a:prstGeom prst="rect">
            <a:avLst/>
          </a:prstGeom>
        </p:spPr>
      </p:pic>
      <p:pic>
        <p:nvPicPr>
          <p:cNvPr id="31" name="Picture 30" descr="Logo, company name&#10;&#10;Description automatically generated">
            <a:extLst>
              <a:ext uri="{FF2B5EF4-FFF2-40B4-BE49-F238E27FC236}">
                <a16:creationId xmlns:a16="http://schemas.microsoft.com/office/drawing/2014/main" id="{5793A464-44C9-401A-A0DE-09360594EC0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317658">
            <a:off x="1620238" y="6147682"/>
            <a:ext cx="1258869" cy="755322"/>
          </a:xfrm>
          <a:prstGeom prst="rect">
            <a:avLst/>
          </a:prstGeom>
        </p:spPr>
      </p:pic>
      <p:pic>
        <p:nvPicPr>
          <p:cNvPr id="33" name="Picture 32" descr="A pair of boxing gloves&#10;&#10;Description automatically generated with medium confidence">
            <a:extLst>
              <a:ext uri="{FF2B5EF4-FFF2-40B4-BE49-F238E27FC236}">
                <a16:creationId xmlns:a16="http://schemas.microsoft.com/office/drawing/2014/main" id="{B8C22D82-F56B-421B-A687-8B7B29A5FE4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76" t="9147" r="16991"/>
          <a:stretch/>
        </p:blipFill>
        <p:spPr>
          <a:xfrm>
            <a:off x="7037512" y="3356638"/>
            <a:ext cx="2058195" cy="1788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634138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86F5E-C15D-4D77-835E-44B16F21F441}" type="slidenum">
              <a:rPr lang="en-GB" smtClean="0"/>
              <a:t>41</a:t>
            </a:fld>
            <a:endParaRPr lang="en-GB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259632" y="4365104"/>
            <a:ext cx="7674056" cy="2334861"/>
          </a:xfrm>
          <a:prstGeom prst="rect">
            <a:avLst/>
          </a:prstGeom>
        </p:spPr>
        <p:txBody>
          <a:bodyPr anchor="ctr">
            <a:normAutofit fontScale="825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lvl="1" indent="-4572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tr-TR" sz="2700" kern="0" dirty="0">
                <a:solidFill>
                  <a:sysClr val="windowText" lastClr="000000"/>
                </a:solidFill>
              </a:rPr>
              <a:t>SNP (ya da genotip) hastalık/özellikle ilişkili mi</a:t>
            </a:r>
            <a:r>
              <a:rPr lang="en-GB" sz="2700" kern="0" dirty="0">
                <a:solidFill>
                  <a:sysClr val="windowText" lastClr="000000"/>
                </a:solidFill>
              </a:rPr>
              <a:t>?</a:t>
            </a:r>
          </a:p>
          <a:p>
            <a:pPr lvl="2" indent="-4572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tr-TR" sz="2700" kern="0" dirty="0">
                <a:solidFill>
                  <a:sysClr val="windowText" lastClr="000000"/>
                </a:solidFill>
              </a:rPr>
              <a:t>Yüksek sayıda (yüzbinlerce) insanda milyonlarca SNP-hastalık ilişkisini analiz etmek</a:t>
            </a:r>
            <a:r>
              <a:rPr lang="en-GB" sz="2700" kern="0" dirty="0">
                <a:solidFill>
                  <a:sysClr val="windowText" lastClr="000000"/>
                </a:solidFill>
              </a:rPr>
              <a:t>= </a:t>
            </a:r>
            <a:r>
              <a:rPr lang="en-GB" sz="2700" b="1" kern="0" dirty="0" err="1">
                <a:solidFill>
                  <a:sysClr val="windowText" lastClr="000000"/>
                </a:solidFill>
              </a:rPr>
              <a:t>Genom</a:t>
            </a:r>
            <a:r>
              <a:rPr lang="en-GB" sz="2700" b="1" kern="0" dirty="0">
                <a:solidFill>
                  <a:sysClr val="windowText" lastClr="000000"/>
                </a:solidFill>
              </a:rPr>
              <a:t> </a:t>
            </a:r>
            <a:r>
              <a:rPr lang="en-GB" sz="2700" b="1" kern="0" dirty="0" err="1">
                <a:solidFill>
                  <a:sysClr val="windowText" lastClr="000000"/>
                </a:solidFill>
              </a:rPr>
              <a:t>Boyu</a:t>
            </a:r>
            <a:r>
              <a:rPr lang="en-GB" sz="2700" b="1" kern="0" dirty="0">
                <a:solidFill>
                  <a:sysClr val="windowText" lastClr="000000"/>
                </a:solidFill>
              </a:rPr>
              <a:t> </a:t>
            </a:r>
            <a:r>
              <a:rPr lang="en-GB" sz="2700" b="1" kern="0" dirty="0" err="1">
                <a:solidFill>
                  <a:sysClr val="windowText" lastClr="000000"/>
                </a:solidFill>
              </a:rPr>
              <a:t>İlişkilendirme</a:t>
            </a:r>
            <a:r>
              <a:rPr lang="en-GB" sz="2700" b="1" kern="0" dirty="0">
                <a:solidFill>
                  <a:sysClr val="windowText" lastClr="000000"/>
                </a:solidFill>
              </a:rPr>
              <a:t> </a:t>
            </a:r>
            <a:r>
              <a:rPr lang="en-GB" sz="2700" b="1" kern="0" dirty="0" err="1">
                <a:solidFill>
                  <a:sysClr val="windowText" lastClr="000000"/>
                </a:solidFill>
              </a:rPr>
              <a:t>Çalışma</a:t>
            </a:r>
            <a:r>
              <a:rPr lang="tr-TR" sz="2700" b="1" kern="0" dirty="0">
                <a:solidFill>
                  <a:sysClr val="windowText" lastClr="000000"/>
                </a:solidFill>
              </a:rPr>
              <a:t>sı</a:t>
            </a:r>
            <a:r>
              <a:rPr lang="en-GB" sz="2700" kern="0" dirty="0">
                <a:solidFill>
                  <a:sysClr val="windowText" lastClr="000000"/>
                </a:solidFill>
              </a:rPr>
              <a:t> (GWAS)</a:t>
            </a:r>
          </a:p>
          <a:p>
            <a:pPr lvl="2" indent="-457200"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en-GB" sz="2700" kern="0" dirty="0">
              <a:solidFill>
                <a:sysClr val="windowText" lastClr="000000"/>
              </a:solidFill>
            </a:endParaRPr>
          </a:p>
          <a:p>
            <a:pPr lvl="1" indent="-4572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tr-TR" sz="2700" kern="0" dirty="0">
                <a:solidFill>
                  <a:sysClr val="windowText" lastClr="000000"/>
                </a:solidFill>
              </a:rPr>
              <a:t>Yeni SNP-hastalık ilişkileri bize hastalığın biyolojisini aydınlatmamıza yardımcı olabilir ve hatta yeni ilaç hedefleri bulmamızı sağlayabilir</a:t>
            </a:r>
            <a:endParaRPr lang="en-US" kern="0" dirty="0">
              <a:solidFill>
                <a:sysClr val="windowText" lastClr="000000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19672" y="1474286"/>
            <a:ext cx="6937541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34"/>
          <p:cNvSpPr txBox="1"/>
          <p:nvPr/>
        </p:nvSpPr>
        <p:spPr>
          <a:xfrm>
            <a:off x="2555775" y="3418502"/>
            <a:ext cx="606051" cy="369887"/>
          </a:xfrm>
          <a:prstGeom prst="rect">
            <a:avLst/>
          </a:prstGeom>
        </p:spPr>
        <p:style>
          <a:lnRef idx="0">
            <a:scrgbClr r="0" g="0" b="0"/>
          </a:lnRef>
          <a:fillRef idx="1001">
            <a:schemeClr val="lt1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/>
          <a:p>
            <a:pPr>
              <a:defRPr/>
            </a:pPr>
            <a:r>
              <a:rPr lang="en-GB" b="1" dirty="0"/>
              <a:t>AA</a:t>
            </a:r>
          </a:p>
        </p:txBody>
      </p:sp>
      <p:sp>
        <p:nvSpPr>
          <p:cNvPr id="8" name="TextBox 35"/>
          <p:cNvSpPr txBox="1"/>
          <p:nvPr/>
        </p:nvSpPr>
        <p:spPr>
          <a:xfrm>
            <a:off x="4822575" y="3418502"/>
            <a:ext cx="571500" cy="369887"/>
          </a:xfrm>
          <a:prstGeom prst="rect">
            <a:avLst/>
          </a:prstGeom>
        </p:spPr>
        <p:style>
          <a:lnRef idx="0">
            <a:scrgbClr r="0" g="0" b="0"/>
          </a:lnRef>
          <a:fillRef idx="1001">
            <a:schemeClr val="lt1"/>
          </a:fillRef>
          <a:effectRef idx="0">
            <a:scrgbClr r="0" g="0" b="0"/>
          </a:effectRef>
          <a:fontRef idx="major"/>
        </p:style>
        <p:txBody>
          <a:bodyPr>
            <a:spAutoFit/>
          </a:bodyPr>
          <a:lstStyle/>
          <a:p>
            <a:pPr>
              <a:defRPr/>
            </a:pPr>
            <a:r>
              <a:rPr lang="en-GB" b="1" dirty="0"/>
              <a:t>A</a:t>
            </a:r>
            <a:r>
              <a:rPr lang="en-GB" b="1" dirty="0">
                <a:solidFill>
                  <a:srgbClr val="FF0000"/>
                </a:solidFill>
              </a:rPr>
              <a:t>G</a:t>
            </a:r>
          </a:p>
        </p:txBody>
      </p:sp>
      <p:sp>
        <p:nvSpPr>
          <p:cNvPr id="9" name="TextBox 36"/>
          <p:cNvSpPr txBox="1"/>
          <p:nvPr/>
        </p:nvSpPr>
        <p:spPr>
          <a:xfrm>
            <a:off x="6949789" y="3418502"/>
            <a:ext cx="532518" cy="369332"/>
          </a:xfrm>
          <a:prstGeom prst="rect">
            <a:avLst/>
          </a:prstGeom>
        </p:spPr>
        <p:style>
          <a:lnRef idx="0">
            <a:scrgbClr r="0" g="0" b="0"/>
          </a:lnRef>
          <a:fillRef idx="1001">
            <a:schemeClr val="lt1"/>
          </a:fillRef>
          <a:effectRef idx="0">
            <a:scrgbClr r="0" g="0" b="0"/>
          </a:effectRef>
          <a:fontRef idx="major"/>
        </p:style>
        <p:txBody>
          <a:bodyPr wrap="none">
            <a:spAutoFit/>
          </a:bodyPr>
          <a:lstStyle/>
          <a:p>
            <a:pPr>
              <a:defRPr/>
            </a:pPr>
            <a:r>
              <a:rPr lang="en-GB" b="1" dirty="0">
                <a:solidFill>
                  <a:srgbClr val="FF0000"/>
                </a:solidFill>
              </a:rPr>
              <a:t> GG</a:t>
            </a:r>
          </a:p>
        </p:txBody>
      </p:sp>
      <p:sp>
        <p:nvSpPr>
          <p:cNvPr id="10" name="TextBox 41"/>
          <p:cNvSpPr txBox="1"/>
          <p:nvPr/>
        </p:nvSpPr>
        <p:spPr>
          <a:xfrm>
            <a:off x="2051720" y="2482398"/>
            <a:ext cx="288032" cy="276999"/>
          </a:xfrm>
          <a:prstGeom prst="rect">
            <a:avLst/>
          </a:prstGeom>
          <a:solidFill>
            <a:schemeClr val="tx1"/>
          </a:solidFill>
        </p:spPr>
        <p:style>
          <a:lnRef idx="0">
            <a:scrgbClr r="0" g="0" b="0"/>
          </a:lnRef>
          <a:fillRef idx="1001">
            <a:schemeClr val="lt1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/>
          <a:p>
            <a:pPr>
              <a:defRPr/>
            </a:pPr>
            <a:r>
              <a:rPr lang="en-GB" sz="1200" b="1">
                <a:solidFill>
                  <a:schemeClr val="bg1"/>
                </a:solidFill>
              </a:rPr>
              <a:t>A</a:t>
            </a:r>
            <a:endParaRPr lang="en-GB" sz="1200" b="1" dirty="0">
              <a:solidFill>
                <a:schemeClr val="bg1"/>
              </a:solidFill>
            </a:endParaRPr>
          </a:p>
        </p:txBody>
      </p:sp>
      <p:sp>
        <p:nvSpPr>
          <p:cNvPr id="11" name="TextBox 43"/>
          <p:cNvSpPr txBox="1"/>
          <p:nvPr/>
        </p:nvSpPr>
        <p:spPr>
          <a:xfrm>
            <a:off x="2987824" y="2482398"/>
            <a:ext cx="288032" cy="276999"/>
          </a:xfrm>
          <a:prstGeom prst="rect">
            <a:avLst/>
          </a:prstGeom>
          <a:solidFill>
            <a:schemeClr val="tx1"/>
          </a:solidFill>
        </p:spPr>
        <p:style>
          <a:lnRef idx="0">
            <a:scrgbClr r="0" g="0" b="0"/>
          </a:lnRef>
          <a:fillRef idx="1001">
            <a:schemeClr val="lt1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/>
          <a:p>
            <a:pPr>
              <a:defRPr/>
            </a:pPr>
            <a:r>
              <a:rPr lang="en-GB" sz="1200" b="1">
                <a:solidFill>
                  <a:schemeClr val="bg1"/>
                </a:solidFill>
              </a:rPr>
              <a:t>A</a:t>
            </a:r>
            <a:endParaRPr lang="en-GB" sz="1200" b="1" dirty="0">
              <a:solidFill>
                <a:schemeClr val="bg1"/>
              </a:solidFill>
            </a:endParaRPr>
          </a:p>
        </p:txBody>
      </p:sp>
      <p:sp>
        <p:nvSpPr>
          <p:cNvPr id="12" name="TextBox 44"/>
          <p:cNvSpPr txBox="1"/>
          <p:nvPr/>
        </p:nvSpPr>
        <p:spPr>
          <a:xfrm>
            <a:off x="4139952" y="2482398"/>
            <a:ext cx="288032" cy="276999"/>
          </a:xfrm>
          <a:prstGeom prst="rect">
            <a:avLst/>
          </a:prstGeom>
          <a:solidFill>
            <a:schemeClr val="tx1"/>
          </a:solidFill>
        </p:spPr>
        <p:style>
          <a:lnRef idx="0">
            <a:scrgbClr r="0" g="0" b="0"/>
          </a:lnRef>
          <a:fillRef idx="1001">
            <a:schemeClr val="lt1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/>
          <a:p>
            <a:pPr>
              <a:defRPr/>
            </a:pPr>
            <a:r>
              <a:rPr lang="en-GB" sz="1200" b="1">
                <a:solidFill>
                  <a:schemeClr val="bg1"/>
                </a:solidFill>
              </a:rPr>
              <a:t>A</a:t>
            </a:r>
            <a:endParaRPr lang="en-GB" sz="1200" b="1" dirty="0">
              <a:solidFill>
                <a:schemeClr val="bg1"/>
              </a:solidFill>
            </a:endParaRPr>
          </a:p>
        </p:txBody>
      </p:sp>
      <p:sp>
        <p:nvSpPr>
          <p:cNvPr id="13" name="TextBox 50"/>
          <p:cNvSpPr txBox="1"/>
          <p:nvPr/>
        </p:nvSpPr>
        <p:spPr>
          <a:xfrm>
            <a:off x="5148064" y="2482398"/>
            <a:ext cx="288032" cy="276999"/>
          </a:xfrm>
          <a:prstGeom prst="rect">
            <a:avLst/>
          </a:prstGeom>
          <a:solidFill>
            <a:srgbClr val="FF0000"/>
          </a:solidFill>
        </p:spPr>
        <p:style>
          <a:lnRef idx="0">
            <a:scrgbClr r="0" g="0" b="0"/>
          </a:lnRef>
          <a:fillRef idx="1001">
            <a:schemeClr val="lt1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/>
          <a:p>
            <a:pPr>
              <a:defRPr/>
            </a:pPr>
            <a:r>
              <a:rPr lang="en-GB" sz="1200" b="1" dirty="0">
                <a:solidFill>
                  <a:schemeClr val="bg1"/>
                </a:solidFill>
              </a:rPr>
              <a:t>G</a:t>
            </a:r>
          </a:p>
        </p:txBody>
      </p:sp>
      <p:sp>
        <p:nvSpPr>
          <p:cNvPr id="14" name="TextBox 51"/>
          <p:cNvSpPr txBox="1"/>
          <p:nvPr/>
        </p:nvSpPr>
        <p:spPr>
          <a:xfrm>
            <a:off x="6300192" y="2482398"/>
            <a:ext cx="288032" cy="276999"/>
          </a:xfrm>
          <a:prstGeom prst="rect">
            <a:avLst/>
          </a:prstGeom>
          <a:solidFill>
            <a:srgbClr val="FF0000"/>
          </a:solidFill>
        </p:spPr>
        <p:style>
          <a:lnRef idx="0">
            <a:scrgbClr r="0" g="0" b="0"/>
          </a:lnRef>
          <a:fillRef idx="1001">
            <a:schemeClr val="lt1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/>
          <a:p>
            <a:pPr>
              <a:defRPr/>
            </a:pPr>
            <a:r>
              <a:rPr lang="en-GB" sz="1200" b="1" dirty="0">
                <a:solidFill>
                  <a:schemeClr val="bg1"/>
                </a:solidFill>
              </a:rPr>
              <a:t>G</a:t>
            </a:r>
          </a:p>
        </p:txBody>
      </p:sp>
      <p:sp>
        <p:nvSpPr>
          <p:cNvPr id="15" name="TextBox 52"/>
          <p:cNvSpPr txBox="1"/>
          <p:nvPr/>
        </p:nvSpPr>
        <p:spPr>
          <a:xfrm>
            <a:off x="7308304" y="2482398"/>
            <a:ext cx="288032" cy="276999"/>
          </a:xfrm>
          <a:prstGeom prst="rect">
            <a:avLst/>
          </a:prstGeom>
          <a:solidFill>
            <a:srgbClr val="FF0000"/>
          </a:solidFill>
        </p:spPr>
        <p:style>
          <a:lnRef idx="0">
            <a:scrgbClr r="0" g="0" b="0"/>
          </a:lnRef>
          <a:fillRef idx="1001">
            <a:schemeClr val="lt1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/>
          <a:p>
            <a:pPr>
              <a:defRPr/>
            </a:pPr>
            <a:r>
              <a:rPr lang="en-GB" sz="1200" b="1" dirty="0">
                <a:solidFill>
                  <a:schemeClr val="bg1"/>
                </a:solidFill>
              </a:rPr>
              <a:t>G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865683" y="3778542"/>
            <a:ext cx="19130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dirty="0"/>
              <a:t>Sigara içmiyor</a:t>
            </a:r>
            <a:endParaRPr lang="en-GB" dirty="0"/>
          </a:p>
        </p:txBody>
      </p:sp>
      <p:sp>
        <p:nvSpPr>
          <p:cNvPr id="17" name="TextBox 16"/>
          <p:cNvSpPr txBox="1"/>
          <p:nvPr/>
        </p:nvSpPr>
        <p:spPr>
          <a:xfrm>
            <a:off x="3895040" y="3778543"/>
            <a:ext cx="2421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dirty="0"/>
              <a:t>İçiyor</a:t>
            </a:r>
            <a:endParaRPr lang="en-GB" dirty="0"/>
          </a:p>
        </p:txBody>
      </p:sp>
      <p:sp>
        <p:nvSpPr>
          <p:cNvPr id="18" name="TextBox 17"/>
          <p:cNvSpPr txBox="1"/>
          <p:nvPr/>
        </p:nvSpPr>
        <p:spPr>
          <a:xfrm>
            <a:off x="6346407" y="3778543"/>
            <a:ext cx="2013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dirty="0"/>
              <a:t>Çok içiyor</a:t>
            </a:r>
            <a:endParaRPr lang="en-GB" dirty="0"/>
          </a:p>
        </p:txBody>
      </p:sp>
      <p:sp>
        <p:nvSpPr>
          <p:cNvPr id="19" name="Title 1"/>
          <p:cNvSpPr txBox="1">
            <a:spLocks/>
          </p:cNvSpPr>
          <p:nvPr/>
        </p:nvSpPr>
        <p:spPr>
          <a:xfrm>
            <a:off x="1113141" y="197768"/>
            <a:ext cx="7498080" cy="1143000"/>
          </a:xfrm>
          <a:prstGeom prst="rect">
            <a:avLst/>
          </a:prstGeom>
        </p:spPr>
        <p:txBody>
          <a:bodyPr anchor="ctr">
            <a:normAutofit fontScale="92500" lnSpcReduction="1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GB" sz="4000" dirty="0"/>
              <a:t>G</a:t>
            </a:r>
            <a:r>
              <a:rPr lang="tr-TR" sz="4000" dirty="0"/>
              <a:t>en. </a:t>
            </a:r>
            <a:r>
              <a:rPr lang="en-GB" sz="4000" dirty="0"/>
              <a:t>E</a:t>
            </a:r>
            <a:r>
              <a:rPr lang="tr-TR" sz="4000" dirty="0"/>
              <a:t>pi.</a:t>
            </a:r>
            <a:r>
              <a:rPr lang="en-GB" sz="4000" dirty="0"/>
              <a:t> </a:t>
            </a:r>
            <a:r>
              <a:rPr lang="tr-TR" sz="4000" dirty="0"/>
              <a:t>t</a:t>
            </a:r>
            <a:r>
              <a:rPr lang="en-GB" sz="4000" dirty="0" err="1"/>
              <a:t>erminolo</a:t>
            </a:r>
            <a:r>
              <a:rPr lang="tr-TR" sz="4000" dirty="0"/>
              <a:t>jisi </a:t>
            </a:r>
            <a:r>
              <a:rPr lang="en-GB" sz="3800" dirty="0"/>
              <a:t>– </a:t>
            </a:r>
            <a:r>
              <a:rPr lang="tr-TR" sz="3800" dirty="0"/>
              <a:t>İ</a:t>
            </a:r>
            <a:r>
              <a:rPr lang="en-GB" sz="3800" dirty="0" err="1"/>
              <a:t>lişkilendirme</a:t>
            </a:r>
            <a:r>
              <a:rPr lang="en-GB" sz="3800" dirty="0"/>
              <a:t> </a:t>
            </a:r>
            <a:r>
              <a:rPr lang="en-GB" sz="3800" dirty="0" err="1"/>
              <a:t>analizi</a:t>
            </a:r>
            <a:r>
              <a:rPr lang="tr-TR" sz="3800" dirty="0"/>
              <a:t> (</a:t>
            </a:r>
            <a:r>
              <a:rPr lang="en-GB" sz="3800" dirty="0"/>
              <a:t>Association study</a:t>
            </a:r>
            <a:r>
              <a:rPr lang="tr-TR" sz="3800" dirty="0"/>
              <a:t>)</a:t>
            </a:r>
            <a:endParaRPr lang="en-GB" sz="3800" dirty="0"/>
          </a:p>
        </p:txBody>
      </p:sp>
    </p:spTree>
    <p:extLst>
      <p:ext uri="{BB962C8B-B14F-4D97-AF65-F5344CB8AC3E}">
        <p14:creationId xmlns:p14="http://schemas.microsoft.com/office/powerpoint/2010/main" val="564349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6" grpId="0"/>
      <p:bldP spid="17" grpId="0"/>
      <p:bldP spid="18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71032" y="1124744"/>
            <a:ext cx="7498080" cy="769895"/>
          </a:xfrm>
        </p:spPr>
        <p:txBody>
          <a:bodyPr>
            <a:normAutofit fontScale="77500" lnSpcReduction="20000"/>
          </a:bodyPr>
          <a:lstStyle/>
          <a:p>
            <a:r>
              <a:rPr lang="en-GB" dirty="0"/>
              <a:t>Additive model </a:t>
            </a:r>
            <a:r>
              <a:rPr lang="tr-TR" dirty="0"/>
              <a:t>varsayımı</a:t>
            </a:r>
            <a:r>
              <a:rPr lang="en-GB" dirty="0"/>
              <a:t>: </a:t>
            </a:r>
          </a:p>
          <a:p>
            <a:pPr marL="402336" lvl="1" indent="0">
              <a:buNone/>
            </a:pPr>
            <a:r>
              <a:rPr lang="en-GB" dirty="0"/>
              <a:t>∆</a:t>
            </a:r>
            <a:r>
              <a:rPr lang="tr-TR" dirty="0"/>
              <a:t>Hastalık </a:t>
            </a:r>
            <a:r>
              <a:rPr lang="en-GB" dirty="0"/>
              <a:t>risk</a:t>
            </a:r>
            <a:r>
              <a:rPr lang="tr-TR" dirty="0"/>
              <a:t>i/Özellik</a:t>
            </a:r>
            <a:r>
              <a:rPr lang="en-GB" dirty="0"/>
              <a:t> ∝ </a:t>
            </a:r>
            <a:r>
              <a:rPr lang="tr-TR" dirty="0"/>
              <a:t>‘risk’ alleli sayısı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86F5E-C15D-4D77-835E-44B16F21F441}" type="slidenum">
              <a:rPr lang="en-GB" smtClean="0"/>
              <a:t>42</a:t>
            </a:fld>
            <a:endParaRPr lang="en-GB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165813" y="45052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tr-TR" dirty="0"/>
              <a:t>K</a:t>
            </a:r>
            <a:r>
              <a:rPr lang="en-GB" dirty="0" err="1"/>
              <a:t>atkısal</a:t>
            </a:r>
            <a:r>
              <a:rPr lang="tr-TR" dirty="0"/>
              <a:t> (</a:t>
            </a:r>
            <a:r>
              <a:rPr lang="en-GB" dirty="0"/>
              <a:t>Additive</a:t>
            </a:r>
            <a:r>
              <a:rPr lang="tr-TR" dirty="0"/>
              <a:t>)</a:t>
            </a:r>
            <a:r>
              <a:rPr lang="en-GB" dirty="0"/>
              <a:t> model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2627784" y="1974032"/>
            <a:ext cx="3833263" cy="4119264"/>
            <a:chOff x="958379" y="2789994"/>
            <a:chExt cx="3833263" cy="4119264"/>
          </a:xfrm>
        </p:grpSpPr>
        <p:grpSp>
          <p:nvGrpSpPr>
            <p:cNvPr id="7" name="Group 6"/>
            <p:cNvGrpSpPr/>
            <p:nvPr/>
          </p:nvGrpSpPr>
          <p:grpSpPr>
            <a:xfrm>
              <a:off x="1176134" y="2789994"/>
              <a:ext cx="3615508" cy="4119264"/>
              <a:chOff x="1176134" y="2789994"/>
              <a:chExt cx="3615508" cy="4119264"/>
            </a:xfrm>
          </p:grpSpPr>
          <p:grpSp>
            <p:nvGrpSpPr>
              <p:cNvPr id="9" name="Group 8"/>
              <p:cNvGrpSpPr/>
              <p:nvPr/>
            </p:nvGrpSpPr>
            <p:grpSpPr>
              <a:xfrm>
                <a:off x="1176134" y="2789994"/>
                <a:ext cx="3615508" cy="3589157"/>
                <a:chOff x="1176134" y="2789994"/>
                <a:chExt cx="3615508" cy="3589157"/>
              </a:xfrm>
            </p:grpSpPr>
            <p:grpSp>
              <p:nvGrpSpPr>
                <p:cNvPr id="11" name="Group 10"/>
                <p:cNvGrpSpPr/>
                <p:nvPr/>
              </p:nvGrpSpPr>
              <p:grpSpPr>
                <a:xfrm>
                  <a:off x="1176134" y="2789994"/>
                  <a:ext cx="3615508" cy="3231294"/>
                  <a:chOff x="1176134" y="2789994"/>
                  <a:chExt cx="3615508" cy="3231294"/>
                </a:xfrm>
              </p:grpSpPr>
              <p:pic>
                <p:nvPicPr>
                  <p:cNvPr id="15" name="Picture 14"/>
                  <p:cNvPicPr>
                    <a:picLocks noChangeAspect="1"/>
                  </p:cNvPicPr>
                  <p:nvPr/>
                </p:nvPicPr>
                <p:blipFill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18958" t="13650" r="33792" b="30976"/>
                  <a:stretch/>
                </p:blipFill>
                <p:spPr>
                  <a:xfrm>
                    <a:off x="1176134" y="2789994"/>
                    <a:ext cx="3615508" cy="3177890"/>
                  </a:xfrm>
                  <a:prstGeom prst="rect">
                    <a:avLst/>
                  </a:prstGeom>
                </p:spPr>
              </p:pic>
              <p:cxnSp>
                <p:nvCxnSpPr>
                  <p:cNvPr id="16" name="Straight Connector 15"/>
                  <p:cNvCxnSpPr/>
                  <p:nvPr/>
                </p:nvCxnSpPr>
                <p:spPr>
                  <a:xfrm>
                    <a:off x="1873732" y="5805264"/>
                    <a:ext cx="0" cy="216024"/>
                  </a:xfrm>
                  <a:prstGeom prst="line">
                    <a:avLst/>
                  </a:prstGeom>
                  <a:ln w="38100"/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7" name="Straight Connector 16"/>
                  <p:cNvCxnSpPr/>
                  <p:nvPr/>
                </p:nvCxnSpPr>
                <p:spPr>
                  <a:xfrm>
                    <a:off x="2843808" y="5805264"/>
                    <a:ext cx="0" cy="216024"/>
                  </a:xfrm>
                  <a:prstGeom prst="line">
                    <a:avLst/>
                  </a:prstGeom>
                  <a:ln w="38100"/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8" name="Straight Connector 17"/>
                  <p:cNvCxnSpPr/>
                  <p:nvPr/>
                </p:nvCxnSpPr>
                <p:spPr>
                  <a:xfrm>
                    <a:off x="3923928" y="5805264"/>
                    <a:ext cx="0" cy="216024"/>
                  </a:xfrm>
                  <a:prstGeom prst="line">
                    <a:avLst/>
                  </a:prstGeom>
                  <a:ln w="38100"/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2" name="TextBox 11"/>
                <p:cNvSpPr txBox="1"/>
                <p:nvPr/>
              </p:nvSpPr>
              <p:spPr>
                <a:xfrm>
                  <a:off x="1631557" y="6009819"/>
                  <a:ext cx="727214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dirty="0"/>
                    <a:t>0/0</a:t>
                  </a:r>
                </a:p>
              </p:txBody>
            </p:sp>
            <p:sp>
              <p:nvSpPr>
                <p:cNvPr id="13" name="TextBox 12"/>
                <p:cNvSpPr txBox="1"/>
                <p:nvPr/>
              </p:nvSpPr>
              <p:spPr>
                <a:xfrm>
                  <a:off x="2615639" y="6009819"/>
                  <a:ext cx="727214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dirty="0"/>
                    <a:t>0/1</a:t>
                  </a:r>
                </a:p>
              </p:txBody>
            </p:sp>
            <p:sp>
              <p:nvSpPr>
                <p:cNvPr id="14" name="TextBox 13"/>
                <p:cNvSpPr txBox="1"/>
                <p:nvPr/>
              </p:nvSpPr>
              <p:spPr>
                <a:xfrm>
                  <a:off x="3707904" y="6009819"/>
                  <a:ext cx="727214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dirty="0"/>
                    <a:t>1/1</a:t>
                  </a:r>
                </a:p>
              </p:txBody>
            </p:sp>
          </p:grpSp>
          <p:sp>
            <p:nvSpPr>
              <p:cNvPr id="10" name="TextBox 9"/>
              <p:cNvSpPr txBox="1"/>
              <p:nvPr/>
            </p:nvSpPr>
            <p:spPr>
              <a:xfrm>
                <a:off x="1534443" y="6309094"/>
                <a:ext cx="2664296" cy="6001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dirty="0" err="1"/>
                  <a:t>Genot</a:t>
                </a:r>
                <a:r>
                  <a:rPr lang="tr-TR" dirty="0"/>
                  <a:t>ip</a:t>
                </a:r>
                <a:endParaRPr lang="en-GB" dirty="0"/>
              </a:p>
              <a:p>
                <a:pPr algn="ctr"/>
                <a:r>
                  <a:rPr lang="en-GB" sz="1500" dirty="0">
                    <a:latin typeface="Gill Sans MT" panose="020B0502020104020203" pitchFamily="34" charset="0"/>
                  </a:rPr>
                  <a:t>(risk/</a:t>
                </a:r>
                <a:r>
                  <a:rPr lang="en-GB" sz="1500" dirty="0" err="1">
                    <a:latin typeface="Gill Sans MT" panose="020B0502020104020203" pitchFamily="34" charset="0"/>
                  </a:rPr>
                  <a:t>efekt</a:t>
                </a:r>
                <a:r>
                  <a:rPr lang="en-GB" sz="1500" dirty="0">
                    <a:latin typeface="Gill Sans MT" panose="020B0502020104020203" pitchFamily="34" charset="0"/>
                  </a:rPr>
                  <a:t> </a:t>
                </a:r>
                <a:r>
                  <a:rPr lang="en-GB" sz="1500" dirty="0" err="1">
                    <a:latin typeface="Gill Sans MT" panose="020B0502020104020203" pitchFamily="34" charset="0"/>
                  </a:rPr>
                  <a:t>allel</a:t>
                </a:r>
                <a:r>
                  <a:rPr lang="tr-TR" sz="1500" dirty="0">
                    <a:latin typeface="Gill Sans MT" panose="020B0502020104020203" pitchFamily="34" charset="0"/>
                  </a:rPr>
                  <a:t>i: </a:t>
                </a:r>
                <a:r>
                  <a:rPr lang="en-GB" sz="1500" dirty="0">
                    <a:latin typeface="Gill Sans MT" panose="020B0502020104020203" pitchFamily="34" charset="0"/>
                  </a:rPr>
                  <a:t>1</a:t>
                </a:r>
                <a:r>
                  <a:rPr lang="en-GB" sz="1500" dirty="0"/>
                  <a:t>)</a:t>
                </a:r>
                <a:endParaRPr lang="en-GB" sz="1500" dirty="0">
                  <a:latin typeface="Gill Sans MT" panose="020B0502020104020203" pitchFamily="34" charset="0"/>
                </a:endParaRPr>
              </a:p>
            </p:txBody>
          </p:sp>
        </p:grpSp>
        <p:sp>
          <p:nvSpPr>
            <p:cNvPr id="8" name="TextBox 7"/>
            <p:cNvSpPr txBox="1"/>
            <p:nvPr/>
          </p:nvSpPr>
          <p:spPr>
            <a:xfrm rot="16200000">
              <a:off x="493286" y="3768364"/>
              <a:ext cx="129951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/>
                <a:t>Value</a:t>
              </a:r>
            </a:p>
          </p:txBody>
        </p:sp>
      </p:grpSp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76" t="17194" r="15554" b="11946"/>
          <a:stretch/>
        </p:blipFill>
        <p:spPr>
          <a:xfrm rot="18299316">
            <a:off x="3209367" y="4080130"/>
            <a:ext cx="728196" cy="604963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76" t="17194" r="15554" b="11946"/>
          <a:stretch/>
        </p:blipFill>
        <p:spPr>
          <a:xfrm rot="18368315">
            <a:off x="4170754" y="3298211"/>
            <a:ext cx="737211" cy="612453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76" t="17194" r="15554" b="11946"/>
          <a:stretch/>
        </p:blipFill>
        <p:spPr>
          <a:xfrm rot="18299316">
            <a:off x="5260541" y="2437306"/>
            <a:ext cx="657505" cy="441151"/>
          </a:xfrm>
          <a:prstGeom prst="rect">
            <a:avLst/>
          </a:prstGeom>
        </p:spPr>
      </p:pic>
      <p:cxnSp>
        <p:nvCxnSpPr>
          <p:cNvPr id="22" name="Straight Connector 21"/>
          <p:cNvCxnSpPr/>
          <p:nvPr/>
        </p:nvCxnSpPr>
        <p:spPr>
          <a:xfrm flipV="1">
            <a:off x="2997116" y="2487309"/>
            <a:ext cx="2720984" cy="2501993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5589293" y="2937848"/>
            <a:ext cx="3159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 b="1" dirty="0">
                <a:latin typeface="Calibri" panose="020F0502020204030204" pitchFamily="34" charset="0"/>
              </a:rPr>
              <a:t>β</a:t>
            </a:r>
            <a:endParaRPr lang="en-GB" sz="1400" b="1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3543137" y="4494312"/>
            <a:ext cx="1008547" cy="0"/>
          </a:xfrm>
          <a:prstGeom prst="line">
            <a:avLst/>
          </a:prstGeom>
          <a:ln w="19050">
            <a:prstDash val="sysDot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H="1" flipV="1">
            <a:off x="4545542" y="3591521"/>
            <a:ext cx="12285" cy="902791"/>
          </a:xfrm>
          <a:prstGeom prst="line">
            <a:avLst/>
          </a:prstGeom>
          <a:ln w="19050">
            <a:prstDash val="sysDot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4569038" y="3591521"/>
            <a:ext cx="1008547" cy="0"/>
          </a:xfrm>
          <a:prstGeom prst="line">
            <a:avLst/>
          </a:prstGeom>
          <a:ln w="19050">
            <a:prstDash val="sysDot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H="1" flipV="1">
            <a:off x="5578042" y="2630879"/>
            <a:ext cx="5687" cy="960643"/>
          </a:xfrm>
          <a:prstGeom prst="line">
            <a:avLst/>
          </a:prstGeom>
          <a:ln w="19050">
            <a:prstDash val="sysDot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4598905" y="3927365"/>
            <a:ext cx="3159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 b="1" dirty="0">
                <a:latin typeface="Calibri" panose="020F0502020204030204" pitchFamily="34" charset="0"/>
              </a:rPr>
              <a:t>β</a:t>
            </a:r>
            <a:endParaRPr lang="en-GB" sz="1400" b="1" dirty="0"/>
          </a:p>
        </p:txBody>
      </p:sp>
      <p:sp>
        <p:nvSpPr>
          <p:cNvPr id="35" name="TextBox 34"/>
          <p:cNvSpPr txBox="1"/>
          <p:nvPr/>
        </p:nvSpPr>
        <p:spPr>
          <a:xfrm>
            <a:off x="1277634" y="6305550"/>
            <a:ext cx="26462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600" dirty="0">
                <a:latin typeface="Calibri" panose="020F0502020204030204" pitchFamily="34" charset="0"/>
              </a:rPr>
              <a:t>β</a:t>
            </a:r>
            <a:r>
              <a:rPr lang="en-GB" sz="1600" dirty="0">
                <a:latin typeface="Gill Sans MT" panose="020B0502020104020203" pitchFamily="34" charset="0"/>
              </a:rPr>
              <a:t>: </a:t>
            </a:r>
            <a:r>
              <a:rPr lang="tr-TR" sz="1600" dirty="0">
                <a:latin typeface="Gill Sans MT" panose="020B0502020104020203" pitchFamily="34" charset="0"/>
              </a:rPr>
              <a:t>efekt (Gradient)</a:t>
            </a:r>
            <a:endParaRPr lang="en-GB" sz="1600" dirty="0">
              <a:latin typeface="Gill Sans MT" panose="020B0502020104020203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303112" y="3351656"/>
            <a:ext cx="2794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dirty="0">
                <a:latin typeface="Calibri" panose="020F0502020204030204" pitchFamily="34" charset="0"/>
              </a:rPr>
              <a:t>K</a:t>
            </a:r>
            <a:r>
              <a:rPr lang="en-GB" sz="1600" dirty="0" err="1">
                <a:latin typeface="Calibri" panose="020F0502020204030204" pitchFamily="34" charset="0"/>
              </a:rPr>
              <a:t>antitati</a:t>
            </a:r>
            <a:r>
              <a:rPr lang="tr-TR" sz="1600" dirty="0">
                <a:latin typeface="Calibri" panose="020F0502020204030204" pitchFamily="34" charset="0"/>
              </a:rPr>
              <a:t>f</a:t>
            </a:r>
            <a:r>
              <a:rPr lang="en-GB" sz="1600" dirty="0">
                <a:latin typeface="Calibri" panose="020F0502020204030204" pitchFamily="34" charset="0"/>
              </a:rPr>
              <a:t> </a:t>
            </a:r>
            <a:r>
              <a:rPr lang="tr-TR" sz="1600" dirty="0">
                <a:latin typeface="Calibri" panose="020F0502020204030204" pitchFamily="34" charset="0"/>
              </a:rPr>
              <a:t>fiziksel özellik</a:t>
            </a:r>
            <a:r>
              <a:rPr lang="en-GB" sz="1600" dirty="0">
                <a:latin typeface="Calibri" panose="020F0502020204030204" pitchFamily="34" charset="0"/>
              </a:rPr>
              <a:t> e.g. </a:t>
            </a:r>
            <a:r>
              <a:rPr lang="tr-TR" sz="1600" dirty="0">
                <a:latin typeface="Calibri" panose="020F0502020204030204" pitchFamily="34" charset="0"/>
              </a:rPr>
              <a:t>Boy uzunluğu</a:t>
            </a:r>
            <a:endParaRPr lang="en-GB" sz="1600" dirty="0">
              <a:latin typeface="Gill Sans MT" panose="020B0502020104020203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2BAA2EB-D99B-4979-8073-1C7A9235E155}"/>
              </a:ext>
            </a:extLst>
          </p:cNvPr>
          <p:cNvSpPr txBox="1"/>
          <p:nvPr/>
        </p:nvSpPr>
        <p:spPr>
          <a:xfrm rot="16200000">
            <a:off x="2130153" y="3102006"/>
            <a:ext cx="1299518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GB" dirty="0" err="1"/>
              <a:t>Özellik</a:t>
            </a:r>
            <a:endParaRPr lang="en-GB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7A6A46E-15F0-4054-9CCB-3FC033E09B50}"/>
              </a:ext>
            </a:extLst>
          </p:cNvPr>
          <p:cNvSpPr txBox="1"/>
          <p:nvPr/>
        </p:nvSpPr>
        <p:spPr>
          <a:xfrm>
            <a:off x="5729070" y="2058618"/>
            <a:ext cx="255373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sz="1600" dirty="0"/>
              <a:t>Ç</a:t>
            </a:r>
            <a:r>
              <a:rPr lang="en-GB" sz="1600" dirty="0" err="1"/>
              <a:t>oklu</a:t>
            </a:r>
            <a:r>
              <a:rPr lang="en-GB" sz="1600" dirty="0"/>
              <a:t> </a:t>
            </a:r>
            <a:r>
              <a:rPr lang="en-GB" sz="1600" dirty="0" err="1"/>
              <a:t>doğrusal</a:t>
            </a:r>
            <a:r>
              <a:rPr lang="en-GB" sz="1600" dirty="0"/>
              <a:t> </a:t>
            </a:r>
            <a:r>
              <a:rPr lang="en-GB" sz="1600" dirty="0" err="1"/>
              <a:t>regresyon</a:t>
            </a:r>
            <a:r>
              <a:rPr lang="tr-TR" sz="1600" dirty="0"/>
              <a:t> (multiple linear regression)</a:t>
            </a:r>
            <a:endParaRPr lang="en-GB" sz="16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D91CBEA-A922-4C39-8FB1-847C36DEE3D4}"/>
              </a:ext>
            </a:extLst>
          </p:cNvPr>
          <p:cNvSpPr txBox="1"/>
          <p:nvPr/>
        </p:nvSpPr>
        <p:spPr>
          <a:xfrm>
            <a:off x="35496" y="2864257"/>
            <a:ext cx="1040524" cy="2292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00" b="1" dirty="0" err="1"/>
              <a:t>Önemli</a:t>
            </a:r>
            <a:r>
              <a:rPr lang="en-GB" sz="1300" b="1" dirty="0"/>
              <a:t> Not</a:t>
            </a:r>
            <a:r>
              <a:rPr lang="en-GB" sz="1300" dirty="0"/>
              <a:t>: </a:t>
            </a:r>
            <a:r>
              <a:rPr lang="en-GB" sz="1300" dirty="0" err="1"/>
              <a:t>Hastalıklar</a:t>
            </a:r>
            <a:r>
              <a:rPr lang="en-GB" sz="1300" dirty="0"/>
              <a:t> için (</a:t>
            </a:r>
            <a:r>
              <a:rPr lang="en-GB" sz="1300" dirty="0" err="1"/>
              <a:t>doğrusal</a:t>
            </a:r>
            <a:r>
              <a:rPr lang="en-GB" sz="1300" dirty="0"/>
              <a:t> </a:t>
            </a:r>
            <a:r>
              <a:rPr lang="en-GB" sz="1300" dirty="0" err="1"/>
              <a:t>regresyon</a:t>
            </a:r>
            <a:r>
              <a:rPr lang="en-GB" sz="1300" dirty="0"/>
              <a:t> </a:t>
            </a:r>
            <a:r>
              <a:rPr lang="en-GB" sz="1300" dirty="0" err="1"/>
              <a:t>yerine</a:t>
            </a:r>
            <a:r>
              <a:rPr lang="en-GB" sz="1300" dirty="0"/>
              <a:t>) </a:t>
            </a:r>
            <a:r>
              <a:rPr lang="en-GB" sz="1300" b="1" dirty="0" err="1"/>
              <a:t>lojistik</a:t>
            </a:r>
            <a:r>
              <a:rPr lang="en-GB" sz="1300" b="1" dirty="0"/>
              <a:t> </a:t>
            </a:r>
            <a:r>
              <a:rPr lang="en-GB" sz="1300" b="1" dirty="0" err="1"/>
              <a:t>regresyon</a:t>
            </a:r>
            <a:r>
              <a:rPr lang="en-GB" sz="1300" dirty="0"/>
              <a:t> </a:t>
            </a:r>
            <a:r>
              <a:rPr lang="en-GB" sz="1300" dirty="0" err="1"/>
              <a:t>kullanmanız</a:t>
            </a:r>
            <a:r>
              <a:rPr lang="en-GB" sz="1300" dirty="0"/>
              <a:t> </a:t>
            </a:r>
            <a:r>
              <a:rPr lang="en-GB" sz="1300" dirty="0" err="1"/>
              <a:t>lazım</a:t>
            </a:r>
            <a:endParaRPr lang="en-GB" sz="1300" dirty="0"/>
          </a:p>
        </p:txBody>
      </p:sp>
    </p:spTree>
    <p:extLst>
      <p:ext uri="{BB962C8B-B14F-4D97-AF65-F5344CB8AC3E}">
        <p14:creationId xmlns:p14="http://schemas.microsoft.com/office/powerpoint/2010/main" val="409452623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FECD3D-AFEA-467E-B439-A945746E5D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8FCC3A8-6AF5-4C26-8564-5E1CCCDE66F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267" y="332656"/>
            <a:ext cx="8925592" cy="4896544"/>
          </a:xfr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5082FB4-132A-4BC1-B68A-3729C6A723C9}"/>
              </a:ext>
            </a:extLst>
          </p:cNvPr>
          <p:cNvSpPr/>
          <p:nvPr/>
        </p:nvSpPr>
        <p:spPr>
          <a:xfrm>
            <a:off x="5526360" y="6418203"/>
            <a:ext cx="3510136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GB" sz="1500" dirty="0"/>
              <a:t>Wain </a:t>
            </a:r>
            <a:r>
              <a:rPr lang="en-GB" sz="1500" i="1" dirty="0"/>
              <a:t>et al</a:t>
            </a:r>
            <a:r>
              <a:rPr lang="en-GB" sz="1500" dirty="0"/>
              <a:t>, 2017. Nature Genetics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8793CA6A-A0FE-4D69-88B9-D49FEFC147CC}"/>
              </a:ext>
            </a:extLst>
          </p:cNvPr>
          <p:cNvSpPr txBox="1">
            <a:spLocks/>
          </p:cNvSpPr>
          <p:nvPr/>
        </p:nvSpPr>
        <p:spPr>
          <a:xfrm>
            <a:off x="323527" y="5435363"/>
            <a:ext cx="8730331" cy="1036707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400" b="1" dirty="0"/>
              <a:t>3 </a:t>
            </a:r>
            <a:r>
              <a:rPr lang="tr-TR" sz="2400" b="1" dirty="0"/>
              <a:t>‘</a:t>
            </a:r>
            <a:r>
              <a:rPr lang="en-GB" sz="2400" b="1" dirty="0"/>
              <a:t>Manhattan</a:t>
            </a:r>
            <a:r>
              <a:rPr lang="tr-TR" sz="2400" b="1" dirty="0"/>
              <a:t>’</a:t>
            </a:r>
            <a:r>
              <a:rPr lang="en-GB" sz="2400" b="1" dirty="0"/>
              <a:t> plot</a:t>
            </a:r>
            <a:r>
              <a:rPr lang="tr-TR" sz="2400" b="1" dirty="0"/>
              <a:t>u</a:t>
            </a:r>
            <a:endParaRPr lang="en-GB" sz="2400" b="1" dirty="0"/>
          </a:p>
          <a:p>
            <a:pPr marL="0" indent="0">
              <a:buNone/>
            </a:pPr>
            <a:r>
              <a:rPr lang="en-GB" dirty="0"/>
              <a:t>FEV</a:t>
            </a:r>
            <a:r>
              <a:rPr lang="en-GB" sz="1700" dirty="0"/>
              <a:t>1</a:t>
            </a:r>
            <a:r>
              <a:rPr lang="en-GB" dirty="0"/>
              <a:t>:</a:t>
            </a:r>
            <a:r>
              <a:rPr lang="tr-TR" dirty="0"/>
              <a:t> Zorlu Ekspiryumun 1. Saniyesinde Çıkarılan Hava Hacmi</a:t>
            </a:r>
            <a:r>
              <a:rPr lang="en-GB" dirty="0"/>
              <a:t> </a:t>
            </a:r>
            <a:r>
              <a:rPr lang="tr-TR" dirty="0"/>
              <a:t>(</a:t>
            </a:r>
            <a:r>
              <a:rPr lang="en-GB" dirty="0"/>
              <a:t>Forced expiratory volume in 1 second</a:t>
            </a:r>
            <a:r>
              <a:rPr lang="tr-TR" dirty="0"/>
              <a:t>)</a:t>
            </a:r>
            <a:endParaRPr lang="en-GB" dirty="0"/>
          </a:p>
          <a:p>
            <a:pPr marL="0" indent="0">
              <a:buNone/>
            </a:pPr>
            <a:r>
              <a:rPr lang="en-GB" dirty="0"/>
              <a:t>FVC: </a:t>
            </a:r>
            <a:r>
              <a:rPr lang="en-GB" dirty="0" err="1"/>
              <a:t>Zorlu</a:t>
            </a:r>
            <a:r>
              <a:rPr lang="en-GB" dirty="0"/>
              <a:t> Vital </a:t>
            </a:r>
            <a:r>
              <a:rPr lang="en-GB" dirty="0" err="1"/>
              <a:t>Kapasite</a:t>
            </a:r>
            <a:r>
              <a:rPr lang="tr-TR" dirty="0"/>
              <a:t> (</a:t>
            </a:r>
            <a:r>
              <a:rPr lang="en-GB" dirty="0"/>
              <a:t>Forced vital capacity</a:t>
            </a:r>
            <a:r>
              <a:rPr lang="tr-TR" dirty="0"/>
              <a:t>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9847948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ontent Placeholder 9" descr="A picture containing large, snow, pole, sign&#10;&#10;Description automatically generated">
            <a:extLst>
              <a:ext uri="{FF2B5EF4-FFF2-40B4-BE49-F238E27FC236}">
                <a16:creationId xmlns:a16="http://schemas.microsoft.com/office/drawing/2014/main" id="{505EB410-78D5-4BBC-BAB4-0351D24923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44623"/>
            <a:ext cx="6725249" cy="6725249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F5B440B-F8F0-4A09-90E3-0C4206173C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1B674EB-0D64-4921-8AA5-E0F6927EF86B}"/>
              </a:ext>
            </a:extLst>
          </p:cNvPr>
          <p:cNvSpPr/>
          <p:nvPr/>
        </p:nvSpPr>
        <p:spPr>
          <a:xfrm>
            <a:off x="5454352" y="6215875"/>
            <a:ext cx="351013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GB" sz="1500" dirty="0"/>
              <a:t>Erzurumluoglu, Liu, and Jackson </a:t>
            </a:r>
            <a:r>
              <a:rPr lang="en-GB" sz="1500" i="1" dirty="0"/>
              <a:t>et al</a:t>
            </a:r>
            <a:r>
              <a:rPr lang="en-GB" sz="1500" dirty="0"/>
              <a:t>, 2019. Molecular Psychiatry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4AE932B-2F5F-49C5-9C51-3A9566FF1C71}"/>
              </a:ext>
            </a:extLst>
          </p:cNvPr>
          <p:cNvSpPr txBox="1">
            <a:spLocks/>
          </p:cNvSpPr>
          <p:nvPr/>
        </p:nvSpPr>
        <p:spPr>
          <a:xfrm>
            <a:off x="6623720" y="2924944"/>
            <a:ext cx="2520280" cy="16448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b="1" dirty="0"/>
              <a:t>‘</a:t>
            </a:r>
            <a:r>
              <a:rPr lang="en-GB" b="1" dirty="0" err="1"/>
              <a:t>Circos</a:t>
            </a:r>
            <a:r>
              <a:rPr lang="en-GB" b="1" dirty="0"/>
              <a:t>’ plot</a:t>
            </a:r>
            <a:r>
              <a:rPr lang="tr-TR" b="1" dirty="0"/>
              <a:t>u</a:t>
            </a:r>
            <a:r>
              <a:rPr lang="en-GB" b="1" dirty="0"/>
              <a:t> </a:t>
            </a:r>
          </a:p>
          <a:p>
            <a:pPr marL="0" indent="0" algn="ctr">
              <a:buNone/>
            </a:pPr>
            <a:r>
              <a:rPr lang="en-GB" dirty="0"/>
              <a:t>(with 3 </a:t>
            </a:r>
            <a:r>
              <a:rPr lang="en-GB" dirty="0" err="1"/>
              <a:t>eşmerkezli</a:t>
            </a:r>
            <a:r>
              <a:rPr lang="en-GB" dirty="0"/>
              <a:t> Manhattan plot</a:t>
            </a:r>
            <a:r>
              <a:rPr lang="tr-TR" dirty="0"/>
              <a:t>u</a:t>
            </a:r>
            <a:r>
              <a:rPr lang="en-GB" dirty="0"/>
              <a:t>)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F55C50F-D6AA-440E-AFC3-7780EB9557BB}"/>
              </a:ext>
            </a:extLst>
          </p:cNvPr>
          <p:cNvSpPr txBox="1">
            <a:spLocks/>
          </p:cNvSpPr>
          <p:nvPr/>
        </p:nvSpPr>
        <p:spPr>
          <a:xfrm>
            <a:off x="6188536" y="509553"/>
            <a:ext cx="2826568" cy="103670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dirty="0"/>
              <a:t>FEV1: Forced expiratory volume in 1 second</a:t>
            </a:r>
          </a:p>
          <a:p>
            <a:pPr marL="0" indent="0">
              <a:buNone/>
            </a:pPr>
            <a:r>
              <a:rPr lang="en-GB" dirty="0"/>
              <a:t>FVC: Forced vital capacity</a:t>
            </a:r>
          </a:p>
        </p:txBody>
      </p:sp>
    </p:spTree>
    <p:extLst>
      <p:ext uri="{BB962C8B-B14F-4D97-AF65-F5344CB8AC3E}">
        <p14:creationId xmlns:p14="http://schemas.microsoft.com/office/powerpoint/2010/main" val="167671074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9DF38B-5D2C-477A-818D-74E54DB146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08" y="-275396"/>
            <a:ext cx="7498080" cy="1143000"/>
          </a:xfrm>
        </p:spPr>
        <p:txBody>
          <a:bodyPr/>
          <a:lstStyle/>
          <a:p>
            <a:r>
              <a:rPr lang="en-GB" dirty="0"/>
              <a:t>Kozalite ve </a:t>
            </a:r>
            <a:r>
              <a:rPr lang="en-GB" dirty="0" err="1"/>
              <a:t>mekanizma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C13DA9-5095-430D-8FCE-377AA2C37D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7624" y="667719"/>
            <a:ext cx="7498080" cy="3337345"/>
          </a:xfrm>
        </p:spPr>
        <p:txBody>
          <a:bodyPr>
            <a:normAutofit fontScale="70000" lnSpcReduction="20000"/>
          </a:bodyPr>
          <a:lstStyle/>
          <a:p>
            <a:r>
              <a:rPr lang="tr-TR" dirty="0"/>
              <a:t>Nihai hedef: İlaç hedefi bulma/validasyonu/repurposing</a:t>
            </a:r>
          </a:p>
          <a:p>
            <a:r>
              <a:rPr lang="tr-TR" dirty="0"/>
              <a:t>Randomize kontrollü çalışma (</a:t>
            </a:r>
            <a:r>
              <a:rPr lang="en-GB" dirty="0"/>
              <a:t>RCT</a:t>
            </a:r>
            <a:r>
              <a:rPr lang="tr-TR" dirty="0"/>
              <a:t>)</a:t>
            </a:r>
            <a:r>
              <a:rPr lang="en-GB" dirty="0"/>
              <a:t> </a:t>
            </a:r>
            <a:r>
              <a:rPr lang="en-GB" dirty="0" err="1"/>
              <a:t>yapal</a:t>
            </a:r>
            <a:r>
              <a:rPr lang="tr-TR" dirty="0"/>
              <a:t>ı</a:t>
            </a:r>
            <a:r>
              <a:rPr lang="en-GB" dirty="0"/>
              <a:t>m</a:t>
            </a:r>
          </a:p>
          <a:p>
            <a:pPr lvl="1"/>
            <a:r>
              <a:rPr lang="en-GB" dirty="0"/>
              <a:t>Her zaman </a:t>
            </a:r>
            <a:r>
              <a:rPr lang="tr-TR" dirty="0"/>
              <a:t>mümkün değil</a:t>
            </a:r>
            <a:r>
              <a:rPr lang="en-GB" dirty="0"/>
              <a:t>: </a:t>
            </a:r>
            <a:r>
              <a:rPr lang="en-GB" dirty="0" err="1"/>
              <a:t>etik</a:t>
            </a:r>
            <a:r>
              <a:rPr lang="en-GB" dirty="0"/>
              <a:t>,</a:t>
            </a:r>
            <a:r>
              <a:rPr lang="tr-TR" dirty="0"/>
              <a:t> katılımcılar randomize edilemeyebilir,</a:t>
            </a:r>
            <a:r>
              <a:rPr lang="en-GB" dirty="0"/>
              <a:t> </a:t>
            </a:r>
            <a:r>
              <a:rPr lang="tr-TR" dirty="0"/>
              <a:t>pahalı, uzun sürüyor</a:t>
            </a:r>
          </a:p>
          <a:p>
            <a:pPr lvl="1"/>
            <a:r>
              <a:rPr lang="en-GB" dirty="0"/>
              <a:t>90% </a:t>
            </a:r>
            <a:r>
              <a:rPr lang="en-GB" dirty="0" err="1"/>
              <a:t>başarısızlık</a:t>
            </a:r>
            <a:r>
              <a:rPr lang="tr-TR" dirty="0"/>
              <a:t> oranı</a:t>
            </a:r>
            <a:endParaRPr lang="en-GB" dirty="0"/>
          </a:p>
          <a:p>
            <a:r>
              <a:rPr lang="tr-TR" dirty="0"/>
              <a:t>Alternatif metotlara ihtiyaç var</a:t>
            </a:r>
            <a:endParaRPr lang="en-GB" dirty="0"/>
          </a:p>
          <a:p>
            <a:pPr lvl="1"/>
            <a:r>
              <a:rPr lang="tr-TR" dirty="0"/>
              <a:t>Gözlemsel Araştırmalar</a:t>
            </a:r>
            <a:endParaRPr lang="en-GB" dirty="0"/>
          </a:p>
          <a:p>
            <a:pPr lvl="2"/>
            <a:r>
              <a:rPr lang="en-GB" dirty="0"/>
              <a:t>(Unmeasured confounders) </a:t>
            </a:r>
            <a:r>
              <a:rPr lang="en-GB" dirty="0" err="1"/>
              <a:t>Ölçülmemiş</a:t>
            </a:r>
            <a:r>
              <a:rPr lang="en-GB" dirty="0"/>
              <a:t> </a:t>
            </a:r>
            <a:r>
              <a:rPr lang="en-GB" dirty="0" err="1"/>
              <a:t>karıştırıcı</a:t>
            </a:r>
            <a:r>
              <a:rPr lang="en-GB" dirty="0"/>
              <a:t> </a:t>
            </a:r>
            <a:r>
              <a:rPr lang="en-GB" dirty="0" err="1"/>
              <a:t>faktörler</a:t>
            </a:r>
            <a:endParaRPr lang="en-GB" dirty="0"/>
          </a:p>
          <a:p>
            <a:pPr lvl="2"/>
            <a:r>
              <a:rPr lang="en-GB" dirty="0"/>
              <a:t>(Reverse causality) </a:t>
            </a:r>
            <a:r>
              <a:rPr lang="en-GB" dirty="0" err="1"/>
              <a:t>Ters</a:t>
            </a:r>
            <a:r>
              <a:rPr lang="en-GB" dirty="0"/>
              <a:t> </a:t>
            </a:r>
            <a:r>
              <a:rPr lang="en-GB" dirty="0" err="1"/>
              <a:t>yönde</a:t>
            </a:r>
            <a:r>
              <a:rPr lang="en-GB" dirty="0"/>
              <a:t> </a:t>
            </a:r>
            <a:r>
              <a:rPr lang="en-GB" dirty="0" err="1"/>
              <a:t>sebep-sonuç</a:t>
            </a:r>
            <a:r>
              <a:rPr lang="en-GB" dirty="0"/>
              <a:t> </a:t>
            </a:r>
            <a:r>
              <a:rPr lang="en-GB" dirty="0" err="1"/>
              <a:t>ilişkisi</a:t>
            </a:r>
            <a:endParaRPr lang="en-GB" dirty="0"/>
          </a:p>
          <a:p>
            <a:r>
              <a:rPr lang="tr-TR" dirty="0"/>
              <a:t>Deliller hiyerarşisi (</a:t>
            </a:r>
            <a:r>
              <a:rPr lang="en-GB" dirty="0"/>
              <a:t>Hierarchy of evidence</a:t>
            </a:r>
            <a:r>
              <a:rPr lang="tr-TR" dirty="0"/>
              <a:t>)</a:t>
            </a:r>
            <a:endParaRPr lang="en-GB" dirty="0"/>
          </a:p>
          <a:p>
            <a:pPr lvl="1"/>
            <a:endParaRPr lang="en-GB" dirty="0"/>
          </a:p>
        </p:txBody>
      </p:sp>
      <p:pic>
        <p:nvPicPr>
          <p:cNvPr id="6" name="Picture 5" descr="Diagram&#10;&#10;Description automatically generated">
            <a:extLst>
              <a:ext uri="{FF2B5EF4-FFF2-40B4-BE49-F238E27FC236}">
                <a16:creationId xmlns:a16="http://schemas.microsoft.com/office/drawing/2014/main" id="{30CE5707-903D-4790-B934-BD05FF600FB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55"/>
          <a:stretch/>
        </p:blipFill>
        <p:spPr>
          <a:xfrm>
            <a:off x="1796612" y="4077072"/>
            <a:ext cx="6591583" cy="259228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7A2D823-7882-4BF6-BE6D-6E31FD51E2C6}"/>
              </a:ext>
            </a:extLst>
          </p:cNvPr>
          <p:cNvSpPr txBox="1"/>
          <p:nvPr/>
        </p:nvSpPr>
        <p:spPr>
          <a:xfrm>
            <a:off x="1907704" y="6608385"/>
            <a:ext cx="821277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dirty="0"/>
              <a:t>Reading Mendelian randomisation studies: a guide, glossary, and checklist for clinicians</a:t>
            </a:r>
            <a:r>
              <a:rPr lang="tr-TR" sz="1200" dirty="0"/>
              <a:t>. </a:t>
            </a:r>
            <a:r>
              <a:rPr lang="en-GB" sz="1200" dirty="0"/>
              <a:t>BMJ 2018; 362 (12 July 2018)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13F3B35-9166-4C1C-ADC2-89904DDF4491}"/>
              </a:ext>
            </a:extLst>
          </p:cNvPr>
          <p:cNvSpPr txBox="1"/>
          <p:nvPr/>
        </p:nvSpPr>
        <p:spPr>
          <a:xfrm>
            <a:off x="8124558" y="3896410"/>
            <a:ext cx="1019442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500" dirty="0" err="1"/>
              <a:t>Müdahale</a:t>
            </a:r>
            <a:r>
              <a:rPr lang="en-GB" sz="1500" dirty="0"/>
              <a:t> </a:t>
            </a:r>
            <a:r>
              <a:rPr lang="en-GB" sz="1500" dirty="0" err="1"/>
              <a:t>Çalışması</a:t>
            </a:r>
            <a:endParaRPr lang="en-GB" sz="15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EF24654-BFB3-4A0F-B03E-86733468980A}"/>
              </a:ext>
            </a:extLst>
          </p:cNvPr>
          <p:cNvSpPr txBox="1"/>
          <p:nvPr/>
        </p:nvSpPr>
        <p:spPr>
          <a:xfrm>
            <a:off x="8124558" y="5925966"/>
            <a:ext cx="1019442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500" dirty="0" err="1"/>
              <a:t>Gözlemsel</a:t>
            </a:r>
            <a:r>
              <a:rPr lang="en-GB" sz="1500" dirty="0"/>
              <a:t> </a:t>
            </a:r>
            <a:r>
              <a:rPr lang="en-GB" sz="1500" dirty="0" err="1"/>
              <a:t>Çalışma</a:t>
            </a:r>
            <a:endParaRPr lang="en-GB" sz="15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5553181-0999-48E1-A99C-172423831CF8}"/>
              </a:ext>
            </a:extLst>
          </p:cNvPr>
          <p:cNvSpPr txBox="1"/>
          <p:nvPr/>
        </p:nvSpPr>
        <p:spPr>
          <a:xfrm>
            <a:off x="982397" y="3975447"/>
            <a:ext cx="101944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200" dirty="0" err="1">
                <a:latin typeface="arial" panose="020B0604020202020204" pitchFamily="34" charset="0"/>
              </a:rPr>
              <a:t>D</a:t>
            </a:r>
            <a:r>
              <a:rPr lang="en-GB" sz="1200" i="0" dirty="0" err="1">
                <a:effectLst/>
                <a:latin typeface="arial" panose="020B0604020202020204" pitchFamily="34" charset="0"/>
              </a:rPr>
              <a:t>elil</a:t>
            </a:r>
            <a:r>
              <a:rPr lang="en-GB" sz="1200" b="0" i="0" dirty="0">
                <a:effectLst/>
                <a:latin typeface="arial" panose="020B0604020202020204" pitchFamily="34" charset="0"/>
              </a:rPr>
              <a:t> </a:t>
            </a:r>
            <a:r>
              <a:rPr lang="en-GB" sz="1200" b="0" i="0" dirty="0" err="1">
                <a:effectLst/>
                <a:latin typeface="arial" panose="020B0604020202020204" pitchFamily="34" charset="0"/>
              </a:rPr>
              <a:t>değeri</a:t>
            </a:r>
            <a:r>
              <a:rPr lang="en-GB" sz="1200" b="0" i="0" dirty="0">
                <a:effectLst/>
                <a:latin typeface="arial" panose="020B0604020202020204" pitchFamily="34" charset="0"/>
              </a:rPr>
              <a:t> </a:t>
            </a:r>
            <a:r>
              <a:rPr lang="en-GB" sz="1200" b="1" i="0" dirty="0" err="1">
                <a:effectLst/>
                <a:latin typeface="arial" panose="020B0604020202020204" pitchFamily="34" charset="0"/>
              </a:rPr>
              <a:t>yüksek</a:t>
            </a:r>
            <a:endParaRPr lang="en-GB" sz="12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F039758-CE2C-43C7-98E9-8A9F6AFD6959}"/>
              </a:ext>
            </a:extLst>
          </p:cNvPr>
          <p:cNvSpPr txBox="1"/>
          <p:nvPr/>
        </p:nvSpPr>
        <p:spPr>
          <a:xfrm>
            <a:off x="960270" y="6109600"/>
            <a:ext cx="101944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200" dirty="0" err="1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GB" sz="120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elil</a:t>
            </a:r>
            <a:r>
              <a:rPr lang="en-GB" sz="12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GB" sz="12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değeri</a:t>
            </a:r>
            <a:r>
              <a:rPr lang="en-GB" sz="12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GB" sz="1200" b="1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dü</a:t>
            </a:r>
            <a:r>
              <a:rPr lang="en-GB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ş</a:t>
            </a:r>
            <a:r>
              <a:rPr lang="en-GB" sz="1200" b="1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ük</a:t>
            </a:r>
            <a:endParaRPr lang="en-GB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764752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333"/>
          <a:stretch/>
        </p:blipFill>
        <p:spPr>
          <a:xfrm>
            <a:off x="1115616" y="1484784"/>
            <a:ext cx="7898696" cy="2592288"/>
          </a:xfr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1115616" y="72470"/>
            <a:ext cx="7898696" cy="1143000"/>
          </a:xfrm>
          <a:prstGeom prst="rect">
            <a:avLst/>
          </a:prstGeom>
        </p:spPr>
        <p:txBody>
          <a:bodyPr anchor="ctr">
            <a:normAutofit fontScale="625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GB" dirty="0" err="1"/>
              <a:t>Mendeliyen</a:t>
            </a:r>
            <a:r>
              <a:rPr lang="en-GB" dirty="0"/>
              <a:t> </a:t>
            </a:r>
            <a:r>
              <a:rPr lang="en-GB" dirty="0" err="1"/>
              <a:t>Randomi</a:t>
            </a:r>
            <a:r>
              <a:rPr lang="tr-TR" dirty="0"/>
              <a:t>z</a:t>
            </a:r>
            <a:r>
              <a:rPr lang="en-GB" dirty="0"/>
              <a:t>a</a:t>
            </a:r>
            <a:r>
              <a:rPr lang="tr-TR" dirty="0"/>
              <a:t>sy</a:t>
            </a:r>
            <a:r>
              <a:rPr lang="en-GB" dirty="0"/>
              <a:t>on</a:t>
            </a:r>
            <a:r>
              <a:rPr lang="tr-TR" dirty="0"/>
              <a:t> (</a:t>
            </a:r>
            <a:r>
              <a:rPr lang="en-GB" dirty="0"/>
              <a:t>Mendelian</a:t>
            </a:r>
            <a:r>
              <a:rPr lang="tr-TR" dirty="0"/>
              <a:t> Randomisation) (Genetic instrumental variable analysis)</a:t>
            </a:r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D8A5D52-8040-4215-9B45-7885F30F505E}"/>
              </a:ext>
            </a:extLst>
          </p:cNvPr>
          <p:cNvSpPr txBox="1"/>
          <p:nvPr/>
        </p:nvSpPr>
        <p:spPr>
          <a:xfrm>
            <a:off x="1835696" y="6211208"/>
            <a:ext cx="6088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Use genetic variants (SNP) as a </a:t>
            </a:r>
            <a:r>
              <a:rPr lang="en-GB" b="1" u="sng" dirty="0"/>
              <a:t>proxy</a:t>
            </a:r>
            <a:r>
              <a:rPr lang="en-GB" b="1" dirty="0"/>
              <a:t> for the exposure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4DECAB9-B71F-4E0D-B51A-22233C6ECF48}"/>
              </a:ext>
            </a:extLst>
          </p:cNvPr>
          <p:cNvSpPr txBox="1"/>
          <p:nvPr/>
        </p:nvSpPr>
        <p:spPr>
          <a:xfrm>
            <a:off x="1115616" y="4722166"/>
            <a:ext cx="8030953" cy="101566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tr-TR" sz="1500" b="1" dirty="0"/>
              <a:t>MR çalışmasının varsayımları (assumption)</a:t>
            </a:r>
          </a:p>
          <a:p>
            <a:r>
              <a:rPr lang="en-GB" sz="1500" dirty="0"/>
              <a:t>1- </a:t>
            </a:r>
            <a:r>
              <a:rPr lang="en-GB" sz="1500" dirty="0" err="1"/>
              <a:t>Kullandığınız</a:t>
            </a:r>
            <a:r>
              <a:rPr lang="en-GB" sz="1500" dirty="0"/>
              <a:t> </a:t>
            </a:r>
            <a:r>
              <a:rPr lang="en-GB" sz="1500" dirty="0" err="1"/>
              <a:t>genetik</a:t>
            </a:r>
            <a:r>
              <a:rPr lang="en-GB" sz="1500" dirty="0"/>
              <a:t> </a:t>
            </a:r>
            <a:r>
              <a:rPr lang="en-GB" sz="1500" dirty="0" err="1"/>
              <a:t>varyantlar</a:t>
            </a:r>
            <a:r>
              <a:rPr lang="en-GB" sz="1500" dirty="0"/>
              <a:t> </a:t>
            </a:r>
            <a:r>
              <a:rPr lang="en-GB" sz="1500" dirty="0" err="1"/>
              <a:t>ekspozürle</a:t>
            </a:r>
            <a:r>
              <a:rPr lang="en-GB" sz="1500" dirty="0"/>
              <a:t> </a:t>
            </a:r>
            <a:r>
              <a:rPr lang="en-GB" sz="1500" dirty="0" err="1"/>
              <a:t>güçlü</a:t>
            </a:r>
            <a:r>
              <a:rPr lang="en-GB" sz="1500" dirty="0"/>
              <a:t> </a:t>
            </a:r>
            <a:r>
              <a:rPr lang="en-GB" sz="1500" dirty="0" err="1"/>
              <a:t>bir</a:t>
            </a:r>
            <a:r>
              <a:rPr lang="en-GB" sz="1500" dirty="0"/>
              <a:t> </a:t>
            </a:r>
            <a:r>
              <a:rPr lang="en-GB" sz="1500" dirty="0" err="1"/>
              <a:t>ilişki</a:t>
            </a:r>
            <a:r>
              <a:rPr lang="en-GB" sz="1500" dirty="0"/>
              <a:t> </a:t>
            </a:r>
            <a:r>
              <a:rPr lang="en-GB" sz="1500" dirty="0" err="1"/>
              <a:t>göstermeli</a:t>
            </a:r>
            <a:endParaRPr lang="tr-TR" sz="1500" dirty="0"/>
          </a:p>
          <a:p>
            <a:r>
              <a:rPr lang="en-GB" sz="1500" dirty="0"/>
              <a:t>2- </a:t>
            </a:r>
            <a:r>
              <a:rPr lang="en-GB" sz="1500" dirty="0" err="1"/>
              <a:t>Kullandığınız</a:t>
            </a:r>
            <a:r>
              <a:rPr lang="en-GB" sz="1500" dirty="0"/>
              <a:t> </a:t>
            </a:r>
            <a:r>
              <a:rPr lang="en-GB" sz="1500" dirty="0" err="1"/>
              <a:t>genetik</a:t>
            </a:r>
            <a:r>
              <a:rPr lang="en-GB" sz="1500" dirty="0"/>
              <a:t> </a:t>
            </a:r>
            <a:r>
              <a:rPr lang="en-GB" sz="1500" dirty="0" err="1"/>
              <a:t>varyantların</a:t>
            </a:r>
            <a:r>
              <a:rPr lang="en-GB" sz="1500" dirty="0"/>
              <a:t> </a:t>
            </a:r>
            <a:r>
              <a:rPr lang="en-GB" sz="1500" dirty="0" err="1"/>
              <a:t>potansiyel</a:t>
            </a:r>
            <a:r>
              <a:rPr lang="en-GB" sz="1500" dirty="0"/>
              <a:t> </a:t>
            </a:r>
            <a:r>
              <a:rPr lang="en-GB" sz="1500" dirty="0" err="1"/>
              <a:t>karıştırıcı</a:t>
            </a:r>
            <a:r>
              <a:rPr lang="en-GB" sz="1500" dirty="0"/>
              <a:t> </a:t>
            </a:r>
            <a:r>
              <a:rPr lang="en-GB" sz="1500" dirty="0" err="1"/>
              <a:t>değişkenlerle</a:t>
            </a:r>
            <a:r>
              <a:rPr lang="en-GB" sz="1500" dirty="0"/>
              <a:t> </a:t>
            </a:r>
            <a:r>
              <a:rPr lang="en-GB" sz="1500" dirty="0" err="1"/>
              <a:t>bir</a:t>
            </a:r>
            <a:r>
              <a:rPr lang="en-GB" sz="1500" dirty="0"/>
              <a:t> </a:t>
            </a:r>
            <a:r>
              <a:rPr lang="en-GB" sz="1500" dirty="0" err="1"/>
              <a:t>ilişkisi</a:t>
            </a:r>
            <a:r>
              <a:rPr lang="en-GB" sz="1500" dirty="0"/>
              <a:t> </a:t>
            </a:r>
            <a:r>
              <a:rPr lang="en-GB" sz="1500" dirty="0" err="1"/>
              <a:t>olmamalı</a:t>
            </a:r>
            <a:endParaRPr lang="en-GB" sz="1500" dirty="0"/>
          </a:p>
          <a:p>
            <a:r>
              <a:rPr lang="en-GB" sz="1500" dirty="0"/>
              <a:t>3- </a:t>
            </a:r>
            <a:r>
              <a:rPr lang="en-GB" sz="1500" dirty="0" err="1"/>
              <a:t>Kullandığınız</a:t>
            </a:r>
            <a:r>
              <a:rPr lang="en-GB" sz="1500" dirty="0"/>
              <a:t> </a:t>
            </a:r>
            <a:r>
              <a:rPr lang="en-GB" sz="1500" dirty="0" err="1"/>
              <a:t>genetik</a:t>
            </a:r>
            <a:r>
              <a:rPr lang="en-GB" sz="1500" dirty="0"/>
              <a:t> </a:t>
            </a:r>
            <a:r>
              <a:rPr lang="en-GB" sz="1500" dirty="0" err="1"/>
              <a:t>varyantlar</a:t>
            </a:r>
            <a:r>
              <a:rPr lang="en-GB" sz="1500" dirty="0"/>
              <a:t> </a:t>
            </a:r>
            <a:r>
              <a:rPr lang="en-GB" sz="1500" dirty="0" err="1"/>
              <a:t>hastalık</a:t>
            </a:r>
            <a:r>
              <a:rPr lang="en-GB" sz="1500" dirty="0"/>
              <a:t> </a:t>
            </a:r>
            <a:r>
              <a:rPr lang="en-GB" sz="1500" dirty="0" err="1"/>
              <a:t>üzerindeki</a:t>
            </a:r>
            <a:r>
              <a:rPr lang="en-GB" sz="1500" dirty="0"/>
              <a:t> </a:t>
            </a:r>
            <a:r>
              <a:rPr lang="en-GB" sz="1500" dirty="0" err="1"/>
              <a:t>etkisini</a:t>
            </a:r>
            <a:r>
              <a:rPr lang="en-GB" sz="1500" dirty="0"/>
              <a:t> </a:t>
            </a:r>
            <a:r>
              <a:rPr lang="en-GB" sz="1500" dirty="0" err="1"/>
              <a:t>sadece</a:t>
            </a:r>
            <a:r>
              <a:rPr lang="en-GB" sz="1500" dirty="0"/>
              <a:t> </a:t>
            </a:r>
            <a:r>
              <a:rPr lang="en-GB" sz="1500" dirty="0" err="1"/>
              <a:t>ekspozür</a:t>
            </a:r>
            <a:r>
              <a:rPr lang="en-GB" sz="1500" dirty="0"/>
              <a:t> </a:t>
            </a:r>
            <a:r>
              <a:rPr lang="en-GB" sz="1500" dirty="0" err="1"/>
              <a:t>aracılığıyla</a:t>
            </a:r>
            <a:r>
              <a:rPr lang="en-GB" sz="1500" dirty="0"/>
              <a:t> </a:t>
            </a:r>
            <a:r>
              <a:rPr lang="en-GB" sz="1500" dirty="0" err="1"/>
              <a:t>göstermeli</a:t>
            </a:r>
            <a:endParaRPr lang="en-GB" sz="15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3239E87-18B0-4B30-9377-9BCEF1E827F5}"/>
              </a:ext>
            </a:extLst>
          </p:cNvPr>
          <p:cNvSpPr txBox="1"/>
          <p:nvPr/>
        </p:nvSpPr>
        <p:spPr>
          <a:xfrm>
            <a:off x="3694790" y="3235042"/>
            <a:ext cx="1530170" cy="56015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1520" b="1" dirty="0"/>
              <a:t>Risk faktörü ya da biyo-işaret</a:t>
            </a:r>
            <a:endParaRPr lang="en-GB" sz="152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EA9F42A-7D31-467B-BADF-10F868304FEA}"/>
              </a:ext>
            </a:extLst>
          </p:cNvPr>
          <p:cNvSpPr txBox="1"/>
          <p:nvPr/>
        </p:nvSpPr>
        <p:spPr>
          <a:xfrm>
            <a:off x="7308304" y="3235042"/>
            <a:ext cx="1530170" cy="56015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1520" b="1" dirty="0"/>
              <a:t>Hastalık/fiziki özellik</a:t>
            </a:r>
            <a:endParaRPr lang="en-GB" sz="152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0E616E3-3AAF-4B45-9875-CCB1EEE4803B}"/>
              </a:ext>
            </a:extLst>
          </p:cNvPr>
          <p:cNvSpPr txBox="1"/>
          <p:nvPr/>
        </p:nvSpPr>
        <p:spPr>
          <a:xfrm>
            <a:off x="5508104" y="1844824"/>
            <a:ext cx="1530170" cy="57246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1500" b="1" dirty="0" err="1"/>
              <a:t>Karıştırıcı</a:t>
            </a:r>
            <a:r>
              <a:rPr lang="tr-TR" sz="1500" b="1" dirty="0"/>
              <a:t> </a:t>
            </a:r>
            <a:r>
              <a:rPr lang="en-GB" sz="1500" b="1" dirty="0" err="1"/>
              <a:t>fakt</a:t>
            </a:r>
            <a:r>
              <a:rPr lang="tr-TR" sz="1500" b="1" dirty="0"/>
              <a:t>ö</a:t>
            </a:r>
            <a:r>
              <a:rPr lang="en-GB" sz="1500" b="1" dirty="0"/>
              <a:t>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273AF14-C0C8-4CD4-9FB9-06ABA50E37BF}"/>
              </a:ext>
            </a:extLst>
          </p:cNvPr>
          <p:cNvSpPr txBox="1"/>
          <p:nvPr/>
        </p:nvSpPr>
        <p:spPr>
          <a:xfrm>
            <a:off x="3563888" y="3835239"/>
            <a:ext cx="226422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dirty="0"/>
              <a:t>Düşük </a:t>
            </a:r>
            <a:r>
              <a:rPr lang="en-GB" sz="1200" dirty="0" err="1"/>
              <a:t>dansiteli</a:t>
            </a:r>
            <a:r>
              <a:rPr lang="en-GB" sz="1200" dirty="0"/>
              <a:t> lipoprotein </a:t>
            </a:r>
            <a:r>
              <a:rPr lang="en-GB" sz="1200" dirty="0" err="1"/>
              <a:t>kolesterol</a:t>
            </a:r>
            <a:r>
              <a:rPr lang="en-GB" sz="1200" dirty="0"/>
              <a:t> (LDL </a:t>
            </a:r>
            <a:r>
              <a:rPr lang="en-GB" sz="1200" dirty="0" err="1"/>
              <a:t>kolesterol</a:t>
            </a:r>
            <a:r>
              <a:rPr lang="en-GB" sz="1200" dirty="0"/>
              <a:t>)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750A1A4-146B-471C-9D6E-74351ED43E5B}"/>
              </a:ext>
            </a:extLst>
          </p:cNvPr>
          <p:cNvSpPr txBox="1"/>
          <p:nvPr/>
        </p:nvSpPr>
        <p:spPr>
          <a:xfrm>
            <a:off x="7200724" y="3893385"/>
            <a:ext cx="226422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dirty="0" err="1"/>
              <a:t>Kardiyovasküler</a:t>
            </a:r>
            <a:r>
              <a:rPr lang="en-GB" sz="1200" dirty="0"/>
              <a:t> </a:t>
            </a:r>
            <a:r>
              <a:rPr lang="en-GB" sz="1200" dirty="0" err="1"/>
              <a:t>hastalık</a:t>
            </a:r>
            <a:endParaRPr lang="en-GB" sz="12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0E6B417-23DA-4A4C-B7D8-163510CC5819}"/>
              </a:ext>
            </a:extLst>
          </p:cNvPr>
          <p:cNvSpPr txBox="1"/>
          <p:nvPr/>
        </p:nvSpPr>
        <p:spPr>
          <a:xfrm>
            <a:off x="1347414" y="3707121"/>
            <a:ext cx="153017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GB" sz="1200" dirty="0"/>
          </a:p>
          <a:p>
            <a:r>
              <a:rPr lang="en-GB" sz="1200" i="1" dirty="0"/>
              <a:t>LDLR</a:t>
            </a:r>
            <a:r>
              <a:rPr lang="en-GB" sz="1200" dirty="0"/>
              <a:t> </a:t>
            </a:r>
            <a:r>
              <a:rPr lang="en-GB" sz="1200" dirty="0" err="1"/>
              <a:t>geni</a:t>
            </a:r>
            <a:r>
              <a:rPr lang="en-GB" sz="1200" dirty="0"/>
              <a:t> </a:t>
            </a:r>
            <a:r>
              <a:rPr lang="en-GB" sz="1200" dirty="0" err="1"/>
              <a:t>SNPleri</a:t>
            </a:r>
            <a:r>
              <a:rPr lang="en-GB" sz="1200" dirty="0"/>
              <a:t>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3BEBAB7-F5FE-4804-A566-5D63BA3BFFE5}"/>
              </a:ext>
            </a:extLst>
          </p:cNvPr>
          <p:cNvSpPr txBox="1"/>
          <p:nvPr/>
        </p:nvSpPr>
        <p:spPr>
          <a:xfrm>
            <a:off x="5375650" y="1324483"/>
            <a:ext cx="183663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200" i="1" dirty="0" err="1"/>
              <a:t>Diyet</a:t>
            </a:r>
            <a:r>
              <a:rPr lang="en-GB" sz="1200" i="1" dirty="0"/>
              <a:t> (</a:t>
            </a:r>
            <a:r>
              <a:rPr lang="en-GB" sz="1200" i="1" dirty="0" err="1"/>
              <a:t>seker</a:t>
            </a:r>
            <a:r>
              <a:rPr lang="en-GB" sz="1200" i="1" dirty="0"/>
              <a:t>, trans </a:t>
            </a:r>
            <a:r>
              <a:rPr lang="en-GB" sz="1200" i="1" dirty="0" err="1"/>
              <a:t>ya</a:t>
            </a:r>
            <a:r>
              <a:rPr lang="en-GB" sz="1200" i="1" dirty="0" err="1">
                <a:latin typeface="Calibri" panose="020F0502020204030204" pitchFamily="34" charset="0"/>
                <a:cs typeface="Calibri" panose="020F0502020204030204" pitchFamily="34" charset="0"/>
              </a:rPr>
              <a:t>ğ</a:t>
            </a:r>
            <a:r>
              <a:rPr lang="en-GB" sz="1200" i="1" dirty="0"/>
              <a:t>), </a:t>
            </a:r>
            <a:r>
              <a:rPr lang="en-GB" sz="1200" i="1" dirty="0" err="1"/>
              <a:t>obezite</a:t>
            </a:r>
            <a:r>
              <a:rPr lang="en-GB" sz="1200" i="1" dirty="0"/>
              <a:t>, </a:t>
            </a:r>
            <a:r>
              <a:rPr lang="en-GB" sz="1200" i="1" dirty="0" err="1"/>
              <a:t>egzersiz</a:t>
            </a:r>
            <a:r>
              <a:rPr lang="en-GB" sz="1200" i="1" dirty="0"/>
              <a:t>, </a:t>
            </a:r>
            <a:r>
              <a:rPr lang="en-GB" sz="1200" i="1" dirty="0" err="1"/>
              <a:t>menopoz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187621259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140" y="53752"/>
            <a:ext cx="7920879" cy="1143000"/>
          </a:xfrm>
        </p:spPr>
        <p:txBody>
          <a:bodyPr>
            <a:normAutofit/>
          </a:bodyPr>
          <a:lstStyle/>
          <a:p>
            <a:r>
              <a:rPr lang="en-GB" dirty="0" err="1"/>
              <a:t>Mendeliyen</a:t>
            </a:r>
            <a:r>
              <a:rPr lang="en-GB" dirty="0"/>
              <a:t> </a:t>
            </a:r>
            <a:r>
              <a:rPr lang="en-GB" dirty="0" err="1"/>
              <a:t>randomi</a:t>
            </a:r>
            <a:r>
              <a:rPr lang="tr-TR" dirty="0"/>
              <a:t>z</a:t>
            </a:r>
            <a:r>
              <a:rPr lang="en-GB" dirty="0"/>
              <a:t>a</a:t>
            </a:r>
            <a:r>
              <a:rPr lang="tr-TR" dirty="0"/>
              <a:t>sy</a:t>
            </a:r>
            <a:r>
              <a:rPr lang="en-GB" dirty="0"/>
              <a:t>on</a:t>
            </a:r>
            <a:r>
              <a:rPr lang="tr-TR" dirty="0"/>
              <a:t> v RCT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86F5E-C15D-4D77-835E-44B16F21F441}" type="slidenum">
              <a:rPr lang="en-GB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47</a:t>
            </a:fld>
            <a:endParaRPr lang="en-GB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1607985"/>
            <a:ext cx="7920880" cy="405326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63C9092-F45F-4B40-B416-BE460673DF16}"/>
              </a:ext>
            </a:extLst>
          </p:cNvPr>
          <p:cNvSpPr txBox="1"/>
          <p:nvPr/>
        </p:nvSpPr>
        <p:spPr>
          <a:xfrm>
            <a:off x="1145797" y="1556792"/>
            <a:ext cx="3312368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GB" b="1" dirty="0">
                <a:solidFill>
                  <a:schemeClr val="accent6"/>
                </a:solidFill>
              </a:rPr>
              <a:t>Randomize </a:t>
            </a:r>
            <a:r>
              <a:rPr lang="en-GB" b="1" dirty="0" err="1">
                <a:solidFill>
                  <a:schemeClr val="accent6"/>
                </a:solidFill>
              </a:rPr>
              <a:t>kontrollü</a:t>
            </a:r>
            <a:r>
              <a:rPr lang="en-GB" b="1" dirty="0">
                <a:solidFill>
                  <a:schemeClr val="accent6"/>
                </a:solidFill>
              </a:rPr>
              <a:t> </a:t>
            </a:r>
            <a:r>
              <a:rPr lang="en-GB" b="1" dirty="0" err="1">
                <a:solidFill>
                  <a:schemeClr val="accent6"/>
                </a:solidFill>
              </a:rPr>
              <a:t>çalışma</a:t>
            </a:r>
            <a:r>
              <a:rPr lang="en-GB" b="1" dirty="0">
                <a:solidFill>
                  <a:schemeClr val="accent6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3285994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144371"/>
            <a:ext cx="5368316" cy="6569258"/>
          </a:xfrm>
        </p:spPr>
      </p:pic>
    </p:spTree>
    <p:extLst>
      <p:ext uri="{BB962C8B-B14F-4D97-AF65-F5344CB8AC3E}">
        <p14:creationId xmlns:p14="http://schemas.microsoft.com/office/powerpoint/2010/main" val="66408931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D0B6CB-5037-46B6-83CC-15117D5ED8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08" y="-162272"/>
            <a:ext cx="7498080" cy="1143000"/>
          </a:xfrm>
        </p:spPr>
        <p:txBody>
          <a:bodyPr/>
          <a:lstStyle/>
          <a:p>
            <a:r>
              <a:rPr lang="en-GB" dirty="0" err="1"/>
              <a:t>Glikoz</a:t>
            </a:r>
            <a:r>
              <a:rPr lang="en-GB" dirty="0"/>
              <a:t> ve Tip-2 </a:t>
            </a:r>
            <a:r>
              <a:rPr lang="en-GB" dirty="0" err="1"/>
              <a:t>diyabet</a:t>
            </a:r>
            <a:r>
              <a:rPr lang="en-GB" dirty="0"/>
              <a:t> MR</a:t>
            </a:r>
          </a:p>
        </p:txBody>
      </p:sp>
      <p:pic>
        <p:nvPicPr>
          <p:cNvPr id="5" name="Content Placeholder 4" descr="A picture containing text, photo, white&#10;&#10;Description automatically generated">
            <a:extLst>
              <a:ext uri="{FF2B5EF4-FFF2-40B4-BE49-F238E27FC236}">
                <a16:creationId xmlns:a16="http://schemas.microsoft.com/office/drawing/2014/main" id="{DF1D8855-F717-4578-A543-62B24E200E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558"/>
          <a:stretch/>
        </p:blipFill>
        <p:spPr>
          <a:xfrm>
            <a:off x="1274872" y="2074838"/>
            <a:ext cx="7353128" cy="4738538"/>
          </a:xfrm>
        </p:spPr>
      </p:pic>
      <p:pic>
        <p:nvPicPr>
          <p:cNvPr id="6" name="Content Placeholder 4" descr="A picture containing text, photo, white&#10;&#10;Description automatically generated">
            <a:extLst>
              <a:ext uri="{FF2B5EF4-FFF2-40B4-BE49-F238E27FC236}">
                <a16:creationId xmlns:a16="http://schemas.microsoft.com/office/drawing/2014/main" id="{5F997274-4F6B-43C0-8F50-43562EA28B7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400"/>
          <a:stretch/>
        </p:blipFill>
        <p:spPr>
          <a:xfrm>
            <a:off x="1719064" y="906726"/>
            <a:ext cx="6885384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209926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353B3D-485E-46FA-8C80-9CB3B7A4D1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5226" y="-192425"/>
            <a:ext cx="7498080" cy="1143000"/>
          </a:xfrm>
        </p:spPr>
        <p:txBody>
          <a:bodyPr/>
          <a:lstStyle/>
          <a:p>
            <a:r>
              <a:rPr lang="tr-TR" dirty="0"/>
              <a:t>İyi bir MR çalışması kolay değil!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89327F-D20B-444F-BCA3-6868B2871C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45AF4AAA-EC3C-4573-9662-122DF42015D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519"/>
          <a:stretch/>
        </p:blipFill>
        <p:spPr>
          <a:xfrm>
            <a:off x="1050869" y="791635"/>
            <a:ext cx="8104288" cy="3561231"/>
          </a:xfrm>
          <a:prstGeom prst="rect">
            <a:avLst/>
          </a:prstGeom>
        </p:spPr>
      </p:pic>
      <p:sp>
        <p:nvSpPr>
          <p:cNvPr id="5" name="Left Brace 4">
            <a:extLst>
              <a:ext uri="{FF2B5EF4-FFF2-40B4-BE49-F238E27FC236}">
                <a16:creationId xmlns:a16="http://schemas.microsoft.com/office/drawing/2014/main" id="{CF0F4C7E-8CAD-4B24-9E56-C64665CCB02B}"/>
              </a:ext>
            </a:extLst>
          </p:cNvPr>
          <p:cNvSpPr/>
          <p:nvPr/>
        </p:nvSpPr>
        <p:spPr>
          <a:xfrm>
            <a:off x="2839410" y="839316"/>
            <a:ext cx="216024" cy="1052736"/>
          </a:xfrm>
          <a:prstGeom prst="leftBrac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&quot;Not Allowed&quot; Symbol 8">
            <a:extLst>
              <a:ext uri="{FF2B5EF4-FFF2-40B4-BE49-F238E27FC236}">
                <a16:creationId xmlns:a16="http://schemas.microsoft.com/office/drawing/2014/main" id="{51D8E280-5E88-477A-8467-22D7F5A30A83}"/>
              </a:ext>
            </a:extLst>
          </p:cNvPr>
          <p:cNvSpPr/>
          <p:nvPr/>
        </p:nvSpPr>
        <p:spPr>
          <a:xfrm>
            <a:off x="2391850" y="2298033"/>
            <a:ext cx="360040" cy="406152"/>
          </a:xfrm>
          <a:prstGeom prst="noSmoking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1" name="&quot;Not Allowed&quot; Symbol 10">
            <a:extLst>
              <a:ext uri="{FF2B5EF4-FFF2-40B4-BE49-F238E27FC236}">
                <a16:creationId xmlns:a16="http://schemas.microsoft.com/office/drawing/2014/main" id="{CB58F6CC-3EFB-4611-8156-7452E406CB1A}"/>
              </a:ext>
            </a:extLst>
          </p:cNvPr>
          <p:cNvSpPr/>
          <p:nvPr/>
        </p:nvSpPr>
        <p:spPr>
          <a:xfrm>
            <a:off x="2417937" y="3601146"/>
            <a:ext cx="360040" cy="406152"/>
          </a:xfrm>
          <a:prstGeom prst="noSmoking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2" name="Smiley Face 11">
            <a:extLst>
              <a:ext uri="{FF2B5EF4-FFF2-40B4-BE49-F238E27FC236}">
                <a16:creationId xmlns:a16="http://schemas.microsoft.com/office/drawing/2014/main" id="{326D6ACB-9C07-4825-8264-EEBBD007452B}"/>
              </a:ext>
            </a:extLst>
          </p:cNvPr>
          <p:cNvSpPr/>
          <p:nvPr/>
        </p:nvSpPr>
        <p:spPr>
          <a:xfrm>
            <a:off x="2339752" y="1230723"/>
            <a:ext cx="412138" cy="406152"/>
          </a:xfrm>
          <a:prstGeom prst="smileyFac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Smiley Face 12">
            <a:extLst>
              <a:ext uri="{FF2B5EF4-FFF2-40B4-BE49-F238E27FC236}">
                <a16:creationId xmlns:a16="http://schemas.microsoft.com/office/drawing/2014/main" id="{DAF9B930-01CA-4876-A519-2E895EF8CB9E}"/>
              </a:ext>
            </a:extLst>
          </p:cNvPr>
          <p:cNvSpPr/>
          <p:nvPr/>
        </p:nvSpPr>
        <p:spPr>
          <a:xfrm>
            <a:off x="2391850" y="2970818"/>
            <a:ext cx="412138" cy="406152"/>
          </a:xfrm>
          <a:prstGeom prst="smileyFac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9C5DF6B-B33A-41BA-BE2B-466D057742E5}"/>
              </a:ext>
            </a:extLst>
          </p:cNvPr>
          <p:cNvSpPr txBox="1"/>
          <p:nvPr/>
        </p:nvSpPr>
        <p:spPr>
          <a:xfrm>
            <a:off x="1306006" y="6539036"/>
            <a:ext cx="653198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dirty="0"/>
              <a:t>Burgess et al, 2019. Guidelines for performing Mendelian/</a:t>
            </a:r>
            <a:r>
              <a:rPr lang="en-GB" sz="1200" dirty="0" err="1"/>
              <a:t>Mendeliyen</a:t>
            </a:r>
            <a:r>
              <a:rPr lang="en-GB" sz="1200" dirty="0"/>
              <a:t> randomization investigations</a:t>
            </a:r>
          </a:p>
        </p:txBody>
      </p:sp>
      <p:pic>
        <p:nvPicPr>
          <p:cNvPr id="14" name="Content Placeholder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30380A72-5485-439E-B949-E1886A66E2A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506" b="-1"/>
          <a:stretch/>
        </p:blipFill>
        <p:spPr>
          <a:xfrm>
            <a:off x="1039712" y="4352866"/>
            <a:ext cx="8104288" cy="2134635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DEDD8913-C7C1-42B3-98E4-91CB66E45FC8}"/>
              </a:ext>
            </a:extLst>
          </p:cNvPr>
          <p:cNvSpPr txBox="1"/>
          <p:nvPr/>
        </p:nvSpPr>
        <p:spPr>
          <a:xfrm>
            <a:off x="7871" y="4782051"/>
            <a:ext cx="1035737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b="1" dirty="0"/>
              <a:t>Mediator</a:t>
            </a:r>
            <a:r>
              <a:rPr lang="en-GB" sz="1400" dirty="0"/>
              <a:t>: </a:t>
            </a:r>
            <a:r>
              <a:rPr lang="en-GB" sz="1400" dirty="0" err="1"/>
              <a:t>Mediyatör</a:t>
            </a:r>
            <a:r>
              <a:rPr lang="en-GB" sz="1400" dirty="0"/>
              <a:t>/ </a:t>
            </a:r>
            <a:r>
              <a:rPr lang="en-GB" sz="1400" dirty="0" err="1"/>
              <a:t>aracı</a:t>
            </a:r>
            <a:endParaRPr lang="en-GB" sz="1400" dirty="0"/>
          </a:p>
          <a:p>
            <a:endParaRPr lang="en-GB" sz="1400" dirty="0"/>
          </a:p>
          <a:p>
            <a:r>
              <a:rPr lang="en-GB" sz="1400" b="1" dirty="0"/>
              <a:t>Related variable</a:t>
            </a:r>
            <a:r>
              <a:rPr lang="en-GB" sz="1400" dirty="0"/>
              <a:t>: </a:t>
            </a:r>
            <a:r>
              <a:rPr lang="en-GB" sz="1400" dirty="0" err="1"/>
              <a:t>bağlantılı</a:t>
            </a:r>
            <a:r>
              <a:rPr lang="en-GB" sz="1400" dirty="0"/>
              <a:t>/ </a:t>
            </a:r>
            <a:r>
              <a:rPr lang="en-GB" sz="1400" dirty="0" err="1"/>
              <a:t>ilişkili</a:t>
            </a:r>
            <a:r>
              <a:rPr lang="en-GB" sz="1400" dirty="0"/>
              <a:t> </a:t>
            </a:r>
            <a:r>
              <a:rPr lang="en-GB" sz="1400" dirty="0" err="1"/>
              <a:t>bir</a:t>
            </a:r>
            <a:r>
              <a:rPr lang="en-GB" sz="1400" dirty="0"/>
              <a:t> </a:t>
            </a:r>
            <a:r>
              <a:rPr lang="en-GB" sz="1400" dirty="0" err="1"/>
              <a:t>değişken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4737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11" grpId="0" animBg="1"/>
      <p:bldP spid="12" grpId="0" animBg="1"/>
      <p:bldP spid="13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293090-9A9D-4742-9838-802045DB72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3426" y="296877"/>
            <a:ext cx="7498080" cy="1143000"/>
          </a:xfrm>
        </p:spPr>
        <p:txBody>
          <a:bodyPr>
            <a:normAutofit fontScale="90000"/>
          </a:bodyPr>
          <a:lstStyle/>
          <a:p>
            <a:r>
              <a:rPr lang="tr-TR" dirty="0"/>
              <a:t>L</a:t>
            </a:r>
            <a:r>
              <a:rPr lang="en-GB" dirty="0" err="1"/>
              <a:t>aboratuvardan</a:t>
            </a:r>
            <a:r>
              <a:rPr lang="en-GB" dirty="0"/>
              <a:t> </a:t>
            </a:r>
            <a:r>
              <a:rPr lang="tr-TR" dirty="0"/>
              <a:t>tedaviye </a:t>
            </a:r>
            <a:br>
              <a:rPr lang="tr-TR" dirty="0"/>
            </a:br>
            <a:r>
              <a:rPr lang="tr-TR" dirty="0"/>
              <a:t>(</a:t>
            </a:r>
            <a:r>
              <a:rPr lang="en-GB" dirty="0"/>
              <a:t>Bench to bedside</a:t>
            </a:r>
            <a:r>
              <a:rPr lang="tr-TR" dirty="0"/>
              <a:t>)</a:t>
            </a:r>
            <a:br>
              <a:rPr lang="en-GB" dirty="0"/>
            </a:br>
            <a:endParaRPr lang="en-GB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A9A3F1C4-9E0D-4CB3-9CD4-C5267A825B9E}"/>
              </a:ext>
            </a:extLst>
          </p:cNvPr>
          <p:cNvSpPr/>
          <p:nvPr/>
        </p:nvSpPr>
        <p:spPr>
          <a:xfrm>
            <a:off x="1545230" y="1515851"/>
            <a:ext cx="1800200" cy="81798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b="1" dirty="0"/>
              <a:t>T</a:t>
            </a:r>
            <a:r>
              <a:rPr lang="en-GB" b="1" dirty="0" err="1"/>
              <a:t>emel</a:t>
            </a:r>
            <a:r>
              <a:rPr lang="en-GB" b="1" dirty="0"/>
              <a:t> </a:t>
            </a:r>
            <a:r>
              <a:rPr lang="en-GB" b="1" dirty="0" err="1"/>
              <a:t>bilim</a:t>
            </a:r>
            <a:endParaRPr lang="en-GB" b="1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A0FE58C9-A81D-49E1-911C-0E0A58177622}"/>
              </a:ext>
            </a:extLst>
          </p:cNvPr>
          <p:cNvSpPr/>
          <p:nvPr/>
        </p:nvSpPr>
        <p:spPr>
          <a:xfrm>
            <a:off x="3779912" y="2884003"/>
            <a:ext cx="2016224" cy="936104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Çevrimsel </a:t>
            </a:r>
            <a:r>
              <a:rPr lang="en-GB" b="1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Araştırma</a:t>
            </a:r>
            <a:endParaRPr lang="en-GB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98BE6069-9DF0-481E-9695-711DCB598F6D}"/>
              </a:ext>
            </a:extLst>
          </p:cNvPr>
          <p:cNvSpPr/>
          <p:nvPr/>
        </p:nvSpPr>
        <p:spPr>
          <a:xfrm>
            <a:off x="6297758" y="4396171"/>
            <a:ext cx="2016224" cy="936104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Uygulamalı</a:t>
            </a:r>
            <a:r>
              <a:rPr lang="en-GB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b="1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Araştırmalar</a:t>
            </a:r>
            <a:endParaRPr lang="en-GB" dirty="0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CBC77BDF-C1F6-4829-9DF9-56868616CE6D}"/>
              </a:ext>
            </a:extLst>
          </p:cNvPr>
          <p:cNvCxnSpPr/>
          <p:nvPr/>
        </p:nvCxnSpPr>
        <p:spPr>
          <a:xfrm>
            <a:off x="3345430" y="2379947"/>
            <a:ext cx="434482" cy="43204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37AFFDBF-6AF7-4E25-BAB7-25A52CBB4DDE}"/>
              </a:ext>
            </a:extLst>
          </p:cNvPr>
          <p:cNvCxnSpPr/>
          <p:nvPr/>
        </p:nvCxnSpPr>
        <p:spPr>
          <a:xfrm>
            <a:off x="5863276" y="3892115"/>
            <a:ext cx="434482" cy="43204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C8B84BD4-ACFC-4D0E-A044-F0DCD07E262B}"/>
              </a:ext>
            </a:extLst>
          </p:cNvPr>
          <p:cNvSpPr txBox="1"/>
          <p:nvPr/>
        </p:nvSpPr>
        <p:spPr>
          <a:xfrm>
            <a:off x="1511558" y="2385171"/>
            <a:ext cx="183387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1500" dirty="0"/>
              <a:t>Genom Boyu İlişkilendirme Çalışmaları (GWAS)</a:t>
            </a:r>
            <a:endParaRPr lang="en-GB" sz="15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500" dirty="0" err="1"/>
              <a:t>Kozal</a:t>
            </a:r>
            <a:r>
              <a:rPr lang="en-GB" sz="1500" dirty="0"/>
              <a:t> </a:t>
            </a:r>
            <a:r>
              <a:rPr lang="en-GB" sz="1500" dirty="0" err="1"/>
              <a:t>varyant</a:t>
            </a:r>
            <a:endParaRPr lang="en-GB" sz="15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500" dirty="0" err="1"/>
              <a:t>Kozal</a:t>
            </a:r>
            <a:r>
              <a:rPr lang="en-GB" sz="1500" dirty="0"/>
              <a:t> gen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500" dirty="0" err="1"/>
              <a:t>Kozal</a:t>
            </a:r>
            <a:r>
              <a:rPr lang="en-GB" sz="1500" dirty="0"/>
              <a:t> </a:t>
            </a:r>
            <a:r>
              <a:rPr lang="en-GB" sz="1500" dirty="0" err="1"/>
              <a:t>biyolojik</a:t>
            </a:r>
            <a:r>
              <a:rPr lang="en-GB" sz="1500" dirty="0"/>
              <a:t> </a:t>
            </a:r>
            <a:r>
              <a:rPr lang="en-GB" sz="1500" dirty="0" err="1"/>
              <a:t>mekanizma</a:t>
            </a:r>
            <a:endParaRPr lang="tr-TR" sz="15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500" dirty="0"/>
              <a:t>Genetik </a:t>
            </a:r>
            <a:r>
              <a:rPr lang="en-GB" sz="1500" dirty="0" err="1"/>
              <a:t>kal</a:t>
            </a:r>
            <a:r>
              <a:rPr lang="tr-TR" sz="1500" dirty="0"/>
              <a:t>ı</a:t>
            </a:r>
            <a:r>
              <a:rPr lang="en-GB" sz="1500" dirty="0"/>
              <a:t>t</a:t>
            </a:r>
            <a:r>
              <a:rPr lang="tr-TR" sz="1500" dirty="0"/>
              <a:t>ı</a:t>
            </a:r>
            <a:r>
              <a:rPr lang="en-GB" sz="1500" dirty="0"/>
              <a:t>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1500" dirty="0"/>
              <a:t>Genetik korelasyon</a:t>
            </a:r>
            <a:endParaRPr lang="en-GB" sz="15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500" dirty="0"/>
              <a:t>LD Hub</a:t>
            </a:r>
            <a:endParaRPr lang="tr-TR" sz="15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1500" dirty="0"/>
              <a:t>Mendeliyen Randomizasyon</a:t>
            </a:r>
            <a:endParaRPr lang="en-GB" sz="15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78618AF-BB0B-4A0F-BE83-A3892F00AE55}"/>
              </a:ext>
            </a:extLst>
          </p:cNvPr>
          <p:cNvSpPr txBox="1"/>
          <p:nvPr/>
        </p:nvSpPr>
        <p:spPr>
          <a:xfrm>
            <a:off x="3845430" y="3852913"/>
            <a:ext cx="1948272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1500" dirty="0">
                <a:solidFill>
                  <a:srgbClr val="FF0000"/>
                </a:solidFill>
              </a:rPr>
              <a:t>Model organizma çalışmaları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1500" dirty="0">
                <a:solidFill>
                  <a:srgbClr val="FF0000"/>
                </a:solidFill>
              </a:rPr>
              <a:t>Sistem biyolojisi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1500" dirty="0"/>
              <a:t>İlaç hedefi bulma/ validasyonu (drug target identification/ validation/ repurposing)</a:t>
            </a:r>
            <a:endParaRPr lang="en-GB" sz="15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1500" dirty="0"/>
              <a:t>Polijenik risk skoru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1500" dirty="0"/>
              <a:t>Farmakogenetik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5EF95C2-A07A-4444-BAF2-51B280370E53}"/>
              </a:ext>
            </a:extLst>
          </p:cNvPr>
          <p:cNvSpPr txBox="1"/>
          <p:nvPr/>
        </p:nvSpPr>
        <p:spPr>
          <a:xfrm>
            <a:off x="6293702" y="5350857"/>
            <a:ext cx="201622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1500" dirty="0">
                <a:solidFill>
                  <a:srgbClr val="FF0000"/>
                </a:solidFill>
              </a:rPr>
              <a:t>Klinik denemeler: Yeni ilaç geliştirme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500" dirty="0" err="1">
                <a:solidFill>
                  <a:srgbClr val="FF0000"/>
                </a:solidFill>
              </a:rPr>
              <a:t>Klinik</a:t>
            </a:r>
            <a:r>
              <a:rPr lang="en-GB" sz="1500" dirty="0">
                <a:solidFill>
                  <a:srgbClr val="FF0000"/>
                </a:solidFill>
              </a:rPr>
              <a:t> p</a:t>
            </a:r>
            <a:r>
              <a:rPr lang="tr-TR" sz="1500" dirty="0">
                <a:solidFill>
                  <a:srgbClr val="FF0000"/>
                </a:solidFill>
              </a:rPr>
              <a:t>olijenik risk skoru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500" dirty="0" err="1">
                <a:solidFill>
                  <a:srgbClr val="FF0000"/>
                </a:solidFill>
              </a:rPr>
              <a:t>Klinik</a:t>
            </a:r>
            <a:r>
              <a:rPr lang="en-GB" sz="1500" dirty="0">
                <a:solidFill>
                  <a:srgbClr val="FF0000"/>
                </a:solidFill>
              </a:rPr>
              <a:t> f</a:t>
            </a:r>
            <a:r>
              <a:rPr lang="tr-TR" sz="1500" dirty="0">
                <a:solidFill>
                  <a:srgbClr val="FF0000"/>
                </a:solidFill>
              </a:rPr>
              <a:t>armakogenetik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00E44D1-F5E0-4E01-ADEB-0F8AC84098CA}"/>
              </a:ext>
            </a:extLst>
          </p:cNvPr>
          <p:cNvSpPr txBox="1"/>
          <p:nvPr/>
        </p:nvSpPr>
        <p:spPr>
          <a:xfrm>
            <a:off x="5771390" y="1534143"/>
            <a:ext cx="33123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dirty="0">
                <a:solidFill>
                  <a:srgbClr val="FF0000"/>
                </a:solidFill>
              </a:rPr>
              <a:t>K</a:t>
            </a:r>
            <a:r>
              <a:rPr lang="tr-TR" sz="1800" dirty="0">
                <a:solidFill>
                  <a:srgbClr val="FF0000"/>
                </a:solidFill>
              </a:rPr>
              <a:t>ı</a:t>
            </a:r>
            <a:r>
              <a:rPr lang="en-GB" sz="1800" dirty="0">
                <a:solidFill>
                  <a:srgbClr val="FF0000"/>
                </a:solidFill>
              </a:rPr>
              <a:t>rm</a:t>
            </a:r>
            <a:r>
              <a:rPr lang="tr-TR" sz="1800" dirty="0">
                <a:solidFill>
                  <a:srgbClr val="FF0000"/>
                </a:solidFill>
              </a:rPr>
              <a:t>ı</a:t>
            </a:r>
            <a:r>
              <a:rPr lang="en-GB" sz="1800" dirty="0">
                <a:solidFill>
                  <a:srgbClr val="FF0000"/>
                </a:solidFill>
              </a:rPr>
              <a:t>z</a:t>
            </a:r>
            <a:r>
              <a:rPr lang="tr-TR" sz="1800" dirty="0">
                <a:solidFill>
                  <a:srgbClr val="FF0000"/>
                </a:solidFill>
              </a:rPr>
              <a:t>ı</a:t>
            </a:r>
            <a:r>
              <a:rPr lang="en-GB" sz="1800" dirty="0">
                <a:solidFill>
                  <a:srgbClr val="FF0000"/>
                </a:solidFill>
              </a:rPr>
              <a:t>: Gen. </a:t>
            </a:r>
            <a:r>
              <a:rPr lang="en-GB" sz="1800" dirty="0" err="1">
                <a:solidFill>
                  <a:srgbClr val="FF0000"/>
                </a:solidFill>
              </a:rPr>
              <a:t>Epidemiyologlar</a:t>
            </a:r>
            <a:r>
              <a:rPr lang="tr-TR" sz="1800" dirty="0">
                <a:solidFill>
                  <a:srgbClr val="FF0000"/>
                </a:solidFill>
              </a:rPr>
              <a:t>ı</a:t>
            </a:r>
            <a:r>
              <a:rPr lang="en-GB" sz="1800" dirty="0">
                <a:solidFill>
                  <a:srgbClr val="FF0000"/>
                </a:solidFill>
              </a:rPr>
              <a:t>n</a:t>
            </a:r>
            <a:r>
              <a:rPr lang="en-GB" dirty="0">
                <a:solidFill>
                  <a:srgbClr val="FF0000"/>
                </a:solidFill>
              </a:rPr>
              <a:t> (</a:t>
            </a:r>
            <a:r>
              <a:rPr lang="en-GB" dirty="0" err="1">
                <a:solidFill>
                  <a:srgbClr val="FF0000"/>
                </a:solidFill>
              </a:rPr>
              <a:t>genelde</a:t>
            </a:r>
            <a:r>
              <a:rPr lang="en-GB" dirty="0">
                <a:solidFill>
                  <a:srgbClr val="FF0000"/>
                </a:solidFill>
              </a:rPr>
              <a:t>) </a:t>
            </a:r>
            <a:r>
              <a:rPr lang="en-GB" dirty="0" err="1">
                <a:solidFill>
                  <a:srgbClr val="FF0000"/>
                </a:solidFill>
              </a:rPr>
              <a:t>direkt</a:t>
            </a:r>
            <a:r>
              <a:rPr lang="en-GB" dirty="0">
                <a:solidFill>
                  <a:srgbClr val="FF0000"/>
                </a:solidFill>
              </a:rPr>
              <a:t> </a:t>
            </a:r>
            <a:r>
              <a:rPr lang="en-GB" dirty="0" err="1">
                <a:solidFill>
                  <a:srgbClr val="FF0000"/>
                </a:solidFill>
              </a:rPr>
              <a:t>ilgi</a:t>
            </a:r>
            <a:r>
              <a:rPr lang="en-GB" dirty="0">
                <a:solidFill>
                  <a:srgbClr val="FF0000"/>
                </a:solidFill>
              </a:rPr>
              <a:t> </a:t>
            </a:r>
            <a:r>
              <a:rPr lang="en-GB" dirty="0" err="1">
                <a:solidFill>
                  <a:srgbClr val="FF0000"/>
                </a:solidFill>
              </a:rPr>
              <a:t>alan</a:t>
            </a:r>
            <a:r>
              <a:rPr lang="tr-TR" sz="1800" dirty="0">
                <a:solidFill>
                  <a:srgbClr val="FF0000"/>
                </a:solidFill>
              </a:rPr>
              <a:t>ı</a:t>
            </a:r>
            <a:r>
              <a:rPr lang="en-GB" sz="1800" dirty="0">
                <a:solidFill>
                  <a:srgbClr val="FF0000"/>
                </a:solidFill>
              </a:rPr>
              <a:t> </a:t>
            </a:r>
            <a:r>
              <a:rPr lang="en-GB" dirty="0">
                <a:solidFill>
                  <a:srgbClr val="FF0000"/>
                </a:solidFill>
              </a:rPr>
              <a:t>d</a:t>
            </a:r>
            <a:r>
              <a:rPr lang="tr-TR" sz="1800" dirty="0">
                <a:solidFill>
                  <a:srgbClr val="FF0000"/>
                </a:solidFill>
              </a:rPr>
              <a:t>ı</a:t>
            </a:r>
            <a:r>
              <a:rPr lang="en-GB" dirty="0">
                <a:solidFill>
                  <a:srgbClr val="FF0000"/>
                </a:solidFill>
              </a:rPr>
              <a:t>ş</a:t>
            </a:r>
            <a:r>
              <a:rPr lang="tr-TR" sz="1800" dirty="0">
                <a:solidFill>
                  <a:srgbClr val="FF0000"/>
                </a:solidFill>
              </a:rPr>
              <a:t>ı</a:t>
            </a:r>
            <a:r>
              <a:rPr lang="en-GB" dirty="0" err="1">
                <a:solidFill>
                  <a:srgbClr val="FF0000"/>
                </a:solidFill>
              </a:rPr>
              <a:t>nda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0754242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FF7AC2-82E5-4A73-BA10-B175384EBE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08" y="-8240"/>
            <a:ext cx="7498080" cy="1143000"/>
          </a:xfrm>
        </p:spPr>
        <p:txBody>
          <a:bodyPr/>
          <a:lstStyle/>
          <a:p>
            <a:r>
              <a:rPr lang="en-GB" dirty="0"/>
              <a:t>Yak</a:t>
            </a:r>
            <a:r>
              <a:rPr lang="tr-TR" dirty="0"/>
              <a:t>ı</a:t>
            </a:r>
            <a:r>
              <a:rPr lang="en-GB" dirty="0"/>
              <a:t>n </a:t>
            </a:r>
            <a:r>
              <a:rPr lang="en-GB" dirty="0" err="1"/>
              <a:t>gelecek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5D374A-2290-4255-A627-0D9F1A990C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7624" y="948844"/>
            <a:ext cx="7498080" cy="5560268"/>
          </a:xfrm>
        </p:spPr>
        <p:txBody>
          <a:bodyPr>
            <a:normAutofit/>
          </a:bodyPr>
          <a:lstStyle/>
          <a:p>
            <a:r>
              <a:rPr lang="tr-TR" dirty="0"/>
              <a:t>Farklı </a:t>
            </a:r>
            <a:r>
              <a:rPr lang="en-GB" dirty="0"/>
              <a:t>ve </a:t>
            </a:r>
            <a:r>
              <a:rPr lang="en-GB" dirty="0" err="1"/>
              <a:t>spesifik</a:t>
            </a:r>
            <a:r>
              <a:rPr lang="en-GB" dirty="0"/>
              <a:t> </a:t>
            </a:r>
            <a:r>
              <a:rPr lang="tr-TR" dirty="0"/>
              <a:t>dokularda </a:t>
            </a:r>
            <a:r>
              <a:rPr lang="en-GB" dirty="0" err="1"/>
              <a:t>eQTL</a:t>
            </a:r>
            <a:r>
              <a:rPr lang="tr-TR" dirty="0"/>
              <a:t> (kantitatif gen ekspresyon)</a:t>
            </a:r>
            <a:r>
              <a:rPr lang="en-GB" dirty="0"/>
              <a:t>, </a:t>
            </a:r>
            <a:r>
              <a:rPr lang="en-GB" dirty="0" err="1"/>
              <a:t>pQTL</a:t>
            </a:r>
            <a:r>
              <a:rPr lang="tr-TR" dirty="0"/>
              <a:t> (protein)</a:t>
            </a:r>
            <a:r>
              <a:rPr lang="en-GB" dirty="0"/>
              <a:t>, </a:t>
            </a:r>
            <a:r>
              <a:rPr lang="en-GB" dirty="0" err="1"/>
              <a:t>mQTL</a:t>
            </a:r>
            <a:r>
              <a:rPr lang="tr-TR" dirty="0"/>
              <a:t> (metilasyon), hQTL (histon) analizleri</a:t>
            </a:r>
          </a:p>
          <a:p>
            <a:r>
              <a:rPr lang="tr-TR" dirty="0"/>
              <a:t>Korelasyon =&gt; Biyoloji/e</a:t>
            </a:r>
            <a:r>
              <a:rPr lang="en-GB" dirty="0" err="1"/>
              <a:t>tki</a:t>
            </a:r>
            <a:r>
              <a:rPr lang="en-GB" dirty="0"/>
              <a:t> </a:t>
            </a:r>
            <a:r>
              <a:rPr lang="en-GB" dirty="0" err="1"/>
              <a:t>mekanizması</a:t>
            </a:r>
            <a:endParaRPr lang="tr-TR" dirty="0"/>
          </a:p>
          <a:p>
            <a:r>
              <a:rPr lang="tr-TR" dirty="0"/>
              <a:t>İnsan genetiği destekli yeni ilaçlar</a:t>
            </a:r>
            <a:endParaRPr lang="en-GB" dirty="0"/>
          </a:p>
          <a:p>
            <a:pPr lvl="1"/>
            <a:r>
              <a:rPr lang="tr-TR" dirty="0"/>
              <a:t>Semptom azaltma, yavaşlatma, tedavi</a:t>
            </a:r>
            <a:endParaRPr lang="en-GB" dirty="0"/>
          </a:p>
          <a:p>
            <a:r>
              <a:rPr lang="en-GB" dirty="0" err="1">
                <a:solidFill>
                  <a:srgbClr val="FF0000"/>
                </a:solidFill>
              </a:rPr>
              <a:t>Klinik</a:t>
            </a:r>
            <a:r>
              <a:rPr lang="en-GB" dirty="0">
                <a:solidFill>
                  <a:srgbClr val="FF0000"/>
                </a:solidFill>
              </a:rPr>
              <a:t> f</a:t>
            </a:r>
            <a:r>
              <a:rPr lang="tr-TR" dirty="0">
                <a:solidFill>
                  <a:srgbClr val="FF0000"/>
                </a:solidFill>
              </a:rPr>
              <a:t>armakogenetik</a:t>
            </a:r>
            <a:endParaRPr lang="en-GB" dirty="0">
              <a:solidFill>
                <a:srgbClr val="FF0000"/>
              </a:solidFill>
            </a:endParaRPr>
          </a:p>
          <a:p>
            <a:r>
              <a:rPr lang="tr-TR" dirty="0">
                <a:solidFill>
                  <a:srgbClr val="FF0000"/>
                </a:solidFill>
              </a:rPr>
              <a:t>Klinikte valide edilmiş polijenik risk skoru</a:t>
            </a:r>
            <a:endParaRPr lang="en-GB" dirty="0">
              <a:solidFill>
                <a:srgbClr val="FF0000"/>
              </a:solidFill>
            </a:endParaRPr>
          </a:p>
          <a:p>
            <a:r>
              <a:rPr lang="tr-TR" dirty="0">
                <a:solidFill>
                  <a:srgbClr val="FF0000"/>
                </a:solidFill>
              </a:rPr>
              <a:t>Ucuz gen terapiler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19F348A-716F-4203-8C4F-768C2711F11F}"/>
              </a:ext>
            </a:extLst>
          </p:cNvPr>
          <p:cNvSpPr txBox="1"/>
          <p:nvPr/>
        </p:nvSpPr>
        <p:spPr>
          <a:xfrm>
            <a:off x="6012160" y="6162315"/>
            <a:ext cx="33123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dirty="0">
                <a:solidFill>
                  <a:srgbClr val="FF0000"/>
                </a:solidFill>
              </a:rPr>
              <a:t>K</a:t>
            </a:r>
            <a:r>
              <a:rPr lang="tr-TR" sz="1800" dirty="0">
                <a:solidFill>
                  <a:srgbClr val="FF0000"/>
                </a:solidFill>
              </a:rPr>
              <a:t>ı</a:t>
            </a:r>
            <a:r>
              <a:rPr lang="en-GB" sz="1800" dirty="0">
                <a:solidFill>
                  <a:srgbClr val="FF0000"/>
                </a:solidFill>
              </a:rPr>
              <a:t>rm</a:t>
            </a:r>
            <a:r>
              <a:rPr lang="tr-TR" sz="1800" dirty="0">
                <a:solidFill>
                  <a:srgbClr val="FF0000"/>
                </a:solidFill>
              </a:rPr>
              <a:t>ı</a:t>
            </a:r>
            <a:r>
              <a:rPr lang="en-GB" sz="1800" dirty="0">
                <a:solidFill>
                  <a:srgbClr val="FF0000"/>
                </a:solidFill>
              </a:rPr>
              <a:t>z</a:t>
            </a:r>
            <a:r>
              <a:rPr lang="tr-TR" sz="1800" dirty="0">
                <a:solidFill>
                  <a:srgbClr val="FF0000"/>
                </a:solidFill>
              </a:rPr>
              <a:t>ı</a:t>
            </a:r>
            <a:r>
              <a:rPr lang="en-GB" sz="1800" dirty="0">
                <a:solidFill>
                  <a:srgbClr val="FF0000"/>
                </a:solidFill>
              </a:rPr>
              <a:t>: Gen. </a:t>
            </a:r>
            <a:r>
              <a:rPr lang="en-GB" sz="1800" dirty="0" err="1">
                <a:solidFill>
                  <a:srgbClr val="FF0000"/>
                </a:solidFill>
              </a:rPr>
              <a:t>Epidemiyologlar</a:t>
            </a:r>
            <a:r>
              <a:rPr lang="tr-TR" sz="1800" dirty="0">
                <a:solidFill>
                  <a:srgbClr val="FF0000"/>
                </a:solidFill>
              </a:rPr>
              <a:t>ı</a:t>
            </a:r>
            <a:r>
              <a:rPr lang="en-GB" sz="1800" dirty="0">
                <a:solidFill>
                  <a:srgbClr val="FF0000"/>
                </a:solidFill>
              </a:rPr>
              <a:t>n</a:t>
            </a:r>
            <a:r>
              <a:rPr lang="en-GB" dirty="0">
                <a:solidFill>
                  <a:srgbClr val="FF0000"/>
                </a:solidFill>
              </a:rPr>
              <a:t> (</a:t>
            </a:r>
            <a:r>
              <a:rPr lang="en-GB" dirty="0" err="1">
                <a:solidFill>
                  <a:srgbClr val="FF0000"/>
                </a:solidFill>
              </a:rPr>
              <a:t>genelde</a:t>
            </a:r>
            <a:r>
              <a:rPr lang="en-GB" dirty="0">
                <a:solidFill>
                  <a:srgbClr val="FF0000"/>
                </a:solidFill>
              </a:rPr>
              <a:t>) </a:t>
            </a:r>
            <a:r>
              <a:rPr lang="en-GB" dirty="0" err="1">
                <a:solidFill>
                  <a:srgbClr val="FF0000"/>
                </a:solidFill>
              </a:rPr>
              <a:t>direkt</a:t>
            </a:r>
            <a:r>
              <a:rPr lang="en-GB" dirty="0">
                <a:solidFill>
                  <a:srgbClr val="FF0000"/>
                </a:solidFill>
              </a:rPr>
              <a:t> </a:t>
            </a:r>
            <a:r>
              <a:rPr lang="en-GB" dirty="0" err="1">
                <a:solidFill>
                  <a:srgbClr val="FF0000"/>
                </a:solidFill>
              </a:rPr>
              <a:t>ilgi</a:t>
            </a:r>
            <a:r>
              <a:rPr lang="en-GB" dirty="0">
                <a:solidFill>
                  <a:srgbClr val="FF0000"/>
                </a:solidFill>
              </a:rPr>
              <a:t> </a:t>
            </a:r>
            <a:r>
              <a:rPr lang="en-GB" dirty="0" err="1">
                <a:solidFill>
                  <a:srgbClr val="FF0000"/>
                </a:solidFill>
              </a:rPr>
              <a:t>alan</a:t>
            </a:r>
            <a:r>
              <a:rPr lang="tr-TR" sz="1800" dirty="0">
                <a:solidFill>
                  <a:srgbClr val="FF0000"/>
                </a:solidFill>
              </a:rPr>
              <a:t>ı</a:t>
            </a:r>
            <a:r>
              <a:rPr lang="en-GB" sz="1800" dirty="0">
                <a:solidFill>
                  <a:srgbClr val="FF0000"/>
                </a:solidFill>
              </a:rPr>
              <a:t> </a:t>
            </a:r>
            <a:r>
              <a:rPr lang="en-GB" dirty="0">
                <a:solidFill>
                  <a:srgbClr val="FF0000"/>
                </a:solidFill>
              </a:rPr>
              <a:t>d</a:t>
            </a:r>
            <a:r>
              <a:rPr lang="tr-TR" sz="1800" dirty="0">
                <a:solidFill>
                  <a:srgbClr val="FF0000"/>
                </a:solidFill>
              </a:rPr>
              <a:t>ı</a:t>
            </a:r>
            <a:r>
              <a:rPr lang="en-GB" dirty="0">
                <a:solidFill>
                  <a:srgbClr val="FF0000"/>
                </a:solidFill>
              </a:rPr>
              <a:t>ş</a:t>
            </a:r>
            <a:r>
              <a:rPr lang="tr-TR" sz="1800" dirty="0">
                <a:solidFill>
                  <a:srgbClr val="FF0000"/>
                </a:solidFill>
              </a:rPr>
              <a:t>ı</a:t>
            </a:r>
            <a:r>
              <a:rPr lang="en-GB" dirty="0" err="1">
                <a:solidFill>
                  <a:srgbClr val="FF0000"/>
                </a:solidFill>
              </a:rPr>
              <a:t>nda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5815320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8FCF33-F8D1-4773-98B5-08363436F3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31CD29D-E05D-4C7C-9B42-24968DB6A25D}"/>
              </a:ext>
            </a:extLst>
          </p:cNvPr>
          <p:cNvSpPr/>
          <p:nvPr/>
        </p:nvSpPr>
        <p:spPr>
          <a:xfrm>
            <a:off x="1435608" y="5184359"/>
            <a:ext cx="70919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/>
              <a:t>16,894 </a:t>
            </a:r>
            <a:r>
              <a:rPr lang="tr-TR" dirty="0"/>
              <a:t>katılımcı</a:t>
            </a:r>
            <a:r>
              <a:rPr lang="en-GB" dirty="0"/>
              <a:t>da, ~5,000 protein/bi</a:t>
            </a:r>
            <a:r>
              <a:rPr lang="tr-TR" dirty="0"/>
              <a:t>y</a:t>
            </a:r>
            <a:r>
              <a:rPr lang="en-GB" dirty="0"/>
              <a:t>o</a:t>
            </a:r>
            <a:r>
              <a:rPr lang="tr-TR" dirty="0"/>
              <a:t>-işaret</a:t>
            </a:r>
            <a:r>
              <a:rPr lang="en-GB" dirty="0"/>
              <a:t> </a:t>
            </a:r>
            <a:r>
              <a:rPr lang="en-GB" dirty="0" err="1"/>
              <a:t>de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ğ</a:t>
            </a:r>
            <a:r>
              <a:rPr lang="en-GB" dirty="0" err="1"/>
              <a:t>eri</a:t>
            </a:r>
            <a:r>
              <a:rPr lang="en-GB" dirty="0"/>
              <a:t> </a:t>
            </a:r>
            <a:r>
              <a:rPr lang="tr-TR" dirty="0"/>
              <a:t>ölçü</a:t>
            </a:r>
            <a:r>
              <a:rPr lang="en-GB" dirty="0" err="1"/>
              <a:t>lm</a:t>
            </a:r>
            <a:r>
              <a:rPr lang="tr-TR" dirty="0"/>
              <a:t>üş</a:t>
            </a:r>
            <a:endParaRPr lang="en-GB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CA82176-7AEC-488E-BDBD-A1596D3FA077}"/>
              </a:ext>
            </a:extLst>
          </p:cNvPr>
          <p:cNvSpPr/>
          <p:nvPr/>
        </p:nvSpPr>
        <p:spPr>
          <a:xfrm>
            <a:off x="3831149" y="6062982"/>
            <a:ext cx="51102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/>
              <a:t>UK Biobank: ~500</a:t>
            </a:r>
            <a:r>
              <a:rPr lang="tr-TR" dirty="0"/>
              <a:t>,000</a:t>
            </a:r>
            <a:r>
              <a:rPr lang="en-GB" dirty="0"/>
              <a:t> </a:t>
            </a:r>
            <a:r>
              <a:rPr lang="tr-TR" dirty="0"/>
              <a:t>katılımcı</a:t>
            </a:r>
            <a:r>
              <a:rPr lang="en-GB" dirty="0"/>
              <a:t>, ~40 </a:t>
            </a:r>
            <a:r>
              <a:rPr lang="tr-TR" dirty="0"/>
              <a:t>biyo-işaret (</a:t>
            </a:r>
            <a:r>
              <a:rPr lang="en-GB" dirty="0"/>
              <a:t>LDL/HDL </a:t>
            </a:r>
            <a:r>
              <a:rPr lang="tr-TR" dirty="0"/>
              <a:t>kolesterol, glikoz, hormon, protein/enzim)</a:t>
            </a:r>
            <a:endParaRPr lang="en-GB" dirty="0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3ECA3A9F-3FD8-46B8-85EF-B37EEA6793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5785030"/>
            <a:ext cx="2520280" cy="1202234"/>
          </a:xfrm>
          <a:prstGeom prst="rect">
            <a:avLst/>
          </a:prstGeom>
        </p:spPr>
      </p:pic>
      <p:pic>
        <p:nvPicPr>
          <p:cNvPr id="6" name="Picture 5" descr="Graphical user interface, text, email&#10;&#10;Description automatically generated">
            <a:extLst>
              <a:ext uri="{FF2B5EF4-FFF2-40B4-BE49-F238E27FC236}">
                <a16:creationId xmlns:a16="http://schemas.microsoft.com/office/drawing/2014/main" id="{B698DB46-9E58-419D-B6BB-2DBE6CECF3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0093" y="305672"/>
            <a:ext cx="7384420" cy="4869602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5E74A9F-BAB8-4F33-8381-31834BE78670}"/>
              </a:ext>
            </a:extLst>
          </p:cNvPr>
          <p:cNvCxnSpPr/>
          <p:nvPr/>
        </p:nvCxnSpPr>
        <p:spPr>
          <a:xfrm>
            <a:off x="2051720" y="5733256"/>
            <a:ext cx="5904656" cy="0"/>
          </a:xfrm>
          <a:prstGeom prst="line">
            <a:avLst/>
          </a:prstGeom>
          <a:ln w="19050">
            <a:solidFill>
              <a:schemeClr val="accent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83405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313CE4-408E-436E-99DE-91FD86BC7B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616" y="-243408"/>
            <a:ext cx="7498080" cy="1143000"/>
          </a:xfrm>
        </p:spPr>
        <p:txBody>
          <a:bodyPr/>
          <a:lstStyle/>
          <a:p>
            <a:r>
              <a:rPr lang="tr-TR" dirty="0"/>
              <a:t>Son t</a:t>
            </a:r>
            <a:r>
              <a:rPr lang="en-GB" dirty="0" err="1"/>
              <a:t>avsiye</a:t>
            </a:r>
            <a:r>
              <a:rPr lang="tr-TR" dirty="0"/>
              <a:t>ler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9994D-F1D3-43FB-9880-8DA239BB0D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616" y="764704"/>
            <a:ext cx="8028384" cy="6093296"/>
          </a:xfrm>
        </p:spPr>
        <p:txBody>
          <a:bodyPr>
            <a:normAutofit fontScale="70000" lnSpcReduction="20000"/>
          </a:bodyPr>
          <a:lstStyle/>
          <a:p>
            <a:r>
              <a:rPr lang="tr-TR" dirty="0"/>
              <a:t>İ</a:t>
            </a:r>
            <a:r>
              <a:rPr lang="en-GB" dirty="0" err="1"/>
              <a:t>leri</a:t>
            </a:r>
            <a:r>
              <a:rPr lang="en-GB" dirty="0"/>
              <a:t> </a:t>
            </a:r>
            <a:r>
              <a:rPr lang="en-GB" dirty="0" err="1"/>
              <a:t>seviye</a:t>
            </a:r>
            <a:r>
              <a:rPr lang="en-GB" dirty="0"/>
              <a:t> </a:t>
            </a:r>
            <a:r>
              <a:rPr lang="en-GB" dirty="0" err="1"/>
              <a:t>analiz</a:t>
            </a:r>
            <a:r>
              <a:rPr lang="en-GB" dirty="0"/>
              <a:t>: Post-GWAS analyses: </a:t>
            </a:r>
            <a:r>
              <a:rPr lang="en-GB" sz="2900" dirty="0">
                <a:hlinkClick r:id="rId2"/>
              </a:rPr>
              <a:t>https://mesuturkey.wordpress.com/2018/12/15/post-gwas-analyses/</a:t>
            </a:r>
            <a:endParaRPr lang="en-GB" sz="2900" dirty="0"/>
          </a:p>
          <a:p>
            <a:r>
              <a:rPr lang="tr-TR" dirty="0"/>
              <a:t>İ</a:t>
            </a:r>
            <a:r>
              <a:rPr lang="en-GB" dirty="0" err="1"/>
              <a:t>ngiltere’de</a:t>
            </a:r>
            <a:r>
              <a:rPr lang="en-GB" dirty="0"/>
              <a:t> </a:t>
            </a:r>
            <a:r>
              <a:rPr lang="en-GB" dirty="0" err="1"/>
              <a:t>akademik</a:t>
            </a:r>
            <a:r>
              <a:rPr lang="en-GB" dirty="0"/>
              <a:t> </a:t>
            </a:r>
            <a:r>
              <a:rPr lang="en-GB" dirty="0" err="1"/>
              <a:t>kariyer</a:t>
            </a:r>
            <a:r>
              <a:rPr lang="en-GB" dirty="0"/>
              <a:t> için </a:t>
            </a:r>
            <a:r>
              <a:rPr lang="en-GB" dirty="0" err="1"/>
              <a:t>tavsiyeler</a:t>
            </a:r>
            <a:r>
              <a:rPr lang="en-GB" dirty="0"/>
              <a:t>: </a:t>
            </a:r>
            <a:r>
              <a:rPr lang="en-GB" sz="2000" dirty="0">
                <a:hlinkClick r:id="rId3"/>
              </a:rPr>
              <a:t>https://mesuturkey.wordpress.com/2019/08/23/ingilterede-akademik-kariyer-icin-tavsiyeler/</a:t>
            </a:r>
            <a:r>
              <a:rPr lang="en-GB" sz="2000" dirty="0"/>
              <a:t> </a:t>
            </a:r>
          </a:p>
          <a:p>
            <a:r>
              <a:rPr lang="tr-TR" dirty="0"/>
              <a:t>İ</a:t>
            </a:r>
            <a:r>
              <a:rPr lang="en-GB" dirty="0" err="1"/>
              <a:t>ngilizce</a:t>
            </a:r>
            <a:endParaRPr lang="en-GB" dirty="0"/>
          </a:p>
          <a:p>
            <a:r>
              <a:rPr lang="en-GB" dirty="0" err="1"/>
              <a:t>Biyo-istatistik</a:t>
            </a:r>
            <a:endParaRPr lang="en-GB" dirty="0"/>
          </a:p>
          <a:p>
            <a:r>
              <a:rPr lang="en-GB" dirty="0" err="1"/>
              <a:t>Epidemiyoloji</a:t>
            </a:r>
            <a:endParaRPr lang="en-GB" dirty="0"/>
          </a:p>
          <a:p>
            <a:r>
              <a:rPr lang="tr-TR" dirty="0"/>
              <a:t>İ</a:t>
            </a:r>
            <a:r>
              <a:rPr lang="en-GB" dirty="0" err="1"/>
              <a:t>nsan</a:t>
            </a:r>
            <a:r>
              <a:rPr lang="en-GB" dirty="0"/>
              <a:t> </a:t>
            </a:r>
            <a:r>
              <a:rPr lang="en-GB" dirty="0" err="1"/>
              <a:t>geneti</a:t>
            </a:r>
            <a:r>
              <a:rPr lang="tr-TR" dirty="0"/>
              <a:t>ğ</a:t>
            </a:r>
            <a:r>
              <a:rPr lang="en-GB" dirty="0" err="1"/>
              <a:t>i</a:t>
            </a:r>
            <a:endParaRPr lang="en-GB" dirty="0"/>
          </a:p>
          <a:p>
            <a:r>
              <a:rPr lang="en-GB" dirty="0" err="1"/>
              <a:t>Programlama</a:t>
            </a:r>
            <a:r>
              <a:rPr lang="en-GB" dirty="0"/>
              <a:t> </a:t>
            </a:r>
            <a:r>
              <a:rPr lang="en-GB" dirty="0" err="1"/>
              <a:t>dili</a:t>
            </a:r>
            <a:r>
              <a:rPr lang="tr-TR" dirty="0"/>
              <a:t> (R, Python)</a:t>
            </a:r>
            <a:endParaRPr lang="en-GB" dirty="0"/>
          </a:p>
          <a:p>
            <a:r>
              <a:rPr lang="en-GB" dirty="0"/>
              <a:t>Veri </a:t>
            </a:r>
            <a:r>
              <a:rPr lang="en-GB" dirty="0" err="1"/>
              <a:t>bilimi</a:t>
            </a:r>
            <a:endParaRPr lang="en-GB" dirty="0"/>
          </a:p>
          <a:p>
            <a:r>
              <a:rPr lang="tr-TR" dirty="0"/>
              <a:t>Ücretsiz kurslar</a:t>
            </a:r>
          </a:p>
          <a:p>
            <a:pPr lvl="1"/>
            <a:r>
              <a:rPr lang="en-GB" dirty="0"/>
              <a:t>Coursera </a:t>
            </a:r>
            <a:r>
              <a:rPr lang="en-GB" dirty="0" err="1"/>
              <a:t>kurslar</a:t>
            </a:r>
            <a:r>
              <a:rPr lang="tr-TR" dirty="0"/>
              <a:t>ı</a:t>
            </a:r>
            <a:r>
              <a:rPr lang="en-GB" dirty="0"/>
              <a:t>: </a:t>
            </a:r>
            <a:r>
              <a:rPr lang="en-GB" dirty="0">
                <a:hlinkClick r:id="rId4"/>
              </a:rPr>
              <a:t>https://www.coursera.org/</a:t>
            </a:r>
            <a:endParaRPr lang="en-GB" dirty="0"/>
          </a:p>
          <a:p>
            <a:pPr lvl="2"/>
            <a:r>
              <a:rPr lang="en-GB" dirty="0" err="1"/>
              <a:t>Biyo-istatistik</a:t>
            </a:r>
            <a:r>
              <a:rPr lang="en-GB" dirty="0"/>
              <a:t>: </a:t>
            </a:r>
            <a:r>
              <a:rPr lang="en-GB" sz="2000" dirty="0">
                <a:solidFill>
                  <a:srgbClr val="8DC765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https://www.coursera.org/specializations/biostatistics-public-health</a:t>
            </a:r>
            <a:endParaRPr lang="en-GB" sz="2000" dirty="0"/>
          </a:p>
          <a:p>
            <a:pPr lvl="1"/>
            <a:r>
              <a:rPr lang="en-GB" dirty="0"/>
              <a:t>YouTube </a:t>
            </a:r>
            <a:r>
              <a:rPr lang="en-GB" dirty="0" err="1"/>
              <a:t>kanallar</a:t>
            </a:r>
            <a:r>
              <a:rPr lang="tr-TR" dirty="0"/>
              <a:t>ı</a:t>
            </a:r>
            <a:endParaRPr lang="en-GB" dirty="0"/>
          </a:p>
          <a:p>
            <a:pPr lvl="2"/>
            <a:r>
              <a:rPr lang="tr-TR" dirty="0"/>
              <a:t>KhanAcademyTürkçe</a:t>
            </a:r>
            <a:endParaRPr lang="en-GB" dirty="0"/>
          </a:p>
          <a:p>
            <a:r>
              <a:rPr lang="en-GB" dirty="0" err="1"/>
              <a:t>Bloglar</a:t>
            </a:r>
            <a:r>
              <a:rPr lang="en-GB" dirty="0"/>
              <a:t> ve Twitter:</a:t>
            </a:r>
          </a:p>
          <a:p>
            <a:pPr lvl="1"/>
            <a:r>
              <a:rPr lang="en-GB" dirty="0"/>
              <a:t>P-</a:t>
            </a:r>
            <a:r>
              <a:rPr lang="en-GB" dirty="0" err="1"/>
              <a:t>de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ğ</a:t>
            </a:r>
            <a:r>
              <a:rPr lang="en-GB" dirty="0" err="1"/>
              <a:t>erini</a:t>
            </a:r>
            <a:r>
              <a:rPr lang="en-GB" dirty="0"/>
              <a:t> </a:t>
            </a:r>
            <a:r>
              <a:rPr lang="en-GB" dirty="0" err="1"/>
              <a:t>anlamak</a:t>
            </a:r>
            <a:r>
              <a:rPr lang="en-GB" dirty="0"/>
              <a:t>: </a:t>
            </a:r>
            <a:r>
              <a:rPr lang="en-GB" dirty="0">
                <a:hlinkClick r:id="rId6"/>
              </a:rPr>
              <a:t>https://rpsychologist.com/pvalue/</a:t>
            </a:r>
            <a:endParaRPr lang="en-GB" dirty="0"/>
          </a:p>
          <a:p>
            <a:pPr lvl="1"/>
            <a:r>
              <a:rPr lang="en-GB" dirty="0"/>
              <a:t>Systematic measurement errors or Chance: </a:t>
            </a:r>
            <a:r>
              <a:rPr lang="en-GB" dirty="0">
                <a:hlinkClick r:id="rId7"/>
              </a:rPr>
              <a:t>https://www.tylervigen.com/spurious-correlations</a:t>
            </a:r>
            <a:r>
              <a:rPr lang="en-GB" dirty="0"/>
              <a:t> </a:t>
            </a:r>
          </a:p>
          <a:p>
            <a:pPr lvl="2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2342822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58F4CD-1CAF-4A4D-B024-0533A5EE82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616" y="116632"/>
            <a:ext cx="7968543" cy="6741368"/>
          </a:xfrm>
        </p:spPr>
        <p:txBody>
          <a:bodyPr>
            <a:normAutofit/>
          </a:bodyPr>
          <a:lstStyle/>
          <a:p>
            <a:r>
              <a:rPr lang="en-GB" dirty="0" err="1"/>
              <a:t>Ders</a:t>
            </a:r>
            <a:r>
              <a:rPr lang="en-GB" dirty="0"/>
              <a:t> 1 - </a:t>
            </a:r>
            <a:r>
              <a:rPr lang="en-GB" dirty="0" err="1"/>
              <a:t>Giriş</a:t>
            </a:r>
            <a:endParaRPr lang="en-GB" dirty="0"/>
          </a:p>
          <a:p>
            <a:pPr lvl="1"/>
            <a:r>
              <a:rPr lang="en-GB" dirty="0"/>
              <a:t>‘B</a:t>
            </a:r>
            <a:r>
              <a:rPr lang="tr-TR" dirty="0"/>
              <a:t>ü</a:t>
            </a:r>
            <a:r>
              <a:rPr lang="en-GB" dirty="0"/>
              <a:t>y</a:t>
            </a:r>
            <a:r>
              <a:rPr lang="tr-TR" dirty="0"/>
              <a:t>ü</a:t>
            </a:r>
            <a:r>
              <a:rPr lang="en-GB" dirty="0"/>
              <a:t>k </a:t>
            </a:r>
            <a:r>
              <a:rPr lang="en-GB" dirty="0" err="1"/>
              <a:t>resim’de</a:t>
            </a:r>
            <a:r>
              <a:rPr lang="en-GB" dirty="0"/>
              <a:t> Genetik </a:t>
            </a:r>
            <a:r>
              <a:rPr lang="en-GB" dirty="0" err="1"/>
              <a:t>Epidemiyolojinin</a:t>
            </a:r>
            <a:r>
              <a:rPr lang="en-GB" dirty="0"/>
              <a:t> </a:t>
            </a:r>
            <a:r>
              <a:rPr lang="en-GB" dirty="0" err="1"/>
              <a:t>yeri</a:t>
            </a:r>
            <a:endParaRPr lang="en-GB" dirty="0"/>
          </a:p>
          <a:p>
            <a:pPr lvl="1"/>
            <a:r>
              <a:rPr lang="en-GB" dirty="0" err="1"/>
              <a:t>Temel</a:t>
            </a:r>
            <a:r>
              <a:rPr lang="en-GB" dirty="0"/>
              <a:t> </a:t>
            </a:r>
            <a:r>
              <a:rPr lang="en-GB" dirty="0" err="1"/>
              <a:t>kavramlar</a:t>
            </a:r>
            <a:r>
              <a:rPr lang="en-GB" dirty="0"/>
              <a:t>: </a:t>
            </a:r>
            <a:r>
              <a:rPr lang="en-GB" dirty="0" err="1"/>
              <a:t>Epidemiyoloji</a:t>
            </a:r>
            <a:r>
              <a:rPr lang="en-GB" dirty="0"/>
              <a:t> + </a:t>
            </a:r>
            <a:r>
              <a:rPr lang="en-GB" dirty="0" err="1"/>
              <a:t>Genetik</a:t>
            </a:r>
            <a:endParaRPr lang="en-GB" dirty="0"/>
          </a:p>
          <a:p>
            <a:pPr lvl="1"/>
            <a:r>
              <a:rPr lang="en-GB" dirty="0"/>
              <a:t>“</a:t>
            </a:r>
            <a:r>
              <a:rPr lang="en-GB" dirty="0" err="1"/>
              <a:t>Epidemiyolog</a:t>
            </a:r>
            <a:r>
              <a:rPr lang="en-GB" dirty="0"/>
              <a:t> </a:t>
            </a:r>
            <a:r>
              <a:rPr lang="en-GB" dirty="0" err="1"/>
              <a:t>gibi</a:t>
            </a:r>
            <a:r>
              <a:rPr lang="en-GB" dirty="0"/>
              <a:t>” </a:t>
            </a:r>
            <a:r>
              <a:rPr lang="en-GB" dirty="0" err="1"/>
              <a:t>düşünme</a:t>
            </a:r>
            <a:endParaRPr lang="en-GB" dirty="0"/>
          </a:p>
          <a:p>
            <a:pPr lvl="1"/>
            <a:r>
              <a:rPr lang="en-GB" dirty="0" err="1"/>
              <a:t>Mendeliyen</a:t>
            </a:r>
            <a:r>
              <a:rPr lang="en-GB" dirty="0"/>
              <a:t> (Mendelian) </a:t>
            </a:r>
            <a:r>
              <a:rPr lang="en-GB" dirty="0" err="1"/>
              <a:t>Hastalıklar</a:t>
            </a:r>
            <a:endParaRPr lang="en-GB" dirty="0"/>
          </a:p>
          <a:p>
            <a:pPr lvl="1"/>
            <a:r>
              <a:rPr lang="en-GB" dirty="0" err="1"/>
              <a:t>Multifaktöriyel</a:t>
            </a:r>
            <a:r>
              <a:rPr lang="en-GB" dirty="0"/>
              <a:t> </a:t>
            </a:r>
            <a:r>
              <a:rPr lang="en-GB" dirty="0" err="1"/>
              <a:t>Kalıtımlı</a:t>
            </a:r>
            <a:r>
              <a:rPr lang="en-GB" dirty="0"/>
              <a:t> </a:t>
            </a:r>
            <a:r>
              <a:rPr lang="en-GB" dirty="0" err="1"/>
              <a:t>Hastalıklar</a:t>
            </a:r>
            <a:endParaRPr lang="en-GB" dirty="0"/>
          </a:p>
          <a:p>
            <a:r>
              <a:rPr lang="en-GB" dirty="0"/>
              <a:t>Ders 2 - </a:t>
            </a:r>
            <a:r>
              <a:rPr lang="en-GB" dirty="0" err="1"/>
              <a:t>Analiz</a:t>
            </a:r>
            <a:endParaRPr lang="en-GB" dirty="0"/>
          </a:p>
          <a:p>
            <a:pPr lvl="1"/>
            <a:r>
              <a:rPr lang="en-GB" dirty="0" err="1"/>
              <a:t>Mendeliyen</a:t>
            </a:r>
            <a:r>
              <a:rPr lang="en-GB" dirty="0"/>
              <a:t> </a:t>
            </a:r>
            <a:r>
              <a:rPr lang="en-GB" dirty="0" err="1"/>
              <a:t>Hastalıkların</a:t>
            </a:r>
            <a:r>
              <a:rPr lang="en-GB" dirty="0"/>
              <a:t> </a:t>
            </a:r>
            <a:r>
              <a:rPr lang="en-GB" dirty="0" err="1"/>
              <a:t>analizi</a:t>
            </a:r>
            <a:endParaRPr lang="en-GB" dirty="0"/>
          </a:p>
          <a:p>
            <a:pPr lvl="1"/>
            <a:r>
              <a:rPr lang="en-GB" dirty="0" err="1"/>
              <a:t>Multifaktöriyel</a:t>
            </a:r>
            <a:r>
              <a:rPr lang="en-GB" dirty="0"/>
              <a:t> </a:t>
            </a:r>
            <a:r>
              <a:rPr lang="en-GB" dirty="0" err="1"/>
              <a:t>Kalıtımlı</a:t>
            </a:r>
            <a:r>
              <a:rPr lang="en-GB" dirty="0"/>
              <a:t> </a:t>
            </a:r>
            <a:r>
              <a:rPr lang="en-GB" dirty="0" err="1"/>
              <a:t>Hastalıkların</a:t>
            </a:r>
            <a:r>
              <a:rPr lang="en-GB" dirty="0"/>
              <a:t> </a:t>
            </a:r>
            <a:r>
              <a:rPr lang="en-GB" dirty="0" err="1"/>
              <a:t>analizi</a:t>
            </a:r>
            <a:endParaRPr lang="en-GB" dirty="0"/>
          </a:p>
          <a:p>
            <a:pPr lvl="2"/>
            <a:r>
              <a:rPr lang="en-GB" dirty="0" err="1"/>
              <a:t>Korelasyon</a:t>
            </a:r>
            <a:r>
              <a:rPr lang="en-GB" dirty="0"/>
              <a:t>, </a:t>
            </a:r>
            <a:r>
              <a:rPr lang="en-GB" dirty="0" err="1"/>
              <a:t>mekanizma</a:t>
            </a:r>
            <a:r>
              <a:rPr lang="en-GB" dirty="0"/>
              <a:t> ve </a:t>
            </a:r>
            <a:r>
              <a:rPr lang="en-GB" dirty="0" err="1"/>
              <a:t>kozalite</a:t>
            </a:r>
            <a:r>
              <a:rPr lang="en-GB" dirty="0"/>
              <a:t> (</a:t>
            </a:r>
            <a:r>
              <a:rPr lang="en-GB" dirty="0" err="1"/>
              <a:t>sebep-sonuç</a:t>
            </a:r>
            <a:r>
              <a:rPr lang="en-GB" dirty="0"/>
              <a:t> </a:t>
            </a:r>
            <a:r>
              <a:rPr lang="en-GB" dirty="0" err="1"/>
              <a:t>ilişkisi</a:t>
            </a:r>
            <a:r>
              <a:rPr lang="en-GB" dirty="0"/>
              <a:t>)</a:t>
            </a:r>
          </a:p>
          <a:p>
            <a:pPr lvl="3"/>
            <a:r>
              <a:rPr lang="en-GB" dirty="0" err="1"/>
              <a:t>Mendeliyen</a:t>
            </a:r>
            <a:r>
              <a:rPr lang="en-GB" dirty="0"/>
              <a:t> </a:t>
            </a:r>
            <a:r>
              <a:rPr lang="en-GB" dirty="0" err="1"/>
              <a:t>Randomizasyon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2006324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2_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4570</TotalTime>
  <Words>2817</Words>
  <Application>Microsoft Office PowerPoint</Application>
  <PresentationFormat>On-screen Show (4:3)</PresentationFormat>
  <Paragraphs>583</Paragraphs>
  <Slides>55</Slides>
  <Notes>52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55</vt:i4>
      </vt:variant>
    </vt:vector>
  </HeadingPairs>
  <TitlesOfParts>
    <vt:vector size="67" baseType="lpstr">
      <vt:lpstr>Arial</vt:lpstr>
      <vt:lpstr>Arial</vt:lpstr>
      <vt:lpstr>Calibri</vt:lpstr>
      <vt:lpstr>Calibri Light</vt:lpstr>
      <vt:lpstr>Gill Sans MT</vt:lpstr>
      <vt:lpstr>Verdana</vt:lpstr>
      <vt:lpstr>Wingdings 2</vt:lpstr>
      <vt:lpstr>Solstice</vt:lpstr>
      <vt:lpstr>Office Theme</vt:lpstr>
      <vt:lpstr>1_Solstice</vt:lpstr>
      <vt:lpstr>2_Office Theme</vt:lpstr>
      <vt:lpstr>2_Solstice</vt:lpstr>
      <vt:lpstr>Genetik Epidemiyolojiye Giriş</vt:lpstr>
      <vt:lpstr>Ön sorular</vt:lpstr>
      <vt:lpstr>Içerik</vt:lpstr>
      <vt:lpstr>Mesut Erzurumluoğlu</vt:lpstr>
      <vt:lpstr>Mine Köprülü</vt:lpstr>
      <vt:lpstr>PowerPoint Presentation</vt:lpstr>
      <vt:lpstr>Genetik Epidemiyoloji Ders 1 Giriş</vt:lpstr>
      <vt:lpstr>PowerPoint Presentation</vt:lpstr>
      <vt:lpstr>Genetik Epidemiyoloji: Insan Genetiği + Epidemiyoloji</vt:lpstr>
      <vt:lpstr>Epidemiyoloji</vt:lpstr>
      <vt:lpstr>Nedensel çıkarım (causal inference)</vt:lpstr>
      <vt:lpstr>PowerPoint Presentation</vt:lpstr>
      <vt:lpstr>Epidemiyolog gibi düşünelim (2)</vt:lpstr>
      <vt:lpstr>Genomumuz</vt:lpstr>
      <vt:lpstr>Gen. Epi. terminolojisi – varyant/SNP</vt:lpstr>
      <vt:lpstr>Diğer genetik varyasyonlar</vt:lpstr>
      <vt:lpstr>Gen ve Ekzom</vt:lpstr>
      <vt:lpstr>Genotyping v whole genome/exome sequencing </vt:lpstr>
      <vt:lpstr>Genotyping v sequencing </vt:lpstr>
      <vt:lpstr>Mendeliyen Hastalıklar</vt:lpstr>
      <vt:lpstr>Otozomal Baskın</vt:lpstr>
      <vt:lpstr>PowerPoint Presentation</vt:lpstr>
      <vt:lpstr>X-bağlantılı</vt:lpstr>
      <vt:lpstr>Mitokondriyal</vt:lpstr>
      <vt:lpstr>PowerPoint Presentation</vt:lpstr>
      <vt:lpstr>Multifaktöriyel kalıtımlı hastalıklar (Complex diseases)</vt:lpstr>
      <vt:lpstr>Genetik Epidemiyoloji Ders 2 Analiz</vt:lpstr>
      <vt:lpstr>PowerPoint Presentation</vt:lpstr>
      <vt:lpstr>Mendeliyan Hastalıklar </vt:lpstr>
      <vt:lpstr>Mendeliyan Hastalıklar </vt:lpstr>
      <vt:lpstr>Mendeliyan Hastalıklar </vt:lpstr>
      <vt:lpstr>Mendeliyan Hastalıklar </vt:lpstr>
      <vt:lpstr>Mendeliyan Hastalıklar </vt:lpstr>
      <vt:lpstr>Mendeliyan Hastalıklar </vt:lpstr>
      <vt:lpstr>Mendeliyan Hastalıklar </vt:lpstr>
      <vt:lpstr>Mendeliyan Hastalıklar </vt:lpstr>
      <vt:lpstr>Mendeliyan Hastalıklar </vt:lpstr>
      <vt:lpstr>PowerPoint Presentation</vt:lpstr>
      <vt:lpstr>PowerPoint Presentation</vt:lpstr>
      <vt:lpstr>Multifaktöriyel kalıtımlı hastalıklar (Complex diseases)</vt:lpstr>
      <vt:lpstr>PowerPoint Presentation</vt:lpstr>
      <vt:lpstr>PowerPoint Presentation</vt:lpstr>
      <vt:lpstr>PowerPoint Presentation</vt:lpstr>
      <vt:lpstr>PowerPoint Presentation</vt:lpstr>
      <vt:lpstr>Kozalite ve mekanizma</vt:lpstr>
      <vt:lpstr>PowerPoint Presentation</vt:lpstr>
      <vt:lpstr>Mendeliyen randomizasyon v RCT</vt:lpstr>
      <vt:lpstr>PowerPoint Presentation</vt:lpstr>
      <vt:lpstr>Glikoz ve Tip-2 diyabet MR</vt:lpstr>
      <vt:lpstr>İyi bir MR çalışması kolay değil!</vt:lpstr>
      <vt:lpstr>Laboratuvardan tedaviye  (Bench to bedside) </vt:lpstr>
      <vt:lpstr>Yakın gelecek</vt:lpstr>
      <vt:lpstr>PowerPoint Presentation</vt:lpstr>
      <vt:lpstr>Son tavsiyeler</vt:lpstr>
      <vt:lpstr>PowerPoint Presentation</vt:lpstr>
    </vt:vector>
  </TitlesOfParts>
  <Company>University of Leicester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Postdoctoral Research Associate</dc:title>
  <dc:creator>ame26</dc:creator>
  <cp:lastModifiedBy>Mesut Erzurumluoglu</cp:lastModifiedBy>
  <cp:revision>446</cp:revision>
  <cp:lastPrinted>2016-03-04T16:48:11Z</cp:lastPrinted>
  <dcterms:created xsi:type="dcterms:W3CDTF">2015-11-20T16:12:40Z</dcterms:created>
  <dcterms:modified xsi:type="dcterms:W3CDTF">2021-03-08T21:10:25Z</dcterms:modified>
</cp:coreProperties>
</file>