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5" r:id="rId9"/>
    <p:sldId id="267" r:id="rId10"/>
    <p:sldId id="262" r:id="rId11"/>
    <p:sldId id="264" r:id="rId12"/>
    <p:sldId id="263" r:id="rId13"/>
  </p:sldIdLst>
  <p:sldSz cx="9144000" cy="5143500" type="screen16x9"/>
  <p:notesSz cx="6858000" cy="216217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2663" autoAdjust="0"/>
  </p:normalViewPr>
  <p:slideViewPr>
    <p:cSldViewPr snapToGrid="0">
      <p:cViewPr varScale="1">
        <p:scale>
          <a:sx n="92" d="100"/>
          <a:sy n="92" d="100"/>
        </p:scale>
        <p:origin x="98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>
        <a:latin typeface="+mn-lt"/>
        <a:ea typeface="+mn-ea"/>
        <a:cs typeface="+mn-cs"/>
        <a:sym typeface="Helvetica Neue"/>
      </a:defRPr>
    </a:lvl1pPr>
    <a:lvl2pPr indent="228600" latinLnBrk="0">
      <a:defRPr>
        <a:latin typeface="+mn-lt"/>
        <a:ea typeface="+mn-ea"/>
        <a:cs typeface="+mn-cs"/>
        <a:sym typeface="Helvetica Neue"/>
      </a:defRPr>
    </a:lvl2pPr>
    <a:lvl3pPr indent="457200" latinLnBrk="0">
      <a:defRPr>
        <a:latin typeface="+mn-lt"/>
        <a:ea typeface="+mn-ea"/>
        <a:cs typeface="+mn-cs"/>
        <a:sym typeface="Helvetica Neue"/>
      </a:defRPr>
    </a:lvl3pPr>
    <a:lvl4pPr indent="685800" latinLnBrk="0">
      <a:defRPr>
        <a:latin typeface="+mn-lt"/>
        <a:ea typeface="+mn-ea"/>
        <a:cs typeface="+mn-cs"/>
        <a:sym typeface="Helvetica Neue"/>
      </a:defRPr>
    </a:lvl4pPr>
    <a:lvl5pPr indent="914400" latinLnBrk="0">
      <a:defRPr>
        <a:latin typeface="+mn-lt"/>
        <a:ea typeface="+mn-ea"/>
        <a:cs typeface="+mn-cs"/>
        <a:sym typeface="Helvetica Neue"/>
      </a:defRPr>
    </a:lvl5pPr>
    <a:lvl6pPr indent="1143000" latinLnBrk="0">
      <a:defRPr>
        <a:latin typeface="+mn-lt"/>
        <a:ea typeface="+mn-ea"/>
        <a:cs typeface="+mn-cs"/>
        <a:sym typeface="Helvetica Neue"/>
      </a:defRPr>
    </a:lvl6pPr>
    <a:lvl7pPr indent="1371600" latinLnBrk="0">
      <a:defRPr>
        <a:latin typeface="+mn-lt"/>
        <a:ea typeface="+mn-ea"/>
        <a:cs typeface="+mn-cs"/>
        <a:sym typeface="Helvetica Neue"/>
      </a:defRPr>
    </a:lvl7pPr>
    <a:lvl8pPr indent="1600200" latinLnBrk="0">
      <a:defRPr>
        <a:latin typeface="+mn-lt"/>
        <a:ea typeface="+mn-ea"/>
        <a:cs typeface="+mn-cs"/>
        <a:sym typeface="Helvetica Neue"/>
      </a:defRPr>
    </a:lvl8pPr>
    <a:lvl9pPr indent="1828800" latinLnBrk="0">
      <a:defRPr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solidFill>
                <a:srgbClr val="201F1E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939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50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549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endParaRPr lang="en-GB" sz="1800" u="none" kern="1200" dirty="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040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8712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9226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solidFill>
                <a:srgbClr val="222222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378129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806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930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0839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2451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1348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86BAC1-B658-6144-B34E-74F07F28A5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" y="4922520"/>
            <a:ext cx="9142730" cy="2193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DA038F-6D33-D344-B82E-157DCD73FA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" y="0"/>
            <a:ext cx="9142730" cy="8763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1pPr>
      <a:lvl2pPr marL="342900" marR="0" indent="-3810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2pPr>
      <a:lvl3pPr marL="342900" marR="0" indent="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3pPr>
      <a:lvl4pPr marL="342900" marR="0" indent="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4pPr>
      <a:lvl5pPr marL="342900" marR="0" indent="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5pPr>
      <a:lvl6pPr marL="342900" marR="0" indent="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6pPr>
      <a:lvl7pPr marL="342900" marR="0" indent="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7pPr>
      <a:lvl8pPr marL="342900" marR="0" indent="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8pPr>
      <a:lvl9pPr marL="342900" marR="0" indent="0" algn="ctr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878787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suturkey.wordpress.com/2018/12/15/post-gwas-analyse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esuturkey.wordpress.com/2018/12/15/post-gwas-analyse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picture containing large, snow, pole, sign&#10;&#10;Description automatically generated">
            <a:extLst>
              <a:ext uri="{FF2B5EF4-FFF2-40B4-BE49-F238E27FC236}">
                <a16:creationId xmlns:a16="http://schemas.microsoft.com/office/drawing/2014/main" id="{C3685056-56B9-4762-9008-4BEF87328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764" y="1647100"/>
            <a:ext cx="3195547" cy="3195547"/>
          </a:xfrm>
          <a:prstGeom prst="rect">
            <a:avLst/>
          </a:prstGeom>
        </p:spPr>
      </p:pic>
      <p:sp>
        <p:nvSpPr>
          <p:cNvPr id="23" name="TITLE &amp; AUTHORS"/>
          <p:cNvSpPr txBox="1"/>
          <p:nvPr/>
        </p:nvSpPr>
        <p:spPr>
          <a:xfrm>
            <a:off x="193199" y="985445"/>
            <a:ext cx="8811651" cy="3231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 algn="ctr" defTabSz="457200">
              <a:defRPr sz="5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lang="en-GB" sz="3500" dirty="0"/>
              <a:t>Genome-wide association studies of smoking behaviour and COPD</a:t>
            </a:r>
          </a:p>
          <a:p>
            <a:endParaRPr lang="en-US" sz="2500" dirty="0"/>
          </a:p>
          <a:p>
            <a:pPr algn="l"/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A. Mesut </a:t>
            </a:r>
            <a:r>
              <a:rPr lang="en-US" sz="3400" dirty="0" err="1">
                <a:latin typeface="Arial" panose="020B0604020202020204" pitchFamily="34" charset="0"/>
                <a:cs typeface="Arial" panose="020B0604020202020204" pitchFamily="34" charset="0"/>
              </a:rPr>
              <a:t>Erzurumluoğlu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500" dirty="0"/>
              <a:t>Boehringer Ingelheim Pharma</a:t>
            </a:r>
          </a:p>
          <a:p>
            <a:pPr algn="l"/>
            <a:r>
              <a:rPr lang="en-US" sz="2500" dirty="0"/>
              <a:t>Human Genetics team</a:t>
            </a:r>
          </a:p>
          <a:p>
            <a:pPr algn="l"/>
            <a:r>
              <a:rPr lang="en-US" sz="2500" dirty="0"/>
              <a:t>(</a:t>
            </a:r>
            <a:r>
              <a:rPr lang="en-US" sz="2500" dirty="0" err="1"/>
              <a:t>Biberach</a:t>
            </a:r>
            <a:r>
              <a:rPr lang="en-US" sz="2500" dirty="0"/>
              <a:t> an der </a:t>
            </a:r>
            <a:r>
              <a:rPr lang="en-US" sz="2500" dirty="0" err="1"/>
              <a:t>Riß</a:t>
            </a:r>
            <a:r>
              <a:rPr lang="en-US" sz="2500" dirty="0"/>
              <a:t>, Germany)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1EDBEE-4A98-FB4D-8CA9-63C33BA964C9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7383DE-8C20-4156-8ADC-9A10197897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340" y="4614686"/>
            <a:ext cx="318953" cy="20997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FF6453-4AEA-43C0-9ECC-E4E146A5E6D3}"/>
              </a:ext>
            </a:extLst>
          </p:cNvPr>
          <p:cNvSpPr/>
          <p:nvPr/>
        </p:nvSpPr>
        <p:spPr>
          <a:xfrm>
            <a:off x="2092476" y="4573837"/>
            <a:ext cx="37799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@</a:t>
            </a:r>
            <a:r>
              <a:rPr lang="en-GB" dirty="0" err="1"/>
              <a:t>mesuturkiye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B1E7C4-F205-4546-B75C-2BC86A9B46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5" y="4555850"/>
            <a:ext cx="292389" cy="2923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D8686D-8A49-4FAD-8C01-4D12FCCEB0E8}"/>
              </a:ext>
            </a:extLst>
          </p:cNvPr>
          <p:cNvSpPr/>
          <p:nvPr/>
        </p:nvSpPr>
        <p:spPr>
          <a:xfrm>
            <a:off x="422702" y="4576405"/>
            <a:ext cx="37799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bit.ly/</a:t>
            </a:r>
            <a:r>
              <a:rPr lang="en-GB" dirty="0" err="1"/>
              <a:t>mesutblog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43647F-1E1F-4D7A-9DC2-5E37BA8BD248}"/>
              </a:ext>
            </a:extLst>
          </p:cNvPr>
          <p:cNvSpPr txBox="1"/>
          <p:nvPr/>
        </p:nvSpPr>
        <p:spPr>
          <a:xfrm>
            <a:off x="5141082" y="4685514"/>
            <a:ext cx="456859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Erzurumluoglu, Liu and Jackson </a:t>
            </a:r>
            <a:r>
              <a:rPr lang="en-GB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2020. Mol </a:t>
            </a:r>
            <a:r>
              <a:rPr lang="en-GB" sz="120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Psy</a:t>
            </a:r>
            <a:endParaRPr lang="en-GB" sz="12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2…"/>
          <p:cNvSpPr txBox="1"/>
          <p:nvPr/>
        </p:nvSpPr>
        <p:spPr>
          <a:xfrm>
            <a:off x="446049" y="1195169"/>
            <a:ext cx="777716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 algn="ctr" defTabSz="457200">
              <a:defRPr sz="5400" b="1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/>
              <a:t>DISCLOSURES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6CCA9EA-89ED-4DB5-A498-662B355E4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447593"/>
              </p:ext>
            </p:extLst>
          </p:nvPr>
        </p:nvGraphicFramePr>
        <p:xfrm>
          <a:off x="787160" y="1854679"/>
          <a:ext cx="7541313" cy="88900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522054">
                  <a:extLst>
                    <a:ext uri="{9D8B030D-6E8A-4147-A177-3AD203B41FA5}">
                      <a16:colId xmlns:a16="http://schemas.microsoft.com/office/drawing/2014/main" val="338393163"/>
                    </a:ext>
                  </a:extLst>
                </a:gridCol>
                <a:gridCol w="5019259">
                  <a:extLst>
                    <a:ext uri="{9D8B030D-6E8A-4147-A177-3AD203B41FA5}">
                      <a16:colId xmlns:a16="http://schemas.microsoft.com/office/drawing/2014/main" val="2668642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Commercial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Relationship(s)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46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Boehringer Ingelheim Pharma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Working for Boehringer Ingelheim as </a:t>
                      </a:r>
                      <a:r>
                        <a:rPr lang="en-US" sz="1400" b="1" dirty="0"/>
                        <a:t>Senior Scientist </a:t>
                      </a:r>
                      <a:r>
                        <a:rPr lang="en-US" sz="1400" dirty="0"/>
                        <a:t>in the Human Genetics team (located in </a:t>
                      </a:r>
                      <a:r>
                        <a:rPr lang="en-US" sz="1400" dirty="0" err="1"/>
                        <a:t>Biberach</a:t>
                      </a:r>
                      <a:r>
                        <a:rPr lang="en-US" sz="1400" dirty="0"/>
                        <a:t>, Germany)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77347"/>
                  </a:ext>
                </a:extLst>
              </a:tr>
            </a:tbl>
          </a:graphicData>
        </a:graphic>
      </p:graphicFrame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6DA17A85-8432-49A6-8F3B-95139E0AB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674" y="2941528"/>
            <a:ext cx="3279913" cy="1012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1EF95B-EEF3-4416-B1E8-413C758B5097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D31BFD-299A-4E21-BF99-3E2E6298B2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79" y="4614686"/>
            <a:ext cx="318953" cy="2099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70CA9D-D031-4FDD-8D1B-4B51D2989327}"/>
              </a:ext>
            </a:extLst>
          </p:cNvPr>
          <p:cNvSpPr/>
          <p:nvPr/>
        </p:nvSpPr>
        <p:spPr>
          <a:xfrm>
            <a:off x="2102415" y="4573837"/>
            <a:ext cx="37799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@</a:t>
            </a:r>
            <a:r>
              <a:rPr lang="en-GB" dirty="0" err="1"/>
              <a:t>mesuturkiye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473762-DA33-456E-B871-538E866E30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44" y="4555850"/>
            <a:ext cx="292389" cy="29238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3E564B7-1451-4B8F-A4FD-5FD344BC1FB6}"/>
              </a:ext>
            </a:extLst>
          </p:cNvPr>
          <p:cNvSpPr/>
          <p:nvPr/>
        </p:nvSpPr>
        <p:spPr>
          <a:xfrm>
            <a:off x="432641" y="4576405"/>
            <a:ext cx="37799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bit.ly/</a:t>
            </a:r>
            <a:r>
              <a:rPr lang="en-GB" dirty="0" err="1"/>
              <a:t>mesutblog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74CCC1-00DA-4269-B3BC-85E4546D5FCD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D993E2-9B8D-4B9D-82EC-7CA317B1B552}"/>
              </a:ext>
            </a:extLst>
          </p:cNvPr>
          <p:cNvSpPr txBox="1">
            <a:spLocks/>
          </p:cNvSpPr>
          <p:nvPr/>
        </p:nvSpPr>
        <p:spPr>
          <a:xfrm>
            <a:off x="83063" y="654012"/>
            <a:ext cx="3026695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Our genome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A3A3D49-C30B-4314-A05E-BDE385F25AB4}"/>
              </a:ext>
            </a:extLst>
          </p:cNvPr>
          <p:cNvSpPr txBox="1">
            <a:spLocks/>
          </p:cNvSpPr>
          <p:nvPr/>
        </p:nvSpPr>
        <p:spPr>
          <a:xfrm>
            <a:off x="83063" y="1744587"/>
            <a:ext cx="6446946" cy="314908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</a:rPr>
              <a:t>3 billion base-pairs long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</a:rPr>
              <a:t>Made up of Adenine (A), Guanine (G), Cytosine (C) &amp; Thymine (T)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</a:rPr>
              <a:t>Inherit a copy each from our parents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</a:rPr>
              <a:t>&gt;99.5% similar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</a:rPr>
              <a:t>Some variants are widespread in the population</a:t>
            </a:r>
          </a:p>
          <a:p>
            <a:pPr lvl="1" indent="-283464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  <a:defRPr/>
            </a:pPr>
            <a:r>
              <a:rPr lang="en-GB" sz="2100" dirty="0">
                <a:solidFill>
                  <a:sysClr val="windowText" lastClr="000000"/>
                </a:solidFill>
                <a:latin typeface="Gill Sans MT"/>
              </a:rPr>
              <a:t>Single nucleotide changes (incl. SNPs) represent the largest group of variants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72F337D-F151-4F0E-A40E-F73926D309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5" r="45032"/>
          <a:stretch/>
        </p:blipFill>
        <p:spPr>
          <a:xfrm>
            <a:off x="6772735" y="934277"/>
            <a:ext cx="1665587" cy="28227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F6747F-3311-4F34-9F74-06F541743D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7" t="27484" r="6871" b="40451"/>
          <a:stretch/>
        </p:blipFill>
        <p:spPr>
          <a:xfrm>
            <a:off x="7016426" y="3890443"/>
            <a:ext cx="1211327" cy="10175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81EB69-038F-4659-A679-86FDC6BED788}"/>
              </a:ext>
            </a:extLst>
          </p:cNvPr>
          <p:cNvSpPr txBox="1"/>
          <p:nvPr/>
        </p:nvSpPr>
        <p:spPr>
          <a:xfrm>
            <a:off x="8227753" y="2618961"/>
            <a:ext cx="683568" cy="400110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Sugar backbone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F24CC4-D0B0-4629-B86A-CCAC0F7DDE69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DAE0242-BF85-4C8C-8DCA-F7053DF76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3576" y="1418118"/>
            <a:ext cx="693754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4">
            <a:extLst>
              <a:ext uri="{FF2B5EF4-FFF2-40B4-BE49-F238E27FC236}">
                <a16:creationId xmlns:a16="http://schemas.microsoft.com/office/drawing/2014/main" id="{A6BCCBDB-7BD8-4643-97E7-A6EBD62361A4}"/>
              </a:ext>
            </a:extLst>
          </p:cNvPr>
          <p:cNvSpPr txBox="1"/>
          <p:nvPr/>
        </p:nvSpPr>
        <p:spPr>
          <a:xfrm>
            <a:off x="1809680" y="3353623"/>
            <a:ext cx="578176" cy="369887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AA</a:t>
            </a:r>
          </a:p>
        </p:txBody>
      </p:sp>
      <p:sp>
        <p:nvSpPr>
          <p:cNvPr id="6" name="TextBox 35">
            <a:extLst>
              <a:ext uri="{FF2B5EF4-FFF2-40B4-BE49-F238E27FC236}">
                <a16:creationId xmlns:a16="http://schemas.microsoft.com/office/drawing/2014/main" id="{ADCC9C21-BEF6-431F-AE5B-37303D6C6EA2}"/>
              </a:ext>
            </a:extLst>
          </p:cNvPr>
          <p:cNvSpPr txBox="1"/>
          <p:nvPr/>
        </p:nvSpPr>
        <p:spPr>
          <a:xfrm>
            <a:off x="3969920" y="3353623"/>
            <a:ext cx="571500" cy="369887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7" name="TextBox 36">
            <a:extLst>
              <a:ext uri="{FF2B5EF4-FFF2-40B4-BE49-F238E27FC236}">
                <a16:creationId xmlns:a16="http://schemas.microsoft.com/office/drawing/2014/main" id="{6063B839-A706-439F-B7B2-3F8664E8C738}"/>
              </a:ext>
            </a:extLst>
          </p:cNvPr>
          <p:cNvSpPr txBox="1"/>
          <p:nvPr/>
        </p:nvSpPr>
        <p:spPr>
          <a:xfrm>
            <a:off x="6255951" y="3353623"/>
            <a:ext cx="532518" cy="369332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 GG</a:t>
            </a:r>
          </a:p>
        </p:txBody>
      </p:sp>
      <p:sp>
        <p:nvSpPr>
          <p:cNvPr id="8" name="TextBox 41">
            <a:extLst>
              <a:ext uri="{FF2B5EF4-FFF2-40B4-BE49-F238E27FC236}">
                <a16:creationId xmlns:a16="http://schemas.microsoft.com/office/drawing/2014/main" id="{2D716623-B2F6-4F01-919A-E7D44F971FAD}"/>
              </a:ext>
            </a:extLst>
          </p:cNvPr>
          <p:cNvSpPr txBox="1"/>
          <p:nvPr/>
        </p:nvSpPr>
        <p:spPr>
          <a:xfrm>
            <a:off x="1305624" y="2417519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</a:t>
            </a:r>
          </a:p>
        </p:txBody>
      </p:sp>
      <p:sp>
        <p:nvSpPr>
          <p:cNvPr id="9" name="TextBox 43">
            <a:extLst>
              <a:ext uri="{FF2B5EF4-FFF2-40B4-BE49-F238E27FC236}">
                <a16:creationId xmlns:a16="http://schemas.microsoft.com/office/drawing/2014/main" id="{6C004918-BBC4-480B-9B23-A71E95A5262E}"/>
              </a:ext>
            </a:extLst>
          </p:cNvPr>
          <p:cNvSpPr txBox="1"/>
          <p:nvPr/>
        </p:nvSpPr>
        <p:spPr>
          <a:xfrm>
            <a:off x="2241728" y="2417519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10" name="TextBox 44">
            <a:extLst>
              <a:ext uri="{FF2B5EF4-FFF2-40B4-BE49-F238E27FC236}">
                <a16:creationId xmlns:a16="http://schemas.microsoft.com/office/drawing/2014/main" id="{F8039402-5A34-4019-BC93-B75A26BB91DF}"/>
              </a:ext>
            </a:extLst>
          </p:cNvPr>
          <p:cNvSpPr txBox="1"/>
          <p:nvPr/>
        </p:nvSpPr>
        <p:spPr>
          <a:xfrm>
            <a:off x="3393856" y="2417519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11" name="TextBox 50">
            <a:extLst>
              <a:ext uri="{FF2B5EF4-FFF2-40B4-BE49-F238E27FC236}">
                <a16:creationId xmlns:a16="http://schemas.microsoft.com/office/drawing/2014/main" id="{6510AD2F-0433-4BA1-AEF7-22D38A6E2C80}"/>
              </a:ext>
            </a:extLst>
          </p:cNvPr>
          <p:cNvSpPr txBox="1"/>
          <p:nvPr/>
        </p:nvSpPr>
        <p:spPr>
          <a:xfrm>
            <a:off x="4401968" y="2417519"/>
            <a:ext cx="288032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</a:t>
            </a:r>
          </a:p>
        </p:txBody>
      </p:sp>
      <p:sp>
        <p:nvSpPr>
          <p:cNvPr id="12" name="TextBox 51">
            <a:extLst>
              <a:ext uri="{FF2B5EF4-FFF2-40B4-BE49-F238E27FC236}">
                <a16:creationId xmlns:a16="http://schemas.microsoft.com/office/drawing/2014/main" id="{6752E838-999A-4EEE-8644-8DE9C01A76B2}"/>
              </a:ext>
            </a:extLst>
          </p:cNvPr>
          <p:cNvSpPr txBox="1"/>
          <p:nvPr/>
        </p:nvSpPr>
        <p:spPr>
          <a:xfrm>
            <a:off x="5554096" y="2417519"/>
            <a:ext cx="288032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</a:t>
            </a:r>
          </a:p>
        </p:txBody>
      </p:sp>
      <p:sp>
        <p:nvSpPr>
          <p:cNvPr id="13" name="TextBox 52">
            <a:extLst>
              <a:ext uri="{FF2B5EF4-FFF2-40B4-BE49-F238E27FC236}">
                <a16:creationId xmlns:a16="http://schemas.microsoft.com/office/drawing/2014/main" id="{6DC57A57-E3E6-4BEF-A121-46A0F6BFD0C5}"/>
              </a:ext>
            </a:extLst>
          </p:cNvPr>
          <p:cNvSpPr txBox="1"/>
          <p:nvPr/>
        </p:nvSpPr>
        <p:spPr>
          <a:xfrm>
            <a:off x="6562208" y="2417519"/>
            <a:ext cx="288032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D98FA8-B082-4B26-BEFF-262D66C5751A}"/>
              </a:ext>
            </a:extLst>
          </p:cNvPr>
          <p:cNvGrpSpPr/>
          <p:nvPr/>
        </p:nvGrpSpPr>
        <p:grpSpPr>
          <a:xfrm>
            <a:off x="1161608" y="761335"/>
            <a:ext cx="3672408" cy="2016224"/>
            <a:chOff x="1331640" y="1196752"/>
            <a:chExt cx="3672408" cy="2016224"/>
          </a:xfrm>
        </p:grpSpPr>
        <p:sp>
          <p:nvSpPr>
            <p:cNvPr id="15" name="15 Elipse">
              <a:extLst>
                <a:ext uri="{FF2B5EF4-FFF2-40B4-BE49-F238E27FC236}">
                  <a16:creationId xmlns:a16="http://schemas.microsoft.com/office/drawing/2014/main" id="{C58AA3B9-17C1-4639-B99D-3315750CAB7B}"/>
                </a:ext>
              </a:extLst>
            </p:cNvPr>
            <p:cNvSpPr/>
            <p:nvPr/>
          </p:nvSpPr>
          <p:spPr>
            <a:xfrm>
              <a:off x="1331640" y="2780928"/>
              <a:ext cx="576064" cy="432048"/>
            </a:xfrm>
            <a:prstGeom prst="ellips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16" name="16 Elipse">
              <a:extLst>
                <a:ext uri="{FF2B5EF4-FFF2-40B4-BE49-F238E27FC236}">
                  <a16:creationId xmlns:a16="http://schemas.microsoft.com/office/drawing/2014/main" id="{613BCF30-5828-4C61-8A52-82842F778E02}"/>
                </a:ext>
              </a:extLst>
            </p:cNvPr>
            <p:cNvSpPr/>
            <p:nvPr/>
          </p:nvSpPr>
          <p:spPr>
            <a:xfrm>
              <a:off x="4427984" y="2780928"/>
              <a:ext cx="576064" cy="432048"/>
            </a:xfrm>
            <a:prstGeom prst="ellips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17" name="28 Conector recto de flecha">
              <a:extLst>
                <a:ext uri="{FF2B5EF4-FFF2-40B4-BE49-F238E27FC236}">
                  <a16:creationId xmlns:a16="http://schemas.microsoft.com/office/drawing/2014/main" id="{59397C43-5C30-4854-9E01-E2F34E34843C}"/>
                </a:ext>
              </a:extLst>
            </p:cNvPr>
            <p:cNvCxnSpPr>
              <a:stCxn id="15" idx="0"/>
            </p:cNvCxnSpPr>
            <p:nvPr/>
          </p:nvCxnSpPr>
          <p:spPr>
            <a:xfrm flipV="1">
              <a:off x="1619672" y="1772816"/>
              <a:ext cx="1368152" cy="100811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8" name="30 Conector recto de flecha">
              <a:extLst>
                <a:ext uri="{FF2B5EF4-FFF2-40B4-BE49-F238E27FC236}">
                  <a16:creationId xmlns:a16="http://schemas.microsoft.com/office/drawing/2014/main" id="{0250B998-7CFB-43EF-A7A5-0F1CB1970651}"/>
                </a:ext>
              </a:extLst>
            </p:cNvPr>
            <p:cNvCxnSpPr>
              <a:stCxn id="16" idx="0"/>
            </p:cNvCxnSpPr>
            <p:nvPr/>
          </p:nvCxnSpPr>
          <p:spPr>
            <a:xfrm flipH="1" flipV="1">
              <a:off x="3779912" y="1772816"/>
              <a:ext cx="936104" cy="100811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9" name="36 CuadroTexto">
              <a:extLst>
                <a:ext uri="{FF2B5EF4-FFF2-40B4-BE49-F238E27FC236}">
                  <a16:creationId xmlns:a16="http://schemas.microsoft.com/office/drawing/2014/main" id="{DDCB6707-0729-4853-9F5A-9C9E1A338D6A}"/>
                </a:ext>
              </a:extLst>
            </p:cNvPr>
            <p:cNvSpPr txBox="1"/>
            <p:nvPr/>
          </p:nvSpPr>
          <p:spPr>
            <a:xfrm>
              <a:off x="2771800" y="1196752"/>
              <a:ext cx="1273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Alleles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22010E5-7766-45A6-B5FE-97D4BD86C02F}"/>
              </a:ext>
            </a:extLst>
          </p:cNvPr>
          <p:cNvGrpSpPr/>
          <p:nvPr/>
        </p:nvGrpSpPr>
        <p:grpSpPr>
          <a:xfrm>
            <a:off x="1809680" y="3335927"/>
            <a:ext cx="5015595" cy="1464345"/>
            <a:chOff x="1979712" y="3462427"/>
            <a:chExt cx="5015595" cy="1464345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660751D-55FC-4C36-A815-862C6C7D503F}"/>
                </a:ext>
              </a:extLst>
            </p:cNvPr>
            <p:cNvSpPr/>
            <p:nvPr/>
          </p:nvSpPr>
          <p:spPr>
            <a:xfrm>
              <a:off x="1979712" y="3480123"/>
              <a:ext cx="500062" cy="369887"/>
            </a:xfrm>
            <a:prstGeom prst="ellips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63500" dist="25400" dir="5400000" rotWithShape="0">
                <a:srgbClr val="000000">
                  <a:alpha val="43137"/>
                </a:srgbClr>
              </a:outerShdw>
            </a:effectLst>
            <a:scene3d>
              <a:camera prst="orthographicFront" fov="0">
                <a:rot lat="0" lon="0" rev="0"/>
              </a:camera>
              <a:lightRig rig="brightRoom" dir="tl">
                <a:rot lat="0" lon="0" rev="8700000"/>
              </a:lightRig>
            </a:scene3d>
            <a:sp3d contourW="12700">
              <a:bevelT w="0" h="0"/>
              <a:contourClr>
                <a:srgbClr val="3891A7">
                  <a:shade val="80000"/>
                </a:srgbClr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0653A00-FE80-4540-9C04-E76F97AD566F}"/>
                </a:ext>
              </a:extLst>
            </p:cNvPr>
            <p:cNvSpPr/>
            <p:nvPr/>
          </p:nvSpPr>
          <p:spPr>
            <a:xfrm>
              <a:off x="4147260" y="3503665"/>
              <a:ext cx="500062" cy="369887"/>
            </a:xfrm>
            <a:prstGeom prst="ellips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63500" dist="25400" dir="5400000" rotWithShape="0">
                <a:srgbClr val="000000">
                  <a:alpha val="43137"/>
                </a:srgbClr>
              </a:outerShdw>
            </a:effectLst>
            <a:scene3d>
              <a:camera prst="orthographicFront" fov="0">
                <a:rot lat="0" lon="0" rev="0"/>
              </a:camera>
              <a:lightRig rig="brightRoom" dir="tl">
                <a:rot lat="0" lon="0" rev="8700000"/>
              </a:lightRig>
            </a:scene3d>
            <a:sp3d contourW="12700">
              <a:bevelT w="0" h="0"/>
              <a:contourClr>
                <a:srgbClr val="3891A7">
                  <a:shade val="80000"/>
                </a:srgbClr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11AB7FB-477A-4065-80CC-4538FC914962}"/>
                </a:ext>
              </a:extLst>
            </p:cNvPr>
            <p:cNvSpPr/>
            <p:nvPr/>
          </p:nvSpPr>
          <p:spPr>
            <a:xfrm>
              <a:off x="6495245" y="3462427"/>
              <a:ext cx="500062" cy="369887"/>
            </a:xfrm>
            <a:prstGeom prst="ellips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63500" dist="25400" dir="5400000" rotWithShape="0">
                <a:srgbClr val="000000">
                  <a:alpha val="43137"/>
                </a:srgbClr>
              </a:outerShdw>
            </a:effectLst>
            <a:scene3d>
              <a:camera prst="orthographicFront" fov="0">
                <a:rot lat="0" lon="0" rev="0"/>
              </a:camera>
              <a:lightRig rig="brightRoom" dir="tl">
                <a:rot lat="0" lon="0" rev="8700000"/>
              </a:lightRig>
            </a:scene3d>
            <a:sp3d contourW="12700">
              <a:bevelT w="0" h="0"/>
              <a:contourClr>
                <a:srgbClr val="3891A7">
                  <a:shade val="80000"/>
                </a:srgbClr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24" name="28 Conector recto de flecha">
              <a:extLst>
                <a:ext uri="{FF2B5EF4-FFF2-40B4-BE49-F238E27FC236}">
                  <a16:creationId xmlns:a16="http://schemas.microsoft.com/office/drawing/2014/main" id="{2F6E521C-F2FA-43FA-83DB-3C34D40D890D}"/>
                </a:ext>
              </a:extLst>
            </p:cNvPr>
            <p:cNvCxnSpPr>
              <a:cxnSpLocks/>
              <a:stCxn id="21" idx="4"/>
            </p:cNvCxnSpPr>
            <p:nvPr/>
          </p:nvCxnSpPr>
          <p:spPr>
            <a:xfrm>
              <a:off x="2229743" y="3850010"/>
              <a:ext cx="949663" cy="574661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25" name="28 Conector recto de flecha">
              <a:extLst>
                <a:ext uri="{FF2B5EF4-FFF2-40B4-BE49-F238E27FC236}">
                  <a16:creationId xmlns:a16="http://schemas.microsoft.com/office/drawing/2014/main" id="{4C083CAE-1B3E-4626-BEC7-2D2C5F4A74FA}"/>
                </a:ext>
              </a:extLst>
            </p:cNvPr>
            <p:cNvCxnSpPr>
              <a:cxnSpLocks/>
            </p:cNvCxnSpPr>
            <p:nvPr/>
          </p:nvCxnSpPr>
          <p:spPr>
            <a:xfrm>
              <a:off x="4397291" y="3850010"/>
              <a:ext cx="0" cy="574661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26" name="28 Conector recto de flecha">
              <a:extLst>
                <a:ext uri="{FF2B5EF4-FFF2-40B4-BE49-F238E27FC236}">
                  <a16:creationId xmlns:a16="http://schemas.microsoft.com/office/drawing/2014/main" id="{5B28CE2F-9F99-409C-8D93-7FC1F49542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50620" y="3832314"/>
              <a:ext cx="1093862" cy="60661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27" name="36 CuadroTexto">
              <a:extLst>
                <a:ext uri="{FF2B5EF4-FFF2-40B4-BE49-F238E27FC236}">
                  <a16:creationId xmlns:a16="http://schemas.microsoft.com/office/drawing/2014/main" id="{12904265-FC2A-4D14-AD57-28B85FABD6CC}"/>
                </a:ext>
              </a:extLst>
            </p:cNvPr>
            <p:cNvSpPr txBox="1"/>
            <p:nvPr/>
          </p:nvSpPr>
          <p:spPr>
            <a:xfrm>
              <a:off x="3372999" y="4341997"/>
              <a:ext cx="198483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Genotypes</a:t>
              </a:r>
            </a:p>
          </p:txBody>
        </p:sp>
      </p:grpSp>
      <p:sp>
        <p:nvSpPr>
          <p:cNvPr id="29" name="TextBox 41">
            <a:extLst>
              <a:ext uri="{FF2B5EF4-FFF2-40B4-BE49-F238E27FC236}">
                <a16:creationId xmlns:a16="http://schemas.microsoft.com/office/drawing/2014/main" id="{3C724BBE-A0B5-4DAC-8645-B8AE857EA5C9}"/>
              </a:ext>
            </a:extLst>
          </p:cNvPr>
          <p:cNvSpPr txBox="1"/>
          <p:nvPr/>
        </p:nvSpPr>
        <p:spPr>
          <a:xfrm>
            <a:off x="1305624" y="2921575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</a:t>
            </a: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17DAC967-9B10-40E5-87C4-C83453AAA19B}"/>
              </a:ext>
            </a:extLst>
          </p:cNvPr>
          <p:cNvSpPr txBox="1"/>
          <p:nvPr/>
        </p:nvSpPr>
        <p:spPr>
          <a:xfrm>
            <a:off x="2241728" y="2925905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</a:t>
            </a:r>
          </a:p>
        </p:txBody>
      </p:sp>
      <p:sp>
        <p:nvSpPr>
          <p:cNvPr id="31" name="TextBox 41">
            <a:extLst>
              <a:ext uri="{FF2B5EF4-FFF2-40B4-BE49-F238E27FC236}">
                <a16:creationId xmlns:a16="http://schemas.microsoft.com/office/drawing/2014/main" id="{5A003B88-3794-4697-967C-92E2839984FB}"/>
              </a:ext>
            </a:extLst>
          </p:cNvPr>
          <p:cNvSpPr txBox="1"/>
          <p:nvPr/>
        </p:nvSpPr>
        <p:spPr>
          <a:xfrm>
            <a:off x="3393856" y="2927762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</a:t>
            </a:r>
          </a:p>
        </p:txBody>
      </p:sp>
      <p:sp>
        <p:nvSpPr>
          <p:cNvPr id="32" name="TextBox 41">
            <a:extLst>
              <a:ext uri="{FF2B5EF4-FFF2-40B4-BE49-F238E27FC236}">
                <a16:creationId xmlns:a16="http://schemas.microsoft.com/office/drawing/2014/main" id="{C7C6C3C5-D014-4470-94C5-2FC246DED259}"/>
              </a:ext>
            </a:extLst>
          </p:cNvPr>
          <p:cNvSpPr txBox="1"/>
          <p:nvPr/>
        </p:nvSpPr>
        <p:spPr>
          <a:xfrm>
            <a:off x="4397404" y="2933796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</a:t>
            </a:r>
          </a:p>
        </p:txBody>
      </p:sp>
      <p:sp>
        <p:nvSpPr>
          <p:cNvPr id="33" name="TextBox 41">
            <a:extLst>
              <a:ext uri="{FF2B5EF4-FFF2-40B4-BE49-F238E27FC236}">
                <a16:creationId xmlns:a16="http://schemas.microsoft.com/office/drawing/2014/main" id="{4F8A9064-8D68-4885-A00C-0C071AC45B5C}"/>
              </a:ext>
            </a:extLst>
          </p:cNvPr>
          <p:cNvSpPr txBox="1"/>
          <p:nvPr/>
        </p:nvSpPr>
        <p:spPr>
          <a:xfrm>
            <a:off x="5540687" y="2925663"/>
            <a:ext cx="314850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</a:t>
            </a:r>
          </a:p>
        </p:txBody>
      </p:sp>
      <p:sp>
        <p:nvSpPr>
          <p:cNvPr id="34" name="TextBox 41">
            <a:extLst>
              <a:ext uri="{FF2B5EF4-FFF2-40B4-BE49-F238E27FC236}">
                <a16:creationId xmlns:a16="http://schemas.microsoft.com/office/drawing/2014/main" id="{88467F40-60E3-4848-B674-2DC97DD730B6}"/>
              </a:ext>
            </a:extLst>
          </p:cNvPr>
          <p:cNvSpPr txBox="1"/>
          <p:nvPr/>
        </p:nvSpPr>
        <p:spPr>
          <a:xfrm>
            <a:off x="6566399" y="2927762"/>
            <a:ext cx="314850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280F5CB-EF93-4C7F-971D-6F348E422AF8}"/>
              </a:ext>
            </a:extLst>
          </p:cNvPr>
          <p:cNvCxnSpPr/>
          <p:nvPr/>
        </p:nvCxnSpPr>
        <p:spPr>
          <a:xfrm>
            <a:off x="955821" y="2417519"/>
            <a:ext cx="669674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B4B41FC-0071-4E4F-863D-937CF3E25294}"/>
              </a:ext>
            </a:extLst>
          </p:cNvPr>
          <p:cNvCxnSpPr/>
          <p:nvPr/>
        </p:nvCxnSpPr>
        <p:spPr>
          <a:xfrm>
            <a:off x="963939" y="2686710"/>
            <a:ext cx="669674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</a:ln>
          <a:effectLst/>
        </p:spPr>
      </p:cxnSp>
      <p:sp>
        <p:nvSpPr>
          <p:cNvPr id="37" name="36 CuadroTexto">
            <a:extLst>
              <a:ext uri="{FF2B5EF4-FFF2-40B4-BE49-F238E27FC236}">
                <a16:creationId xmlns:a16="http://schemas.microsoft.com/office/drawing/2014/main" id="{5D7BAA11-6CB4-455E-83A8-B4FAD2B178F0}"/>
              </a:ext>
            </a:extLst>
          </p:cNvPr>
          <p:cNvSpPr txBox="1"/>
          <p:nvPr/>
        </p:nvSpPr>
        <p:spPr>
          <a:xfrm>
            <a:off x="7681598" y="2263630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/>
            <a:r>
              <a:rPr lang="en-GB" sz="32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SNP 1</a:t>
            </a:r>
          </a:p>
        </p:txBody>
      </p:sp>
      <p:sp>
        <p:nvSpPr>
          <p:cNvPr id="38" name="TextBox 41">
            <a:extLst>
              <a:ext uri="{FF2B5EF4-FFF2-40B4-BE49-F238E27FC236}">
                <a16:creationId xmlns:a16="http://schemas.microsoft.com/office/drawing/2014/main" id="{1B0B7260-12A3-4706-A9D8-EF62C01CCA30}"/>
              </a:ext>
            </a:extLst>
          </p:cNvPr>
          <p:cNvSpPr txBox="1"/>
          <p:nvPr/>
        </p:nvSpPr>
        <p:spPr>
          <a:xfrm>
            <a:off x="1315861" y="1932074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C</a:t>
            </a:r>
          </a:p>
        </p:txBody>
      </p:sp>
      <p:sp>
        <p:nvSpPr>
          <p:cNvPr id="39" name="TextBox 41">
            <a:extLst>
              <a:ext uri="{FF2B5EF4-FFF2-40B4-BE49-F238E27FC236}">
                <a16:creationId xmlns:a16="http://schemas.microsoft.com/office/drawing/2014/main" id="{8780DDB5-A631-4ACE-83B1-F022DD9DE94D}"/>
              </a:ext>
            </a:extLst>
          </p:cNvPr>
          <p:cNvSpPr txBox="1"/>
          <p:nvPr/>
        </p:nvSpPr>
        <p:spPr>
          <a:xfrm>
            <a:off x="2251965" y="1936404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C</a:t>
            </a:r>
          </a:p>
        </p:txBody>
      </p:sp>
      <p:sp>
        <p:nvSpPr>
          <p:cNvPr id="40" name="TextBox 41">
            <a:extLst>
              <a:ext uri="{FF2B5EF4-FFF2-40B4-BE49-F238E27FC236}">
                <a16:creationId xmlns:a16="http://schemas.microsoft.com/office/drawing/2014/main" id="{6B8891CB-F636-45CD-9BA3-E47673C1E241}"/>
              </a:ext>
            </a:extLst>
          </p:cNvPr>
          <p:cNvSpPr txBox="1"/>
          <p:nvPr/>
        </p:nvSpPr>
        <p:spPr>
          <a:xfrm>
            <a:off x="3404093" y="1938261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C</a:t>
            </a:r>
          </a:p>
        </p:txBody>
      </p:sp>
      <p:sp>
        <p:nvSpPr>
          <p:cNvPr id="41" name="TextBox 41">
            <a:extLst>
              <a:ext uri="{FF2B5EF4-FFF2-40B4-BE49-F238E27FC236}">
                <a16:creationId xmlns:a16="http://schemas.microsoft.com/office/drawing/2014/main" id="{450BA202-92C4-43AB-A15F-74DBD2BAEED5}"/>
              </a:ext>
            </a:extLst>
          </p:cNvPr>
          <p:cNvSpPr txBox="1"/>
          <p:nvPr/>
        </p:nvSpPr>
        <p:spPr>
          <a:xfrm>
            <a:off x="4407641" y="1944295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471D1EB-06C5-4B89-A101-32E3F2AD2118}"/>
              </a:ext>
            </a:extLst>
          </p:cNvPr>
          <p:cNvSpPr txBox="1"/>
          <p:nvPr/>
        </p:nvSpPr>
        <p:spPr>
          <a:xfrm>
            <a:off x="5550924" y="1936162"/>
            <a:ext cx="314850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C</a:t>
            </a:r>
          </a:p>
        </p:txBody>
      </p:sp>
      <p:sp>
        <p:nvSpPr>
          <p:cNvPr id="43" name="TextBox 41">
            <a:extLst>
              <a:ext uri="{FF2B5EF4-FFF2-40B4-BE49-F238E27FC236}">
                <a16:creationId xmlns:a16="http://schemas.microsoft.com/office/drawing/2014/main" id="{D6BE76AC-25DD-4455-AE55-2FECA0C26EE4}"/>
              </a:ext>
            </a:extLst>
          </p:cNvPr>
          <p:cNvSpPr txBox="1"/>
          <p:nvPr/>
        </p:nvSpPr>
        <p:spPr>
          <a:xfrm>
            <a:off x="6576636" y="1938261"/>
            <a:ext cx="314850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00255D-7D91-4461-B2FE-EEA4E4DA419E}"/>
              </a:ext>
            </a:extLst>
          </p:cNvPr>
          <p:cNvSpPr txBox="1"/>
          <p:nvPr/>
        </p:nvSpPr>
        <p:spPr>
          <a:xfrm>
            <a:off x="167034" y="1536601"/>
            <a:ext cx="981036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Chr.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9D204A8-834D-4819-835F-49773CD8AF10}"/>
              </a:ext>
            </a:extLst>
          </p:cNvPr>
          <p:cNvSpPr txBox="1"/>
          <p:nvPr/>
        </p:nvSpPr>
        <p:spPr>
          <a:xfrm>
            <a:off x="325644" y="1941491"/>
            <a:ext cx="981036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b="1" dirty="0"/>
              <a:t>1</a:t>
            </a:r>
            <a:r>
              <a:rPr kumimoji="0" lang="en-GB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00,000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29F5DA0-60E4-4315-9B1D-ECF45F591986}"/>
              </a:ext>
            </a:extLst>
          </p:cNvPr>
          <p:cNvSpPr txBox="1"/>
          <p:nvPr/>
        </p:nvSpPr>
        <p:spPr>
          <a:xfrm>
            <a:off x="312518" y="2411332"/>
            <a:ext cx="981036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b="1" dirty="0"/>
              <a:t>1</a:t>
            </a:r>
            <a:r>
              <a:rPr kumimoji="0" lang="en-GB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00,001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76B2E3-3CB5-4360-BC12-91316FCD4440}"/>
              </a:ext>
            </a:extLst>
          </p:cNvPr>
          <p:cNvSpPr txBox="1"/>
          <p:nvPr/>
        </p:nvSpPr>
        <p:spPr>
          <a:xfrm>
            <a:off x="324588" y="2908704"/>
            <a:ext cx="981036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b="1" dirty="0"/>
              <a:t>1</a:t>
            </a:r>
            <a:r>
              <a:rPr kumimoji="0" lang="en-GB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00,002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6CE53AB-4B89-4897-B946-0037015AEFC0}"/>
              </a:ext>
            </a:extLst>
          </p:cNvPr>
          <p:cNvSpPr txBox="1"/>
          <p:nvPr/>
        </p:nvSpPr>
        <p:spPr>
          <a:xfrm>
            <a:off x="7694360" y="1536601"/>
            <a:ext cx="1383137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… INDIVIDUAL N</a:t>
            </a:r>
          </a:p>
        </p:txBody>
      </p:sp>
      <p:sp>
        <p:nvSpPr>
          <p:cNvPr id="48" name="36 CuadroTexto">
            <a:extLst>
              <a:ext uri="{FF2B5EF4-FFF2-40B4-BE49-F238E27FC236}">
                <a16:creationId xmlns:a16="http://schemas.microsoft.com/office/drawing/2014/main" id="{3A604A00-2D4A-476A-8491-A2F9814C3848}"/>
              </a:ext>
            </a:extLst>
          </p:cNvPr>
          <p:cNvSpPr txBox="1"/>
          <p:nvPr/>
        </p:nvSpPr>
        <p:spPr>
          <a:xfrm>
            <a:off x="38582" y="4207784"/>
            <a:ext cx="2554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GB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SNP: Single nucleotide polymorphism (</a:t>
            </a:r>
            <a:r>
              <a:rPr lang="en-GB" u="sng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single nucleotide change</a:t>
            </a:r>
            <a:r>
              <a:rPr lang="en-GB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 that is relatively ‘</a:t>
            </a:r>
            <a:r>
              <a:rPr lang="en-GB" u="sng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common</a:t>
            </a:r>
            <a:r>
              <a:rPr lang="en-GB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’</a:t>
            </a:r>
            <a:r>
              <a:rPr lang="en-GB" kern="1200" dirty="0">
                <a:solidFill>
                  <a:prstClr val="black"/>
                </a:solidFill>
                <a:latin typeface="Gill Sans MT"/>
              </a:rPr>
              <a:t> in the population</a:t>
            </a:r>
            <a:r>
              <a:rPr lang="en-GB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FA9B477-193D-4BCF-BD02-7D6A9AA86D46}"/>
              </a:ext>
            </a:extLst>
          </p:cNvPr>
          <p:cNvSpPr txBox="1"/>
          <p:nvPr/>
        </p:nvSpPr>
        <p:spPr>
          <a:xfrm rot="5400000">
            <a:off x="7467635" y="3808939"/>
            <a:ext cx="1282606" cy="2923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3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… </a:t>
            </a:r>
            <a:r>
              <a:rPr lang="en-GB" sz="1300" dirty="0"/>
              <a:t>SNP</a:t>
            </a:r>
            <a:r>
              <a:rPr kumimoji="0" lang="en-GB" sz="13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C3C63C-44AF-414B-B4ED-EB1A61BF83F5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5CB90FF8-A713-463B-9E12-839B2B2EE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229" y="1971244"/>
            <a:ext cx="693754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34">
            <a:extLst>
              <a:ext uri="{FF2B5EF4-FFF2-40B4-BE49-F238E27FC236}">
                <a16:creationId xmlns:a16="http://schemas.microsoft.com/office/drawing/2014/main" id="{33286982-C7B1-46FF-8F1C-BFDBE2EEB678}"/>
              </a:ext>
            </a:extLst>
          </p:cNvPr>
          <p:cNvSpPr txBox="1"/>
          <p:nvPr/>
        </p:nvSpPr>
        <p:spPr>
          <a:xfrm>
            <a:off x="2039332" y="3915460"/>
            <a:ext cx="606051" cy="369887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AA</a:t>
            </a:r>
          </a:p>
        </p:txBody>
      </p:sp>
      <p:sp>
        <p:nvSpPr>
          <p:cNvPr id="22" name="TextBox 35">
            <a:extLst>
              <a:ext uri="{FF2B5EF4-FFF2-40B4-BE49-F238E27FC236}">
                <a16:creationId xmlns:a16="http://schemas.microsoft.com/office/drawing/2014/main" id="{490A9F19-0269-4EDD-B60A-1F3CF1139F8E}"/>
              </a:ext>
            </a:extLst>
          </p:cNvPr>
          <p:cNvSpPr txBox="1"/>
          <p:nvPr/>
        </p:nvSpPr>
        <p:spPr>
          <a:xfrm>
            <a:off x="4306132" y="3915460"/>
            <a:ext cx="571500" cy="369887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</a:t>
            </a:r>
          </a:p>
        </p:txBody>
      </p:sp>
      <p:sp>
        <p:nvSpPr>
          <p:cNvPr id="23" name="TextBox 36">
            <a:extLst>
              <a:ext uri="{FF2B5EF4-FFF2-40B4-BE49-F238E27FC236}">
                <a16:creationId xmlns:a16="http://schemas.microsoft.com/office/drawing/2014/main" id="{03EF035E-815D-4D93-A111-544FAFC05AED}"/>
              </a:ext>
            </a:extLst>
          </p:cNvPr>
          <p:cNvSpPr txBox="1"/>
          <p:nvPr/>
        </p:nvSpPr>
        <p:spPr>
          <a:xfrm>
            <a:off x="6433346" y="3915460"/>
            <a:ext cx="532518" cy="369332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 GG</a:t>
            </a:r>
          </a:p>
        </p:txBody>
      </p:sp>
      <p:sp>
        <p:nvSpPr>
          <p:cNvPr id="24" name="TextBox 41">
            <a:extLst>
              <a:ext uri="{FF2B5EF4-FFF2-40B4-BE49-F238E27FC236}">
                <a16:creationId xmlns:a16="http://schemas.microsoft.com/office/drawing/2014/main" id="{CC205EAB-70EB-41AE-A6CE-5FE1D7C4C29F}"/>
              </a:ext>
            </a:extLst>
          </p:cNvPr>
          <p:cNvSpPr txBox="1"/>
          <p:nvPr/>
        </p:nvSpPr>
        <p:spPr>
          <a:xfrm>
            <a:off x="1535277" y="2979356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25" name="TextBox 43">
            <a:extLst>
              <a:ext uri="{FF2B5EF4-FFF2-40B4-BE49-F238E27FC236}">
                <a16:creationId xmlns:a16="http://schemas.microsoft.com/office/drawing/2014/main" id="{EE8E29B4-93C7-46E8-9342-03608116DFFC}"/>
              </a:ext>
            </a:extLst>
          </p:cNvPr>
          <p:cNvSpPr txBox="1"/>
          <p:nvPr/>
        </p:nvSpPr>
        <p:spPr>
          <a:xfrm>
            <a:off x="2471381" y="2979356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26" name="TextBox 44">
            <a:extLst>
              <a:ext uri="{FF2B5EF4-FFF2-40B4-BE49-F238E27FC236}">
                <a16:creationId xmlns:a16="http://schemas.microsoft.com/office/drawing/2014/main" id="{A84D2EC6-549D-4073-937C-63663857D1C5}"/>
              </a:ext>
            </a:extLst>
          </p:cNvPr>
          <p:cNvSpPr txBox="1"/>
          <p:nvPr/>
        </p:nvSpPr>
        <p:spPr>
          <a:xfrm>
            <a:off x="3623509" y="2979356"/>
            <a:ext cx="288032" cy="276999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A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27" name="TextBox 50">
            <a:extLst>
              <a:ext uri="{FF2B5EF4-FFF2-40B4-BE49-F238E27FC236}">
                <a16:creationId xmlns:a16="http://schemas.microsoft.com/office/drawing/2014/main" id="{5373A7DA-F0B3-496D-B9A2-94DC2A63681B}"/>
              </a:ext>
            </a:extLst>
          </p:cNvPr>
          <p:cNvSpPr txBox="1"/>
          <p:nvPr/>
        </p:nvSpPr>
        <p:spPr>
          <a:xfrm>
            <a:off x="4631621" y="2979356"/>
            <a:ext cx="288032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</a:t>
            </a:r>
          </a:p>
        </p:txBody>
      </p:sp>
      <p:sp>
        <p:nvSpPr>
          <p:cNvPr id="28" name="TextBox 51">
            <a:extLst>
              <a:ext uri="{FF2B5EF4-FFF2-40B4-BE49-F238E27FC236}">
                <a16:creationId xmlns:a16="http://schemas.microsoft.com/office/drawing/2014/main" id="{2B575B5C-21F2-41C9-9915-8E580747FB7A}"/>
              </a:ext>
            </a:extLst>
          </p:cNvPr>
          <p:cNvSpPr txBox="1"/>
          <p:nvPr/>
        </p:nvSpPr>
        <p:spPr>
          <a:xfrm>
            <a:off x="5783749" y="2979356"/>
            <a:ext cx="288032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</a:t>
            </a:r>
          </a:p>
        </p:txBody>
      </p:sp>
      <p:sp>
        <p:nvSpPr>
          <p:cNvPr id="29" name="TextBox 52">
            <a:extLst>
              <a:ext uri="{FF2B5EF4-FFF2-40B4-BE49-F238E27FC236}">
                <a16:creationId xmlns:a16="http://schemas.microsoft.com/office/drawing/2014/main" id="{CB0B69FB-EA5E-4B46-AFCE-17A74140475B}"/>
              </a:ext>
            </a:extLst>
          </p:cNvPr>
          <p:cNvSpPr txBox="1"/>
          <p:nvPr/>
        </p:nvSpPr>
        <p:spPr>
          <a:xfrm>
            <a:off x="6791861" y="2979356"/>
            <a:ext cx="288032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56B072-787B-4876-BBE8-CAFC1BB7BDBF}"/>
              </a:ext>
            </a:extLst>
          </p:cNvPr>
          <p:cNvSpPr txBox="1"/>
          <p:nvPr/>
        </p:nvSpPr>
        <p:spPr>
          <a:xfrm>
            <a:off x="1349240" y="4275500"/>
            <a:ext cx="1913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/>
            <a:r>
              <a:rPr lang="en-GB" sz="18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Does not smoke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A8BB67-5347-49EB-9342-011BEC122D61}"/>
              </a:ext>
            </a:extLst>
          </p:cNvPr>
          <p:cNvSpPr txBox="1"/>
          <p:nvPr/>
        </p:nvSpPr>
        <p:spPr>
          <a:xfrm>
            <a:off x="3378597" y="4275501"/>
            <a:ext cx="2421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/>
            <a:r>
              <a:rPr lang="en-GB" sz="18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Smokes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7F6EB0-D171-4992-9D6C-967B14192E1F}"/>
              </a:ext>
            </a:extLst>
          </p:cNvPr>
          <p:cNvSpPr txBox="1"/>
          <p:nvPr/>
        </p:nvSpPr>
        <p:spPr>
          <a:xfrm>
            <a:off x="5829964" y="4275501"/>
            <a:ext cx="2013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/>
            <a:r>
              <a:rPr lang="en-GB" sz="18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Smokes a lot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E429F7D8-7341-465D-A4E7-ABE82BBC52E8}"/>
              </a:ext>
            </a:extLst>
          </p:cNvPr>
          <p:cNvSpPr txBox="1">
            <a:spLocks/>
          </p:cNvSpPr>
          <p:nvPr/>
        </p:nvSpPr>
        <p:spPr>
          <a:xfrm>
            <a:off x="369522" y="835101"/>
            <a:ext cx="8404954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Genome-wide association study (GWAS)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D785D5-968E-4949-A952-0FF788FA7732}"/>
              </a:ext>
            </a:extLst>
          </p:cNvPr>
          <p:cNvSpPr txBox="1"/>
          <p:nvPr/>
        </p:nvSpPr>
        <p:spPr>
          <a:xfrm>
            <a:off x="7861394" y="2076536"/>
            <a:ext cx="1282606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1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… INDIVIDUAL N</a:t>
            </a:r>
          </a:p>
        </p:txBody>
      </p:sp>
    </p:spTree>
    <p:extLst>
      <p:ext uri="{BB962C8B-B14F-4D97-AF65-F5344CB8AC3E}">
        <p14:creationId xmlns:p14="http://schemas.microsoft.com/office/powerpoint/2010/main" val="39135458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31F7E963-D69D-41EF-AA03-1DDF95BD7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6" y="2786951"/>
            <a:ext cx="4456252" cy="1426188"/>
          </a:xfrm>
          <a:prstGeom prst="rect">
            <a:avLst/>
          </a:prstGeom>
        </p:spPr>
      </p:pic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2476CC6-53EC-4229-867C-D14436ABE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34" y="1251579"/>
            <a:ext cx="4323066" cy="1172099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5FB56EE-A545-4F16-B0D2-BD43B1DCBB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52" y="3195880"/>
            <a:ext cx="4568600" cy="1135868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46CB33B-0634-46BB-A4BF-0FBE237E39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610" y="1082316"/>
            <a:ext cx="4104456" cy="17502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1D9BDB-24BD-46D0-BF85-A4AA8284959D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2BE615-837D-4F05-8AC1-63EE23FD8205}"/>
              </a:ext>
            </a:extLst>
          </p:cNvPr>
          <p:cNvSpPr txBox="1"/>
          <p:nvPr/>
        </p:nvSpPr>
        <p:spPr>
          <a:xfrm>
            <a:off x="248934" y="4213139"/>
            <a:ext cx="410263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Shrine, </a:t>
            </a:r>
            <a:r>
              <a:rPr lang="en-GB" sz="120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Guyatt</a:t>
            </a:r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and Erzurumluoglu </a:t>
            </a:r>
            <a:r>
              <a:rPr lang="en-GB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2019. Nat Genet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DDB453-6290-4E97-A615-B822B019FFB9}"/>
              </a:ext>
            </a:extLst>
          </p:cNvPr>
          <p:cNvSpPr txBox="1"/>
          <p:nvPr/>
        </p:nvSpPr>
        <p:spPr>
          <a:xfrm>
            <a:off x="4504268" y="4377447"/>
            <a:ext cx="456859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Erzurumluoglu, Liu and Jackson </a:t>
            </a:r>
            <a:r>
              <a:rPr lang="en-GB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2020. Mol </a:t>
            </a:r>
            <a:r>
              <a:rPr lang="en-GB" sz="120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Psy</a:t>
            </a:r>
            <a:endParaRPr lang="en-GB" sz="12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E48C36-C2B3-4758-951C-0FE8726EE732}"/>
              </a:ext>
            </a:extLst>
          </p:cNvPr>
          <p:cNvSpPr txBox="1"/>
          <p:nvPr/>
        </p:nvSpPr>
        <p:spPr>
          <a:xfrm>
            <a:off x="-159747" y="2443940"/>
            <a:ext cx="456859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20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Alsaadi</a:t>
            </a:r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and Erzurumluoglu </a:t>
            </a:r>
            <a:r>
              <a:rPr lang="en-GB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2014. Hum Mut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7B0D15-E954-49C2-B195-DD2ADF440D48}"/>
              </a:ext>
            </a:extLst>
          </p:cNvPr>
          <p:cNvSpPr txBox="1"/>
          <p:nvPr/>
        </p:nvSpPr>
        <p:spPr>
          <a:xfrm>
            <a:off x="4558538" y="2843712"/>
            <a:ext cx="456859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Wain </a:t>
            </a:r>
            <a:r>
              <a:rPr lang="en-GB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2017. Nat Genet</a:t>
            </a:r>
          </a:p>
        </p:txBody>
      </p:sp>
    </p:spTree>
    <p:extLst>
      <p:ext uri="{BB962C8B-B14F-4D97-AF65-F5344CB8AC3E}">
        <p14:creationId xmlns:p14="http://schemas.microsoft.com/office/powerpoint/2010/main" val="293286188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278955-8CA9-4CB2-BE05-02002F5E0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4" y="947853"/>
            <a:ext cx="7115729" cy="39036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1E746C-BE86-474A-8E77-B7C737C7AF50}"/>
              </a:ext>
            </a:extLst>
          </p:cNvPr>
          <p:cNvSpPr/>
          <p:nvPr/>
        </p:nvSpPr>
        <p:spPr>
          <a:xfrm>
            <a:off x="7133644" y="2127179"/>
            <a:ext cx="20103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/>
            <a:r>
              <a:rPr lang="en-GB" sz="15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References:</a:t>
            </a:r>
          </a:p>
          <a:p>
            <a:pPr algn="ctr" hangingPunct="1"/>
            <a:r>
              <a:rPr lang="en-GB" sz="14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54 -&gt; 97 genetic associations: </a:t>
            </a:r>
          </a:p>
          <a:p>
            <a:pPr algn="ctr" hangingPunct="1"/>
            <a:r>
              <a:rPr lang="en-GB" sz="14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Wain </a:t>
            </a:r>
            <a:r>
              <a:rPr lang="en-GB" sz="145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4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2017. Nat Genet</a:t>
            </a:r>
          </a:p>
          <a:p>
            <a:pPr algn="ctr" hangingPunct="1"/>
            <a:endParaRPr lang="en-GB" sz="14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ctr" hangingPunct="1"/>
            <a:r>
              <a:rPr lang="en-GB" sz="14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140 -&gt; 279 genetic associations:</a:t>
            </a:r>
          </a:p>
          <a:p>
            <a:pPr algn="ctr" hangingPunct="1"/>
            <a:r>
              <a:rPr lang="en-GB" sz="14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Shrine, </a:t>
            </a:r>
            <a:r>
              <a:rPr lang="en-GB" sz="1450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Guyatt</a:t>
            </a:r>
            <a:r>
              <a:rPr lang="en-GB" sz="14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and Erzurumluoglu </a:t>
            </a:r>
            <a:r>
              <a:rPr lang="en-GB" sz="145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4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2019. </a:t>
            </a:r>
          </a:p>
          <a:p>
            <a:pPr algn="ctr" hangingPunct="1"/>
            <a:r>
              <a:rPr lang="en-GB" sz="14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Nat Genet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134A122-7231-47B2-8504-26B26356AEEC}"/>
              </a:ext>
            </a:extLst>
          </p:cNvPr>
          <p:cNvSpPr txBox="1">
            <a:spLocks/>
          </p:cNvSpPr>
          <p:nvPr/>
        </p:nvSpPr>
        <p:spPr>
          <a:xfrm>
            <a:off x="7253661" y="1008928"/>
            <a:ext cx="1770321" cy="1036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300" dirty="0">
                <a:solidFill>
                  <a:prstClr val="black"/>
                </a:solidFill>
                <a:latin typeface="Calibri" panose="020F0502020204030204"/>
              </a:rPr>
              <a:t>FEV</a:t>
            </a:r>
            <a:r>
              <a:rPr lang="en-GB" sz="110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en-GB" sz="1300" dirty="0">
                <a:solidFill>
                  <a:prstClr val="black"/>
                </a:solidFill>
                <a:latin typeface="Calibri" panose="020F0502020204030204"/>
              </a:rPr>
              <a:t>: Forced expiratory volume in 1 second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300" dirty="0">
                <a:solidFill>
                  <a:prstClr val="black"/>
                </a:solidFill>
                <a:latin typeface="Calibri" panose="020F0502020204030204"/>
              </a:rPr>
              <a:t>FVC: Forced vital capacity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24BD5F-7686-4508-A62F-BBD18EB712E5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BB8DD9-C23A-4698-A0C5-940CD6892E07}"/>
              </a:ext>
            </a:extLst>
          </p:cNvPr>
          <p:cNvSpPr txBox="1"/>
          <p:nvPr/>
        </p:nvSpPr>
        <p:spPr>
          <a:xfrm>
            <a:off x="-102104" y="809353"/>
            <a:ext cx="292608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GB" sz="1200" b="1" dirty="0">
                <a:solidFill>
                  <a:prstClr val="black"/>
                </a:solidFill>
                <a:latin typeface="Calibri" panose="020F0502020204030204"/>
              </a:rPr>
              <a:t>Manhattan plots from Wain </a:t>
            </a:r>
            <a:r>
              <a:rPr lang="en-GB" sz="1200" b="1" i="1" dirty="0">
                <a:solidFill>
                  <a:prstClr val="black"/>
                </a:solidFill>
                <a:latin typeface="Calibri" panose="020F0502020204030204"/>
              </a:rPr>
              <a:t>et al</a:t>
            </a:r>
            <a:r>
              <a:rPr lang="en-GB" sz="1200" b="1" dirty="0">
                <a:solidFill>
                  <a:prstClr val="black"/>
                </a:solidFill>
                <a:latin typeface="Calibri" panose="020F0502020204030204"/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51206147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B583EE79-AB37-43D4-AF99-70FFC9B366F1}"/>
              </a:ext>
            </a:extLst>
          </p:cNvPr>
          <p:cNvSpPr txBox="1"/>
          <p:nvPr/>
        </p:nvSpPr>
        <p:spPr>
          <a:xfrm>
            <a:off x="772116" y="2780460"/>
            <a:ext cx="789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GB" sz="18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Causal SNP(s)             Target Gene(s)            Relevant Tissue(s)           Pathways</a:t>
            </a:r>
          </a:p>
        </p:txBody>
      </p:sp>
      <p:sp>
        <p:nvSpPr>
          <p:cNvPr id="37" name="Right Arrow 5">
            <a:extLst>
              <a:ext uri="{FF2B5EF4-FFF2-40B4-BE49-F238E27FC236}">
                <a16:creationId xmlns:a16="http://schemas.microsoft.com/office/drawing/2014/main" id="{D63E1017-AAF1-40A9-9F96-170EEF8E8F4D}"/>
              </a:ext>
            </a:extLst>
          </p:cNvPr>
          <p:cNvSpPr/>
          <p:nvPr/>
        </p:nvSpPr>
        <p:spPr>
          <a:xfrm>
            <a:off x="2311145" y="2763539"/>
            <a:ext cx="544640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8" name="Right Arrow 6">
            <a:extLst>
              <a:ext uri="{FF2B5EF4-FFF2-40B4-BE49-F238E27FC236}">
                <a16:creationId xmlns:a16="http://schemas.microsoft.com/office/drawing/2014/main" id="{54C574C4-2370-47D5-99D7-EA0270CE09E2}"/>
              </a:ext>
            </a:extLst>
          </p:cNvPr>
          <p:cNvSpPr/>
          <p:nvPr/>
        </p:nvSpPr>
        <p:spPr>
          <a:xfrm>
            <a:off x="4491168" y="2759282"/>
            <a:ext cx="544640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9" name="Right Arrow 7">
            <a:extLst>
              <a:ext uri="{FF2B5EF4-FFF2-40B4-BE49-F238E27FC236}">
                <a16:creationId xmlns:a16="http://schemas.microsoft.com/office/drawing/2014/main" id="{53309942-6B97-48E6-ACD3-05B88E40BC3C}"/>
              </a:ext>
            </a:extLst>
          </p:cNvPr>
          <p:cNvSpPr/>
          <p:nvPr/>
        </p:nvSpPr>
        <p:spPr>
          <a:xfrm>
            <a:off x="6867432" y="2759282"/>
            <a:ext cx="544640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36F2343-1A07-4E30-A0F2-EF0FA43A524B}"/>
              </a:ext>
            </a:extLst>
          </p:cNvPr>
          <p:cNvCxnSpPr>
            <a:stCxn id="41" idx="2"/>
          </p:cNvCxnSpPr>
          <p:nvPr/>
        </p:nvCxnSpPr>
        <p:spPr>
          <a:xfrm>
            <a:off x="1142796" y="2677678"/>
            <a:ext cx="133815" cy="158448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21585C27-E7DF-41B5-9630-53D5D9F89F7C}"/>
              </a:ext>
            </a:extLst>
          </p:cNvPr>
          <p:cNvSpPr txBox="1"/>
          <p:nvPr/>
        </p:nvSpPr>
        <p:spPr>
          <a:xfrm>
            <a:off x="530728" y="2385290"/>
            <a:ext cx="122413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Fine-mapping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9A2628E-7D5E-4019-8899-2C8AB67CCDFA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1634897" y="2130562"/>
            <a:ext cx="0" cy="646951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57994E2-DD61-4C8A-BD18-5D29E73F4861}"/>
              </a:ext>
            </a:extLst>
          </p:cNvPr>
          <p:cNvSpPr txBox="1"/>
          <p:nvPr/>
        </p:nvSpPr>
        <p:spPr>
          <a:xfrm>
            <a:off x="817006" y="1838174"/>
            <a:ext cx="16357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Trans-ethnic GWAS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27179D0-C522-4821-948F-5B7935994C02}"/>
              </a:ext>
            </a:extLst>
          </p:cNvPr>
          <p:cNvCxnSpPr/>
          <p:nvPr/>
        </p:nvCxnSpPr>
        <p:spPr>
          <a:xfrm flipV="1">
            <a:off x="3304606" y="3162506"/>
            <a:ext cx="0" cy="197283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0E40ED3-8829-4CEB-9417-8DD04EE9A383}"/>
              </a:ext>
            </a:extLst>
          </p:cNvPr>
          <p:cNvSpPr txBox="1"/>
          <p:nvPr/>
        </p:nvSpPr>
        <p:spPr>
          <a:xfrm>
            <a:off x="2618960" y="3389046"/>
            <a:ext cx="16357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e/</a:t>
            </a:r>
            <a:r>
              <a:rPr lang="en-GB" sz="1300" kern="1200" dirty="0" err="1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pQTL</a:t>
            </a: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 studies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4682CD5-D914-4773-BE90-BE513BCAD5D9}"/>
              </a:ext>
            </a:extLst>
          </p:cNvPr>
          <p:cNvCxnSpPr>
            <a:stCxn id="47" idx="2"/>
          </p:cNvCxnSpPr>
          <p:nvPr/>
        </p:nvCxnSpPr>
        <p:spPr>
          <a:xfrm>
            <a:off x="4910706" y="2523739"/>
            <a:ext cx="800713" cy="253774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7461D9CE-64E9-4B23-8902-1E2D64EA60E7}"/>
              </a:ext>
            </a:extLst>
          </p:cNvPr>
          <p:cNvSpPr txBox="1"/>
          <p:nvPr/>
        </p:nvSpPr>
        <p:spPr>
          <a:xfrm>
            <a:off x="4322131" y="2031296"/>
            <a:ext cx="11771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Other -omics studies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0CB7D4F-E978-480C-9B05-E2B279F420B6}"/>
              </a:ext>
            </a:extLst>
          </p:cNvPr>
          <p:cNvCxnSpPr>
            <a:stCxn id="49" idx="2"/>
          </p:cNvCxnSpPr>
          <p:nvPr/>
        </p:nvCxnSpPr>
        <p:spPr>
          <a:xfrm flipH="1">
            <a:off x="1828428" y="2601314"/>
            <a:ext cx="521184" cy="184613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D41185C-9C35-4201-A5C3-C4089B87F9F2}"/>
              </a:ext>
            </a:extLst>
          </p:cNvPr>
          <p:cNvSpPr txBox="1"/>
          <p:nvPr/>
        </p:nvSpPr>
        <p:spPr>
          <a:xfrm>
            <a:off x="1648216" y="2108871"/>
            <a:ext cx="14027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Variant effect prediction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A552E1-2947-4A3E-B7FC-9FD924F6B0C5}"/>
              </a:ext>
            </a:extLst>
          </p:cNvPr>
          <p:cNvCxnSpPr/>
          <p:nvPr/>
        </p:nvCxnSpPr>
        <p:spPr>
          <a:xfrm flipV="1">
            <a:off x="3304606" y="3118491"/>
            <a:ext cx="2490355" cy="238231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6BAB267-89B8-4810-A397-8CCC438E1253}"/>
              </a:ext>
            </a:extLst>
          </p:cNvPr>
          <p:cNvCxnSpPr>
            <a:stCxn id="52" idx="0"/>
          </p:cNvCxnSpPr>
          <p:nvPr/>
        </p:nvCxnSpPr>
        <p:spPr>
          <a:xfrm flipV="1">
            <a:off x="6745889" y="3136152"/>
            <a:ext cx="914303" cy="255980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92292CC8-7CAA-4CE0-BA8B-29F79F95B354}"/>
              </a:ext>
            </a:extLst>
          </p:cNvPr>
          <p:cNvSpPr txBox="1"/>
          <p:nvPr/>
        </p:nvSpPr>
        <p:spPr>
          <a:xfrm>
            <a:off x="5711419" y="3392132"/>
            <a:ext cx="20689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Pathway enrichment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D5CFCA9-B3DB-406F-8EBE-D0730D9682E8}"/>
              </a:ext>
            </a:extLst>
          </p:cNvPr>
          <p:cNvCxnSpPr/>
          <p:nvPr/>
        </p:nvCxnSpPr>
        <p:spPr>
          <a:xfrm flipH="1">
            <a:off x="3397697" y="2533662"/>
            <a:ext cx="188117" cy="308510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7C36F36-09ED-4543-9794-72F6D2463587}"/>
              </a:ext>
            </a:extLst>
          </p:cNvPr>
          <p:cNvSpPr txBox="1"/>
          <p:nvPr/>
        </p:nvSpPr>
        <p:spPr>
          <a:xfrm>
            <a:off x="3044184" y="2241274"/>
            <a:ext cx="16357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GB" sz="1300" kern="1200" dirty="0" err="1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Druggability</a:t>
            </a:r>
            <a:endParaRPr lang="en-GB" sz="1300" kern="1200" dirty="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85D8E53-14FA-42C6-A828-84DC03039D79}"/>
              </a:ext>
            </a:extLst>
          </p:cNvPr>
          <p:cNvCxnSpPr>
            <a:stCxn id="49" idx="2"/>
          </p:cNvCxnSpPr>
          <p:nvPr/>
        </p:nvCxnSpPr>
        <p:spPr>
          <a:xfrm>
            <a:off x="2349612" y="2601314"/>
            <a:ext cx="770749" cy="157799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8E0F94D-B03A-45B0-85C0-608E58945EAE}"/>
              </a:ext>
            </a:extLst>
          </p:cNvPr>
          <p:cNvCxnSpPr>
            <a:stCxn id="57" idx="2"/>
          </p:cNvCxnSpPr>
          <p:nvPr/>
        </p:nvCxnSpPr>
        <p:spPr>
          <a:xfrm>
            <a:off x="7561154" y="2642011"/>
            <a:ext cx="242382" cy="162316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52CEDCC4-5DE5-4D64-8228-FE3F2DDDDDFA}"/>
              </a:ext>
            </a:extLst>
          </p:cNvPr>
          <p:cNvSpPr txBox="1"/>
          <p:nvPr/>
        </p:nvSpPr>
        <p:spPr>
          <a:xfrm>
            <a:off x="6526684" y="2349623"/>
            <a:ext cx="20689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Protein-Protein interactions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E6632B5-F9C4-433F-9C09-728214FA5C74}"/>
              </a:ext>
            </a:extLst>
          </p:cNvPr>
          <p:cNvCxnSpPr>
            <a:stCxn id="47" idx="2"/>
          </p:cNvCxnSpPr>
          <p:nvPr/>
        </p:nvCxnSpPr>
        <p:spPr>
          <a:xfrm flipH="1">
            <a:off x="3843096" y="2523739"/>
            <a:ext cx="1067610" cy="280588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59" name="Title 3">
            <a:extLst>
              <a:ext uri="{FF2B5EF4-FFF2-40B4-BE49-F238E27FC236}">
                <a16:creationId xmlns:a16="http://schemas.microsoft.com/office/drawing/2014/main" id="{CE18A363-EF65-4B10-995E-B3495D76501C}"/>
              </a:ext>
            </a:extLst>
          </p:cNvPr>
          <p:cNvSpPr txBox="1">
            <a:spLocks/>
          </p:cNvSpPr>
          <p:nvPr/>
        </p:nvSpPr>
        <p:spPr>
          <a:xfrm>
            <a:off x="146212" y="749575"/>
            <a:ext cx="7498080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GWAS to biology and drug target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79E8EE3-3E18-4306-AFC6-B96E43129B60}"/>
              </a:ext>
            </a:extLst>
          </p:cNvPr>
          <p:cNvSpPr/>
          <p:nvPr/>
        </p:nvSpPr>
        <p:spPr>
          <a:xfrm>
            <a:off x="5711419" y="6252886"/>
            <a:ext cx="315577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Source URL: </a:t>
            </a: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  <a:hlinkClick r:id="rId3"/>
              </a:rPr>
              <a:t>mesuturkey.wordpress.com</a:t>
            </a:r>
            <a:endParaRPr lang="en-GB" sz="1300" kern="1200" dirty="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732A25D-DC13-44F2-A552-B9A1D6344E1C}"/>
              </a:ext>
            </a:extLst>
          </p:cNvPr>
          <p:cNvCxnSpPr/>
          <p:nvPr/>
        </p:nvCxnSpPr>
        <p:spPr>
          <a:xfrm flipH="1" flipV="1">
            <a:off x="3862076" y="3178204"/>
            <a:ext cx="629092" cy="357036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FA7292A-5015-4660-9187-529EC0F5FA0B}"/>
              </a:ext>
            </a:extLst>
          </p:cNvPr>
          <p:cNvCxnSpPr/>
          <p:nvPr/>
        </p:nvCxnSpPr>
        <p:spPr>
          <a:xfrm flipV="1">
            <a:off x="4491168" y="3149792"/>
            <a:ext cx="618147" cy="385448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0819F2B8-3BFB-411C-8113-0BB2D99250CD}"/>
              </a:ext>
            </a:extLst>
          </p:cNvPr>
          <p:cNvSpPr txBox="1"/>
          <p:nvPr/>
        </p:nvSpPr>
        <p:spPr>
          <a:xfrm>
            <a:off x="3933418" y="3538326"/>
            <a:ext cx="1228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GB" sz="1300" kern="1200" dirty="0" err="1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Colocalisation</a:t>
            </a:r>
            <a:endParaRPr lang="en-GB" sz="1300" kern="1200" dirty="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sp>
        <p:nvSpPr>
          <p:cNvPr id="64" name="Right Arrow 47">
            <a:extLst>
              <a:ext uri="{FF2B5EF4-FFF2-40B4-BE49-F238E27FC236}">
                <a16:creationId xmlns:a16="http://schemas.microsoft.com/office/drawing/2014/main" id="{1A718F53-B692-494B-BCE3-9AD2789994DA}"/>
              </a:ext>
            </a:extLst>
          </p:cNvPr>
          <p:cNvSpPr/>
          <p:nvPr/>
        </p:nvSpPr>
        <p:spPr>
          <a:xfrm rot="5400000">
            <a:off x="7592394" y="3289504"/>
            <a:ext cx="544640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E729A50-FCB2-45E2-8485-3E4360D0F7E5}"/>
              </a:ext>
            </a:extLst>
          </p:cNvPr>
          <p:cNvSpPr/>
          <p:nvPr/>
        </p:nvSpPr>
        <p:spPr>
          <a:xfrm>
            <a:off x="7299480" y="3807977"/>
            <a:ext cx="11540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defRPr/>
            </a:pPr>
            <a:r>
              <a:rPr lang="en-GB" sz="18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Disease &amp; drug targets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1CD4312-3713-48C0-9A43-A272CC06D448}"/>
              </a:ext>
            </a:extLst>
          </p:cNvPr>
          <p:cNvSpPr txBox="1"/>
          <p:nvPr/>
        </p:nvSpPr>
        <p:spPr>
          <a:xfrm>
            <a:off x="5794961" y="4172297"/>
            <a:ext cx="12398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defRPr/>
            </a:pPr>
            <a:r>
              <a:rPr lang="en-GB" sz="13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Mendelian Randomisation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44F9AD2F-8917-458C-A8D6-75406254B040}"/>
              </a:ext>
            </a:extLst>
          </p:cNvPr>
          <p:cNvCxnSpPr>
            <a:cxnSpLocks/>
            <a:stCxn id="66" idx="3"/>
          </p:cNvCxnSpPr>
          <p:nvPr/>
        </p:nvCxnSpPr>
        <p:spPr>
          <a:xfrm flipV="1">
            <a:off x="7034825" y="4319183"/>
            <a:ext cx="306559" cy="99336"/>
          </a:xfrm>
          <a:prstGeom prst="straightConnector1">
            <a:avLst/>
          </a:prstGeom>
          <a:noFill/>
          <a:ln w="9525" cap="flat" cmpd="sng" algn="ctr">
            <a:solidFill>
              <a:srgbClr val="3891A7"/>
            </a:solidFill>
            <a:prstDash val="solid"/>
            <a:tailEnd type="triangle"/>
          </a:ln>
          <a:effectLst/>
        </p:spPr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2322FFE-8D8C-47B8-9D55-53C8A860D2D9}"/>
              </a:ext>
            </a:extLst>
          </p:cNvPr>
          <p:cNvSpPr txBox="1"/>
          <p:nvPr/>
        </p:nvSpPr>
        <p:spPr>
          <a:xfrm>
            <a:off x="530728" y="4294957"/>
            <a:ext cx="2163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/>
            <a:r>
              <a:rPr lang="en-GB" sz="18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GWAS associations</a:t>
            </a:r>
          </a:p>
        </p:txBody>
      </p:sp>
      <p:sp>
        <p:nvSpPr>
          <p:cNvPr id="69" name="Right Arrow 5">
            <a:extLst>
              <a:ext uri="{FF2B5EF4-FFF2-40B4-BE49-F238E27FC236}">
                <a16:creationId xmlns:a16="http://schemas.microsoft.com/office/drawing/2014/main" id="{206AFD76-255B-45CF-A8E9-B61126336808}"/>
              </a:ext>
            </a:extLst>
          </p:cNvPr>
          <p:cNvSpPr/>
          <p:nvPr/>
        </p:nvSpPr>
        <p:spPr>
          <a:xfrm rot="16200000">
            <a:off x="1011260" y="3457102"/>
            <a:ext cx="892167" cy="629092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E0A10A9-DCBD-45A7-BCE9-1B8767B7F744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41404A6-1EA3-4EB0-924A-98BE37F7BDA4}"/>
              </a:ext>
            </a:extLst>
          </p:cNvPr>
          <p:cNvCxnSpPr>
            <a:cxnSpLocks/>
            <a:stCxn id="68" idx="3"/>
            <a:endCxn id="66" idx="1"/>
          </p:cNvCxnSpPr>
          <p:nvPr/>
        </p:nvCxnSpPr>
        <p:spPr>
          <a:xfrm flipV="1">
            <a:off x="2694214" y="4418519"/>
            <a:ext cx="3100747" cy="6110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201A8EF-1A98-46F3-AD55-AA82C356E7BD}"/>
              </a:ext>
            </a:extLst>
          </p:cNvPr>
          <p:cNvCxnSpPr>
            <a:cxnSpLocks/>
            <a:stCxn id="63" idx="2"/>
            <a:endCxn id="66" idx="1"/>
          </p:cNvCxnSpPr>
          <p:nvPr/>
        </p:nvCxnSpPr>
        <p:spPr>
          <a:xfrm>
            <a:off x="4547867" y="3830714"/>
            <a:ext cx="1247094" cy="587805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9341448-074C-4FD6-9716-348EFEF7DB9B}"/>
              </a:ext>
            </a:extLst>
          </p:cNvPr>
          <p:cNvCxnSpPr>
            <a:cxnSpLocks/>
            <a:stCxn id="45" idx="2"/>
            <a:endCxn id="66" idx="1"/>
          </p:cNvCxnSpPr>
          <p:nvPr/>
        </p:nvCxnSpPr>
        <p:spPr>
          <a:xfrm>
            <a:off x="3436851" y="3681434"/>
            <a:ext cx="2358110" cy="737085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2209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B583EE79-AB37-43D4-AF99-70FFC9B366F1}"/>
              </a:ext>
            </a:extLst>
          </p:cNvPr>
          <p:cNvSpPr txBox="1"/>
          <p:nvPr/>
        </p:nvSpPr>
        <p:spPr>
          <a:xfrm>
            <a:off x="7078656" y="1917778"/>
            <a:ext cx="20365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Increase </a:t>
            </a:r>
            <a:r>
              <a:rPr lang="en-GB" sz="1600" kern="1200" dirty="0" err="1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i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nflammation</a:t>
            </a:r>
            <a:r>
              <a:rPr lang="en-GB" sz="16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abnormal cell repair, extracellular matrix destruction</a:t>
            </a:r>
          </a:p>
        </p:txBody>
      </p:sp>
      <p:sp>
        <p:nvSpPr>
          <p:cNvPr id="37" name="Right Arrow 5">
            <a:extLst>
              <a:ext uri="{FF2B5EF4-FFF2-40B4-BE49-F238E27FC236}">
                <a16:creationId xmlns:a16="http://schemas.microsoft.com/office/drawing/2014/main" id="{D63E1017-AAF1-40A9-9F96-170EEF8E8F4D}"/>
              </a:ext>
            </a:extLst>
          </p:cNvPr>
          <p:cNvSpPr/>
          <p:nvPr/>
        </p:nvSpPr>
        <p:spPr>
          <a:xfrm>
            <a:off x="2130264" y="2092563"/>
            <a:ext cx="544640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  <a:sym typeface="Helvetica"/>
            </a:endParaRPr>
          </a:p>
        </p:txBody>
      </p:sp>
      <p:sp>
        <p:nvSpPr>
          <p:cNvPr id="38" name="Right Arrow 6">
            <a:extLst>
              <a:ext uri="{FF2B5EF4-FFF2-40B4-BE49-F238E27FC236}">
                <a16:creationId xmlns:a16="http://schemas.microsoft.com/office/drawing/2014/main" id="{54C574C4-2370-47D5-99D7-EA0270CE09E2}"/>
              </a:ext>
            </a:extLst>
          </p:cNvPr>
          <p:cNvSpPr/>
          <p:nvPr/>
        </p:nvSpPr>
        <p:spPr>
          <a:xfrm>
            <a:off x="4136307" y="2097078"/>
            <a:ext cx="544640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  <a:sym typeface="Helvetica"/>
            </a:endParaRPr>
          </a:p>
        </p:txBody>
      </p:sp>
      <p:sp>
        <p:nvSpPr>
          <p:cNvPr id="39" name="Right Arrow 7">
            <a:extLst>
              <a:ext uri="{FF2B5EF4-FFF2-40B4-BE49-F238E27FC236}">
                <a16:creationId xmlns:a16="http://schemas.microsoft.com/office/drawing/2014/main" id="{53309942-6B97-48E6-ACD3-05B88E40BC3C}"/>
              </a:ext>
            </a:extLst>
          </p:cNvPr>
          <p:cNvSpPr/>
          <p:nvPr/>
        </p:nvSpPr>
        <p:spPr>
          <a:xfrm>
            <a:off x="6556230" y="2112985"/>
            <a:ext cx="544640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  <a:sym typeface="Helvetica"/>
            </a:endParaRPr>
          </a:p>
        </p:txBody>
      </p:sp>
      <p:sp>
        <p:nvSpPr>
          <p:cNvPr id="59" name="Title 3">
            <a:extLst>
              <a:ext uri="{FF2B5EF4-FFF2-40B4-BE49-F238E27FC236}">
                <a16:creationId xmlns:a16="http://schemas.microsoft.com/office/drawing/2014/main" id="{CE18A363-EF65-4B10-995E-B3495D76501C}"/>
              </a:ext>
            </a:extLst>
          </p:cNvPr>
          <p:cNvSpPr txBox="1">
            <a:spLocks/>
          </p:cNvSpPr>
          <p:nvPr/>
        </p:nvSpPr>
        <p:spPr>
          <a:xfrm>
            <a:off x="63993" y="616291"/>
            <a:ext cx="9063382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Helvetica"/>
                <a:sym typeface="Helvetica"/>
              </a:rPr>
              <a:t>Smoking GWAS to drug targets for COPD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79E8EE3-3E18-4306-AFC6-B96E43129B60}"/>
              </a:ext>
            </a:extLst>
          </p:cNvPr>
          <p:cNvSpPr/>
          <p:nvPr/>
        </p:nvSpPr>
        <p:spPr>
          <a:xfrm>
            <a:off x="5711419" y="6252886"/>
            <a:ext cx="315577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Source URL: 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  <a:hlinkClick r:id="rId3"/>
              </a:rPr>
              <a:t>mesuturkey.wordpress.com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  <a:sym typeface="Helvetica"/>
            </a:endParaRPr>
          </a:p>
        </p:txBody>
      </p:sp>
      <p:sp>
        <p:nvSpPr>
          <p:cNvPr id="64" name="Right Arrow 47">
            <a:extLst>
              <a:ext uri="{FF2B5EF4-FFF2-40B4-BE49-F238E27FC236}">
                <a16:creationId xmlns:a16="http://schemas.microsoft.com/office/drawing/2014/main" id="{1A718F53-B692-494B-BCE3-9AD2789994DA}"/>
              </a:ext>
            </a:extLst>
          </p:cNvPr>
          <p:cNvSpPr/>
          <p:nvPr/>
        </p:nvSpPr>
        <p:spPr>
          <a:xfrm rot="5400000">
            <a:off x="7792408" y="4015976"/>
            <a:ext cx="544640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  <a:sym typeface="Helvetica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E729A50-FCB2-45E2-8485-3E4360D0F7E5}"/>
              </a:ext>
            </a:extLst>
          </p:cNvPr>
          <p:cNvSpPr/>
          <p:nvPr/>
        </p:nvSpPr>
        <p:spPr>
          <a:xfrm>
            <a:off x="7487681" y="4522975"/>
            <a:ext cx="11540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COPD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2322FFE-8D8C-47B8-9D55-53C8A860D2D9}"/>
              </a:ext>
            </a:extLst>
          </p:cNvPr>
          <p:cNvSpPr txBox="1"/>
          <p:nvPr/>
        </p:nvSpPr>
        <p:spPr>
          <a:xfrm>
            <a:off x="-357239" y="4177309"/>
            <a:ext cx="2793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GWAS association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at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 15q25 </a:t>
            </a:r>
          </a:p>
        </p:txBody>
      </p:sp>
      <p:sp>
        <p:nvSpPr>
          <p:cNvPr id="69" name="Right Arrow 5">
            <a:extLst>
              <a:ext uri="{FF2B5EF4-FFF2-40B4-BE49-F238E27FC236}">
                <a16:creationId xmlns:a16="http://schemas.microsoft.com/office/drawing/2014/main" id="{206AFD76-255B-45CF-A8E9-B61126336808}"/>
              </a:ext>
            </a:extLst>
          </p:cNvPr>
          <p:cNvSpPr/>
          <p:nvPr/>
        </p:nvSpPr>
        <p:spPr>
          <a:xfrm rot="16200000">
            <a:off x="766380" y="3670129"/>
            <a:ext cx="439466" cy="440846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  <a:sym typeface="Helvetica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E0A10A9-DCBD-45A7-BCE9-1B8767B7F744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Dr Mesut Erzurumluoglu, Boehringer Ingelheim, Germany</a:t>
            </a: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620BDEE-C77E-421B-B4AC-2E2094282CC9}"/>
              </a:ext>
            </a:extLst>
          </p:cNvPr>
          <p:cNvSpPr txBox="1"/>
          <p:nvPr/>
        </p:nvSpPr>
        <p:spPr>
          <a:xfrm>
            <a:off x="274320" y="3242938"/>
            <a:ext cx="163402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1800" kern="1200" dirty="0">
                <a:solidFill>
                  <a:prstClr val="black"/>
                </a:solidFill>
                <a:latin typeface="Gill Sans MT"/>
                <a:ea typeface="+mn-ea"/>
                <a:cs typeface="+mn-cs"/>
              </a:rPr>
              <a:t>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s1051730 (A)? </a:t>
            </a:r>
            <a:endParaRPr lang="en-GB" sz="1800" dirty="0"/>
          </a:p>
        </p:txBody>
      </p:sp>
      <p:sp>
        <p:nvSpPr>
          <p:cNvPr id="74" name="Right Arrow 5">
            <a:extLst>
              <a:ext uri="{FF2B5EF4-FFF2-40B4-BE49-F238E27FC236}">
                <a16:creationId xmlns:a16="http://schemas.microsoft.com/office/drawing/2014/main" id="{A07D517B-1811-4609-9FF6-8F6EE74567E7}"/>
              </a:ext>
            </a:extLst>
          </p:cNvPr>
          <p:cNvSpPr/>
          <p:nvPr/>
        </p:nvSpPr>
        <p:spPr>
          <a:xfrm rot="16200000">
            <a:off x="765690" y="2740542"/>
            <a:ext cx="440844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  <a:sym typeface="Helvetica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748B45-102C-4932-BB0E-3A71418DF273}"/>
              </a:ext>
            </a:extLst>
          </p:cNvPr>
          <p:cNvSpPr txBox="1"/>
          <p:nvPr/>
        </p:nvSpPr>
        <p:spPr>
          <a:xfrm>
            <a:off x="-59690" y="2084506"/>
            <a:ext cx="2231228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Decrease in </a:t>
            </a:r>
          </a:p>
          <a:p>
            <a:pPr algn="ctr"/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CHRNA5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 expression? </a:t>
            </a:r>
            <a:endParaRPr lang="en-GB" sz="18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918A54-8FE2-444A-B005-662D832D9A48}"/>
              </a:ext>
            </a:extLst>
          </p:cNvPr>
          <p:cNvSpPr txBox="1"/>
          <p:nvPr/>
        </p:nvSpPr>
        <p:spPr>
          <a:xfrm>
            <a:off x="2683217" y="2124406"/>
            <a:ext cx="1963783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Brain Cortex?</a:t>
            </a:r>
            <a:endParaRPr lang="en-GB" sz="18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B8FF54B-02DC-4B00-A86F-96E0FAABF81B}"/>
              </a:ext>
            </a:extLst>
          </p:cNvPr>
          <p:cNvSpPr txBox="1"/>
          <p:nvPr/>
        </p:nvSpPr>
        <p:spPr>
          <a:xfrm>
            <a:off x="4680948" y="1900526"/>
            <a:ext cx="1894342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Increase smoking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(by reducing aversive effects of smoking? Jensen </a:t>
            </a:r>
            <a:r>
              <a:rPr kumimoji="0" lang="en-GB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et al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, 2015)</a:t>
            </a:r>
            <a:endParaRPr lang="en-GB" dirty="0"/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2EC344D6-9ABF-4B4F-8592-646E619F08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226" y="2617725"/>
            <a:ext cx="2345340" cy="2276359"/>
          </a:xfrm>
          <a:prstGeom prst="rect">
            <a:avLst/>
          </a:prstGeom>
        </p:spPr>
      </p:pic>
      <p:sp>
        <p:nvSpPr>
          <p:cNvPr id="81" name="Right Arrow 7">
            <a:extLst>
              <a:ext uri="{FF2B5EF4-FFF2-40B4-BE49-F238E27FC236}">
                <a16:creationId xmlns:a16="http://schemas.microsoft.com/office/drawing/2014/main" id="{2C76D2B7-D62A-4A6F-8A39-6769F8F2B3C1}"/>
              </a:ext>
            </a:extLst>
          </p:cNvPr>
          <p:cNvSpPr/>
          <p:nvPr/>
        </p:nvSpPr>
        <p:spPr>
          <a:xfrm rot="5400000">
            <a:off x="7828684" y="3091330"/>
            <a:ext cx="472087" cy="440844"/>
          </a:xfrm>
          <a:prstGeom prst="rightArrow">
            <a:avLst/>
          </a:prstGeom>
          <a:solidFill>
            <a:srgbClr val="3891A7"/>
          </a:solidFill>
          <a:ln w="25400" cap="flat" cmpd="sng" algn="ctr">
            <a:solidFill>
              <a:srgbClr val="3891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  <a:sym typeface="Helvetica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F270F39-890D-4789-BE29-6A0F54F70C12}"/>
              </a:ext>
            </a:extLst>
          </p:cNvPr>
          <p:cNvSpPr/>
          <p:nvPr/>
        </p:nvSpPr>
        <p:spPr>
          <a:xfrm>
            <a:off x="7429502" y="3550373"/>
            <a:ext cx="1334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Helvetica"/>
              </a:rPr>
              <a:t>Obstruction</a:t>
            </a:r>
          </a:p>
        </p:txBody>
      </p:sp>
      <p:pic>
        <p:nvPicPr>
          <p:cNvPr id="10" name="Picture 9" descr="Chart, bubble chart&#10;&#10;Description automatically generated">
            <a:extLst>
              <a:ext uri="{FF2B5EF4-FFF2-40B4-BE49-F238E27FC236}">
                <a16:creationId xmlns:a16="http://schemas.microsoft.com/office/drawing/2014/main" id="{90262F52-4927-48BB-B565-18AFD2F9C1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01"/>
          <a:stretch/>
        </p:blipFill>
        <p:spPr>
          <a:xfrm>
            <a:off x="5845808" y="3549124"/>
            <a:ext cx="1077516" cy="104019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07D920-091C-4271-8B2B-32189A582464}"/>
              </a:ext>
            </a:extLst>
          </p:cNvPr>
          <p:cNvCxnSpPr>
            <a:cxnSpLocks/>
            <a:stCxn id="10" idx="1"/>
            <a:endCxn id="79" idx="2"/>
          </p:cNvCxnSpPr>
          <p:nvPr/>
        </p:nvCxnSpPr>
        <p:spPr>
          <a:xfrm flipH="1" flipV="1">
            <a:off x="5628119" y="2823856"/>
            <a:ext cx="217689" cy="1245363"/>
          </a:xfrm>
          <a:prstGeom prst="straightConnector1">
            <a:avLst/>
          </a:prstGeom>
          <a:ln w="28575">
            <a:prstDash val="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66056671-1649-4FC3-9F12-98B929E462D7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6384566" y="2973120"/>
            <a:ext cx="627869" cy="576004"/>
          </a:xfrm>
          <a:prstGeom prst="straightConnector1">
            <a:avLst/>
          </a:prstGeom>
          <a:ln w="28575">
            <a:prstDash val="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4E89B82-4752-4385-8D8F-EDCA5BC89A6C}"/>
              </a:ext>
            </a:extLst>
          </p:cNvPr>
          <p:cNvCxnSpPr>
            <a:cxnSpLocks/>
            <a:stCxn id="10" idx="3"/>
            <a:endCxn id="82" idx="1"/>
          </p:cNvCxnSpPr>
          <p:nvPr/>
        </p:nvCxnSpPr>
        <p:spPr>
          <a:xfrm flipV="1">
            <a:off x="6923324" y="3735039"/>
            <a:ext cx="506178" cy="334180"/>
          </a:xfrm>
          <a:prstGeom prst="straightConnector1">
            <a:avLst/>
          </a:prstGeom>
          <a:ln w="28575">
            <a:prstDash val="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C3909E9-1393-4DD3-A33F-B73C4332A302}"/>
              </a:ext>
            </a:extLst>
          </p:cNvPr>
          <p:cNvSpPr txBox="1"/>
          <p:nvPr/>
        </p:nvSpPr>
        <p:spPr>
          <a:xfrm>
            <a:off x="4871923" y="3420188"/>
            <a:ext cx="926547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Prevention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3BD4BA3-98AE-42E7-B075-67619E02F0CD}"/>
              </a:ext>
            </a:extLst>
          </p:cNvPr>
          <p:cNvSpPr txBox="1"/>
          <p:nvPr/>
        </p:nvSpPr>
        <p:spPr>
          <a:xfrm>
            <a:off x="6776381" y="3317495"/>
            <a:ext cx="926547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Therapy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DEB557A-1F82-4533-986A-CB805D1BC2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31" y="2694339"/>
            <a:ext cx="487047" cy="487047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6AB9FF56-9C2E-4833-9145-DB45F39DFF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40" y="1666918"/>
            <a:ext cx="487047" cy="4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80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450F0-4676-45A7-89DD-BA423F8181D6}"/>
              </a:ext>
            </a:extLst>
          </p:cNvPr>
          <p:cNvSpPr txBox="1">
            <a:spLocks/>
          </p:cNvSpPr>
          <p:nvPr/>
        </p:nvSpPr>
        <p:spPr>
          <a:xfrm>
            <a:off x="108007" y="633719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Drug target </a:t>
            </a:r>
            <a:r>
              <a:rPr kumimoji="0" lang="en-GB" sz="37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validation</a:t>
            </a:r>
            <a:r>
              <a:rPr kumimoji="0" lang="en-GB" sz="3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: </a:t>
            </a:r>
            <a:r>
              <a:rPr kumimoji="0" lang="en-GB" sz="37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CHRM3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33746-3039-4337-8BD9-161A0635CD02}"/>
              </a:ext>
            </a:extLst>
          </p:cNvPr>
          <p:cNvSpPr txBox="1">
            <a:spLocks/>
          </p:cNvSpPr>
          <p:nvPr/>
        </p:nvSpPr>
        <p:spPr>
          <a:xfrm>
            <a:off x="83514" y="1606699"/>
            <a:ext cx="8976971" cy="3389842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CHRM3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for chronic obstructive pulmonary disease (COPD)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Muscarinic cholinergic receptor 3 (encoded by 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CHRM3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 controls smooth muscle contraction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Increased smooth muscle contraction =&gt; airway obstruction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Evidence: 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High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eQTL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-GWAS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colocalisation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in lung and smooth muscle cells &amp; desirable direction (inhibition =&gt; lower disease risk)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Mendelian Randomization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between 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CHRM3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-specific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eQTLs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and COPD risk =&gt; significant association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Pathology mechanism: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Exaggerated acetylcholine release =&gt; enhanced expression of downstream signalling components in airway smooth muscle =&gt; bronchoconstriction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Treatment: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Acetylcholine receptor inhibitors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Reverse the action of (vagally derived) acetylcholine on airway smooth muscle contraction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Incl. anticholinergic drug Ipratropium by Boehringer Ingelheim</a:t>
            </a:r>
          </a:p>
          <a:p>
            <a:pPr marL="886968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B80A"/>
              </a:buClr>
              <a:buSzTx/>
              <a:buFont typeface="Wingdings 2"/>
              <a:buChar char="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Induced bronchodilation =&gt; Lowers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bronchospams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85B2E3-4103-40BC-BB77-BA597F315A5B}"/>
              </a:ext>
            </a:extLst>
          </p:cNvPr>
          <p:cNvSpPr txBox="1"/>
          <p:nvPr/>
        </p:nvSpPr>
        <p:spPr>
          <a:xfrm>
            <a:off x="5856872" y="4611824"/>
            <a:ext cx="3672021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Mostly from </a:t>
            </a:r>
            <a:r>
              <a:rPr lang="en-GB" sz="12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Wain </a:t>
            </a:r>
            <a:r>
              <a:rPr lang="en-GB" sz="12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2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2017. Nat Genet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61FAEB-34BB-428B-95F0-40C8B0D9DA58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7002914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A8EE1AC-26BC-4332-91F0-AC4F3C973E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595" y="3764958"/>
            <a:ext cx="3571406" cy="1143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CAC4CA-43B2-4B5E-A6A0-08FC5449F4C7}"/>
              </a:ext>
            </a:extLst>
          </p:cNvPr>
          <p:cNvSpPr txBox="1">
            <a:spLocks/>
          </p:cNvSpPr>
          <p:nvPr/>
        </p:nvSpPr>
        <p:spPr>
          <a:xfrm>
            <a:off x="119573" y="668050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Drug </a:t>
            </a:r>
            <a:r>
              <a:rPr kumimoji="0" lang="en-GB" sz="37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repurposing</a:t>
            </a:r>
            <a:r>
              <a:rPr kumimoji="0" lang="en-GB" sz="3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: </a:t>
            </a:r>
            <a:r>
              <a:rPr kumimoji="0" lang="en-GB" sz="37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ITGAV </a:t>
            </a:r>
            <a:r>
              <a:rPr kumimoji="0" lang="en-GB" sz="37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for </a:t>
            </a:r>
            <a:r>
              <a:rPr kumimoji="0" lang="en-GB" sz="4000" b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COPD? </a:t>
            </a:r>
            <a:endParaRPr kumimoji="0" lang="en-GB" sz="37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E2E77-4B37-4CF3-9AA3-9AC39914C86E}"/>
              </a:ext>
            </a:extLst>
          </p:cNvPr>
          <p:cNvSpPr txBox="1">
            <a:spLocks/>
          </p:cNvSpPr>
          <p:nvPr/>
        </p:nvSpPr>
        <p:spPr>
          <a:xfrm>
            <a:off x="-324259" y="1958287"/>
            <a:ext cx="6132828" cy="2949671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The allele associated with reduced expression of 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ITGAV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was associated with increased lung function, suggesting that inhibitors of αvβ6 integrin might also have a beneficial effect in COPD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ITGAV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encodes a component of the αvβ6 integrin heterodimer, which is inhibited by a monoclonal antibody in development for pulmonary fibrosis (NCT01371305) and for which the small molecule GSK3008348 (NCT03069989) is an antagonist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7B2B40-6FB2-4586-9EB4-63FD580F8772}"/>
              </a:ext>
            </a:extLst>
          </p:cNvPr>
          <p:cNvSpPr txBox="1"/>
          <p:nvPr/>
        </p:nvSpPr>
        <p:spPr>
          <a:xfrm>
            <a:off x="6489114" y="2571750"/>
            <a:ext cx="1997133" cy="6924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3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Shrine, </a:t>
            </a:r>
            <a:r>
              <a:rPr lang="en-GB" sz="1300" b="1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Guyatt</a:t>
            </a:r>
            <a:r>
              <a:rPr lang="en-GB" sz="13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and Erzurumluoglu </a:t>
            </a:r>
            <a:r>
              <a:rPr lang="en-GB" sz="13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3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2019. </a:t>
            </a:r>
          </a:p>
          <a:p>
            <a:pPr algn="ctr" hangingPunct="1"/>
            <a:r>
              <a:rPr lang="en-GB" sz="13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Nat Genet</a:t>
            </a:r>
            <a:endParaRPr lang="en-GB" sz="13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3B6125-2FD1-4A6A-8A28-C3F40534E080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3401547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6172B33C-7E4D-42D3-8228-61AC69871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400" y="3770205"/>
            <a:ext cx="4568600" cy="1135868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D2A9AE6-AE8E-43D6-8F20-03BE1E42F56C}"/>
              </a:ext>
            </a:extLst>
          </p:cNvPr>
          <p:cNvSpPr txBox="1">
            <a:spLocks/>
          </p:cNvSpPr>
          <p:nvPr/>
        </p:nvSpPr>
        <p:spPr>
          <a:xfrm>
            <a:off x="204107" y="3341717"/>
            <a:ext cx="4658838" cy="1564356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Clr>
                <a:srgbClr val="3891A7"/>
              </a:buClr>
            </a:pPr>
            <a:r>
              <a:rPr lang="en-GB" i="1" dirty="0">
                <a:solidFill>
                  <a:prstClr val="black"/>
                </a:solidFill>
                <a:latin typeface="Gill Sans MT"/>
              </a:rPr>
              <a:t>REV3L</a:t>
            </a:r>
            <a:r>
              <a:rPr lang="en-GB" dirty="0">
                <a:solidFill>
                  <a:prstClr val="black"/>
                </a:solidFill>
                <a:latin typeface="Gill Sans MT"/>
              </a:rPr>
              <a:t> for smoking cessation</a:t>
            </a:r>
          </a:p>
          <a:p>
            <a:pPr lvl="1">
              <a:buClr>
                <a:srgbClr val="3891A7"/>
              </a:buClr>
            </a:pPr>
            <a:r>
              <a:rPr lang="en-GB" dirty="0">
                <a:solidFill>
                  <a:prstClr val="black"/>
                </a:solidFill>
                <a:latin typeface="Gill Sans MT"/>
              </a:rPr>
              <a:t>DNA polymerase in brain?</a:t>
            </a:r>
          </a:p>
          <a:p>
            <a:pPr>
              <a:buClr>
                <a:srgbClr val="3891A7"/>
              </a:buClr>
            </a:pPr>
            <a:r>
              <a:rPr lang="en-GB" dirty="0">
                <a:solidFill>
                  <a:prstClr val="black"/>
                </a:solidFill>
                <a:latin typeface="Gill Sans MT"/>
              </a:rPr>
              <a:t>Many potential drug targets identified for COPD</a:t>
            </a:r>
          </a:p>
          <a:p>
            <a:pPr lvl="1">
              <a:buClr>
                <a:srgbClr val="3891A7"/>
              </a:buClr>
            </a:pPr>
            <a:r>
              <a:rPr lang="en-GB" dirty="0">
                <a:solidFill>
                  <a:prstClr val="black"/>
                </a:solidFill>
                <a:latin typeface="Gill Sans MT"/>
              </a:rPr>
              <a:t>Chemotherapy drug\carcinogenic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8904B93-CBF5-4777-AF91-9F38BA2F0B41}"/>
              </a:ext>
            </a:extLst>
          </p:cNvPr>
          <p:cNvSpPr txBox="1">
            <a:spLocks/>
          </p:cNvSpPr>
          <p:nvPr/>
        </p:nvSpPr>
        <p:spPr>
          <a:xfrm>
            <a:off x="-10399" y="2430846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GB" sz="3700" dirty="0">
                <a:solidFill>
                  <a:schemeClr val="tx1"/>
                </a:solidFill>
                <a:latin typeface="Gill Sans MT"/>
              </a:rPr>
              <a:t>Drug target </a:t>
            </a:r>
            <a:r>
              <a:rPr lang="en-GB" sz="3700" u="sng" dirty="0">
                <a:solidFill>
                  <a:schemeClr val="tx1"/>
                </a:solidFill>
                <a:latin typeface="Gill Sans MT"/>
              </a:rPr>
              <a:t>invalidation:</a:t>
            </a:r>
            <a:r>
              <a:rPr lang="en-GB" sz="3700" dirty="0">
                <a:solidFill>
                  <a:schemeClr val="tx1"/>
                </a:solidFill>
                <a:latin typeface="Gill Sans MT"/>
              </a:rPr>
              <a:t> harmful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4FB6AD2-C16B-472D-B579-18CC73514578}"/>
              </a:ext>
            </a:extLst>
          </p:cNvPr>
          <p:cNvSpPr txBox="1">
            <a:spLocks/>
          </p:cNvSpPr>
          <p:nvPr/>
        </p:nvSpPr>
        <p:spPr>
          <a:xfrm>
            <a:off x="0" y="757601"/>
            <a:ext cx="7498080" cy="99018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Possible off-target effects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95FC1B-7D30-4CBD-BC3A-620817A39DBD}"/>
              </a:ext>
            </a:extLst>
          </p:cNvPr>
          <p:cNvSpPr txBox="1">
            <a:spLocks/>
          </p:cNvSpPr>
          <p:nvPr/>
        </p:nvSpPr>
        <p:spPr>
          <a:xfrm>
            <a:off x="204108" y="1620572"/>
            <a:ext cx="5980562" cy="118840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Finemapping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+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PheWAS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Tx/>
              <a:buFont typeface="Verdana"/>
              <a:buChar char="◦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Atacicept blocks B cell stimulation by 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TNFSF13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to reduce systemic lupus erythematosus disease activity (in a Phase 2b trial) but may also reduce lung 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223FB4-EF1E-4D31-8243-25E2831FD1B0}"/>
              </a:ext>
            </a:extLst>
          </p:cNvPr>
          <p:cNvSpPr txBox="1"/>
          <p:nvPr/>
        </p:nvSpPr>
        <p:spPr>
          <a:xfrm>
            <a:off x="6776472" y="1966290"/>
            <a:ext cx="1871942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2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Shrine, </a:t>
            </a:r>
            <a:r>
              <a:rPr lang="en-GB" sz="1200" b="1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Guyatt</a:t>
            </a:r>
            <a:r>
              <a:rPr lang="en-GB" sz="12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and Erzurumluoglu </a:t>
            </a:r>
            <a:r>
              <a:rPr lang="en-GB" sz="12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2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2019. </a:t>
            </a:r>
          </a:p>
          <a:p>
            <a:pPr algn="ctr" hangingPunct="1"/>
            <a:r>
              <a:rPr lang="en-GB" sz="12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Nat Genet</a:t>
            </a:r>
            <a:endParaRPr lang="en-GB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953D27-909C-4DF7-824E-38CFE437366C}"/>
              </a:ext>
            </a:extLst>
          </p:cNvPr>
          <p:cNvSpPr txBox="1"/>
          <p:nvPr/>
        </p:nvSpPr>
        <p:spPr>
          <a:xfrm>
            <a:off x="63993" y="4907958"/>
            <a:ext cx="7423688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CA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Mesut Erzurumluoglu, Boehringer Ingelheim, Germany</a:t>
            </a:r>
            <a:endParaRPr kumimoji="0" lang="en-US" sz="10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CA68A-C319-4065-8BAF-0D28F05161B6}"/>
              </a:ext>
            </a:extLst>
          </p:cNvPr>
          <p:cNvSpPr txBox="1"/>
          <p:nvPr/>
        </p:nvSpPr>
        <p:spPr>
          <a:xfrm>
            <a:off x="6600928" y="3423089"/>
            <a:ext cx="222303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en-GB" sz="12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Erzurumluoglu, Liu and Jackson </a:t>
            </a:r>
            <a:r>
              <a:rPr lang="en-GB" sz="12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et al</a:t>
            </a:r>
            <a:r>
              <a:rPr lang="en-GB" sz="12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2020. Mol </a:t>
            </a:r>
            <a:r>
              <a:rPr lang="en-GB" sz="1200" b="1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Psy</a:t>
            </a:r>
            <a:endParaRPr lang="en-GB" sz="12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924A48BE-1D6D-4393-ACC3-90F1B42B098A}"/>
              </a:ext>
            </a:extLst>
          </p:cNvPr>
          <p:cNvSpPr/>
          <p:nvPr/>
        </p:nvSpPr>
        <p:spPr>
          <a:xfrm>
            <a:off x="3738641" y="3492042"/>
            <a:ext cx="432262" cy="377237"/>
          </a:xfrm>
          <a:prstGeom prst="noSmoking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1" name="&quot;Not Allowed&quot; Symbol 10">
            <a:extLst>
              <a:ext uri="{FF2B5EF4-FFF2-40B4-BE49-F238E27FC236}">
                <a16:creationId xmlns:a16="http://schemas.microsoft.com/office/drawing/2014/main" id="{29823235-E088-45A8-A618-778F2312BFCB}"/>
              </a:ext>
            </a:extLst>
          </p:cNvPr>
          <p:cNvSpPr/>
          <p:nvPr/>
        </p:nvSpPr>
        <p:spPr>
          <a:xfrm>
            <a:off x="4136339" y="4296098"/>
            <a:ext cx="432262" cy="377237"/>
          </a:xfrm>
          <a:prstGeom prst="noSmoking">
            <a:avLst/>
          </a:prstGeom>
          <a:solidFill>
            <a:srgbClr val="FF0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385151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- Title Slide">
  <a:themeElements>
    <a:clrScheme name="Default - Title Slid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- Title Slid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 - Title 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- Title Slide">
  <a:themeElements>
    <a:clrScheme name="Default - Title Slid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- Title Slid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 - Title 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10819</TotalTime>
  <Words>835</Words>
  <Application>Microsoft Office PowerPoint</Application>
  <PresentationFormat>On-screen Show (16:9)</PresentationFormat>
  <Paragraphs>155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-apple-system</vt:lpstr>
      <vt:lpstr>Arial</vt:lpstr>
      <vt:lpstr>Calibri</vt:lpstr>
      <vt:lpstr>Gill Sans MT</vt:lpstr>
      <vt:lpstr>Helvetica</vt:lpstr>
      <vt:lpstr>Helvetica Neue</vt:lpstr>
      <vt:lpstr>Segoe UI</vt:lpstr>
      <vt:lpstr>Verdana</vt:lpstr>
      <vt:lpstr>Wingdings 2</vt:lpstr>
      <vt:lpstr>Default - Title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Grit Schoenherr</dc:creator>
  <cp:lastModifiedBy>Mesut Erzurumluoglu</cp:lastModifiedBy>
  <cp:revision>127</cp:revision>
  <dcterms:modified xsi:type="dcterms:W3CDTF">2021-10-31T23:26:02Z</dcterms:modified>
</cp:coreProperties>
</file>